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64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40590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2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8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5460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7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28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84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7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835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866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015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61CE2C-BF2A-BB4D-990B-4BB7B80349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/>
              <a:t>Моделирование цены 2-комнатной квартиры в </a:t>
            </a:r>
            <a:r>
              <a:rPr lang="ru-RU" sz="4000" dirty="0" err="1"/>
              <a:t>москве</a:t>
            </a:r>
            <a:r>
              <a:rPr lang="ru-RU" sz="4000" dirty="0"/>
              <a:t>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E03A39-E2D3-3F42-B5BA-FBC8C7777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на основе регрессионного анализа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0013E9-12B5-F648-937A-80365B73C46F}"/>
              </a:ext>
            </a:extLst>
          </p:cNvPr>
          <p:cNvSpPr txBox="1"/>
          <p:nvPr/>
        </p:nvSpPr>
        <p:spPr>
          <a:xfrm>
            <a:off x="903382" y="5420299"/>
            <a:ext cx="519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Авторы: Дмитриева В.А., </a:t>
            </a:r>
            <a:r>
              <a:rPr lang="ru-RU" dirty="0" err="1"/>
              <a:t>Насыхова</a:t>
            </a:r>
            <a:r>
              <a:rPr lang="ru-RU" dirty="0"/>
              <a:t> А.А. БПИ203</a:t>
            </a:r>
          </a:p>
        </p:txBody>
      </p:sp>
    </p:spTree>
    <p:extLst>
      <p:ext uri="{BB962C8B-B14F-4D97-AF65-F5344CB8AC3E}">
        <p14:creationId xmlns:p14="http://schemas.microsoft.com/office/powerpoint/2010/main" val="1399379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42D97-9CCE-AE46-B898-6AF23661D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70053"/>
            <a:ext cx="9601200" cy="774852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6ECE57-F71F-8441-8A15-923BD1073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D61BC1C-7F06-4A4A-8694-67BD0ADD9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59" y="1244905"/>
            <a:ext cx="5397347" cy="539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4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56020D0-B6A5-9742-BC92-CB746C732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8464" y="4737253"/>
            <a:ext cx="9617724" cy="113014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Сбор информации проводился с сайтов </a:t>
            </a:r>
            <a:r>
              <a:rPr lang="en-US" sz="2400" dirty="0" err="1"/>
              <a:t>cian.ru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 err="1"/>
              <a:t>avito.ru</a:t>
            </a:r>
            <a:r>
              <a:rPr lang="ru-RU" sz="2400" dirty="0"/>
              <a:t> с помощью онлайн-</a:t>
            </a:r>
            <a:r>
              <a:rPr lang="ru-RU" sz="2400" dirty="0" err="1"/>
              <a:t>парсера</a:t>
            </a:r>
            <a:r>
              <a:rPr lang="ru-RU" sz="2400" dirty="0"/>
              <a:t> под нашей редакцией.</a:t>
            </a:r>
          </a:p>
        </p:txBody>
      </p:sp>
      <p:pic>
        <p:nvPicPr>
          <p:cNvPr id="1026" name="Picture 2" descr="Вторая версия логотипа и фирменный стиль компании ЦИАН">
            <a:extLst>
              <a:ext uri="{FF2B5EF4-FFF2-40B4-BE49-F238E27FC236}">
                <a16:creationId xmlns:a16="http://schemas.microsoft.com/office/drawing/2014/main" id="{E8241D84-166C-0E41-B555-5C7D55BEE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55" b="95422" l="5000" r="95625">
                        <a14:foregroundMark x1="60203" y1="24982" x2="54063" y2="10602"/>
                        <a14:foregroundMark x1="54063" y1="10602" x2="65625" y2="4578"/>
                        <a14:foregroundMark x1="65625" y1="4578" x2="74375" y2="11566"/>
                        <a14:foregroundMark x1="73705" y1="19824" x2="73616" y2="20928"/>
                        <a14:foregroundMark x1="74375" y1="11566" x2="73722" y2="19623"/>
                        <a14:foregroundMark x1="65462" y1="30648" x2="65000" y2="31084"/>
                        <a14:foregroundMark x1="69094" y1="27226" x2="67424" y2="28800"/>
                        <a14:foregroundMark x1="4375" y1="79759" x2="5000" y2="89157"/>
                        <a14:foregroundMark x1="5000" y1="89157" x2="17188" y2="92048"/>
                        <a14:foregroundMark x1="17188" y1="92048" x2="17500" y2="81205"/>
                        <a14:foregroundMark x1="17500" y1="81205" x2="16875" y2="91325"/>
                        <a14:foregroundMark x1="16875" y1="91325" x2="23125" y2="95422"/>
                        <a14:foregroundMark x1="5000" y1="93012" x2="5000" y2="82651"/>
                        <a14:foregroundMark x1="5000" y1="82651" x2="6875" y2="89639"/>
                        <a14:foregroundMark x1="31250" y1="80000" x2="31250" y2="89398"/>
                        <a14:foregroundMark x1="31250" y1="89398" x2="41875" y2="83614"/>
                        <a14:foregroundMark x1="41875" y1="83614" x2="45625" y2="93253"/>
                        <a14:foregroundMark x1="54688" y1="94458" x2="59688" y2="85301"/>
                        <a14:foregroundMark x1="59688" y1="85301" x2="71875" y2="93494"/>
                        <a14:foregroundMark x1="80000" y1="79277" x2="80625" y2="90602"/>
                        <a14:foregroundMark x1="81563" y1="86265" x2="93438" y2="86506"/>
                        <a14:foregroundMark x1="93438" y1="86506" x2="95625" y2="93253"/>
                        <a14:backgroundMark x1="69375" y1="30361" x2="75313" y2="21446"/>
                        <a14:backgroundMark x1="75313" y1="21446" x2="75625" y2="21446"/>
                        <a14:backgroundMark x1="70000" y1="27470" x2="75625" y2="21928"/>
                        <a14:backgroundMark x1="58438" y1="25783" x2="63438" y2="31566"/>
                        <a14:backgroundMark x1="68125" y1="29157" x2="74375" y2="21446"/>
                        <a14:backgroundMark x1="74375" y1="21446" x2="74375" y2="212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42" y="941067"/>
            <a:ext cx="2405349" cy="311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FA092C-5C46-024C-9884-47DA28769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920" y="1738785"/>
            <a:ext cx="49022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84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CB6F9-1031-584A-B4A9-056D003A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</a:t>
            </a:r>
            <a:r>
              <a:rPr lang="ru-RU" dirty="0" err="1"/>
              <a:t>корелляций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0734F09-851B-5E44-89AE-5D7746824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177" y="2171700"/>
            <a:ext cx="10566297" cy="2954423"/>
          </a:xfrm>
        </p:spPr>
      </p:pic>
    </p:spTree>
    <p:extLst>
      <p:ext uri="{BB962C8B-B14F-4D97-AF65-F5344CB8AC3E}">
        <p14:creationId xmlns:p14="http://schemas.microsoft.com/office/powerpoint/2010/main" val="65179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2D91612E-E6A5-9044-B23F-ACDF399F6B2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+mn-lt"/>
                            </a:rPr>
                            <m:t>Цена</m:t>
                          </m:r>
                        </m:e>
                        <m:sub>
                          <m:r>
                            <a:rPr lang="ru-RU" sz="3200" i="1">
                              <a:latin typeface="+mn-lt"/>
                            </a:rPr>
                            <m:t>𝑖</m:t>
                          </m:r>
                        </m:sub>
                      </m:sSub>
                      <m:r>
                        <a:rPr lang="ru-RU" sz="3200" i="1">
                          <a:latin typeface="+mn-lt"/>
                        </a:rPr>
                        <m:t>=</m:t>
                      </m:r>
                      <m:r>
                        <a:rPr lang="ru-RU" sz="3200" i="1">
                          <a:latin typeface="+mn-lt"/>
                        </a:rPr>
                        <m:t>𝛼</m:t>
                      </m:r>
                      <m:r>
                        <a:rPr lang="ru-RU" sz="3200" i="1">
                          <a:latin typeface="+mn-lt"/>
                        </a:rPr>
                        <m:t>+</m:t>
                      </m:r>
                      <m:sSub>
                        <m:sSubPr>
                          <m:ctrlPr>
                            <a:rPr lang="ru-RU" sz="3200" i="1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+mn-lt"/>
                            </a:rPr>
                            <m:t>𝛽</m:t>
                          </m:r>
                        </m:e>
                        <m:sub>
                          <m:r>
                            <a:rPr lang="ru-RU" sz="3200" i="1">
                              <a:latin typeface="+mn-lt"/>
                            </a:rPr>
                            <m:t>1</m:t>
                          </m:r>
                        </m:sub>
                      </m:sSub>
                      <m:r>
                        <a:rPr lang="ru-RU" sz="3200" i="1">
                          <a:latin typeface="+mn-lt"/>
                        </a:rPr>
                        <m:t>∗</m:t>
                      </m:r>
                      <m:sSub>
                        <m:sSubPr>
                          <m:ctrlPr>
                            <a:rPr lang="ru-RU" sz="3200" i="1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3200" b="0" i="1" smtClean="0">
                              <a:latin typeface="+mn-lt"/>
                            </a:rPr>
                            <m:t>Год</m:t>
                          </m:r>
                        </m:e>
                        <m:sub>
                          <m:r>
                            <a:rPr lang="ru-RU" sz="3200" i="1">
                              <a:latin typeface="+mn-lt"/>
                            </a:rPr>
                            <m:t>𝑖</m:t>
                          </m:r>
                        </m:sub>
                      </m:sSub>
                      <m:r>
                        <a:rPr lang="ru-RU" sz="3200" i="1">
                          <a:latin typeface="+mn-lt"/>
                        </a:rPr>
                        <m:t>+</m:t>
                      </m:r>
                      <m:sSub>
                        <m:sSubPr>
                          <m:ctrlPr>
                            <a:rPr lang="ru-RU" sz="3200" i="1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+mn-lt"/>
                            </a:rPr>
                            <m:t>𝛽</m:t>
                          </m:r>
                        </m:e>
                        <m:sub>
                          <m:r>
                            <a:rPr lang="ru-RU" sz="3200" i="1">
                              <a:latin typeface="+mn-lt"/>
                            </a:rPr>
                            <m:t>2</m:t>
                          </m:r>
                        </m:sub>
                      </m:sSub>
                      <m:r>
                        <a:rPr lang="ru-RU" sz="3200" i="1">
                          <a:latin typeface="+mn-lt"/>
                        </a:rPr>
                        <m:t>∗</m:t>
                      </m:r>
                      <m:r>
                        <a:rPr lang="ru-RU" sz="3200" i="1">
                          <a:latin typeface="+mn-lt"/>
                        </a:rPr>
                        <m:t>ДоМетр</m:t>
                      </m:r>
                      <m:sSub>
                        <m:sSubPr>
                          <m:ctrlPr>
                            <a:rPr lang="ru-RU" sz="3200" i="1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+mn-lt"/>
                            </a:rPr>
                            <m:t>о</m:t>
                          </m:r>
                        </m:e>
                        <m:sub>
                          <m:r>
                            <a:rPr lang="en-US" sz="3200" i="1">
                              <a:latin typeface="+mn-lt"/>
                            </a:rPr>
                            <m:t>𝑖</m:t>
                          </m:r>
                        </m:sub>
                      </m:sSub>
                      <m:r>
                        <a:rPr lang="ru-RU" sz="3200" i="1">
                          <a:latin typeface="+mn-lt"/>
                        </a:rPr>
                        <m:t>+</m:t>
                      </m:r>
                      <m:sSub>
                        <m:sSubPr>
                          <m:ctrlPr>
                            <a:rPr lang="ru-RU" sz="3200" i="1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+mn-lt"/>
                            </a:rPr>
                            <m:t>𝛽</m:t>
                          </m:r>
                        </m:e>
                        <m:sub>
                          <m:r>
                            <a:rPr lang="ru-RU" sz="3200" i="1">
                              <a:latin typeface="+mn-lt"/>
                            </a:rPr>
                            <m:t>3</m:t>
                          </m:r>
                        </m:sub>
                      </m:sSub>
                      <m:r>
                        <a:rPr lang="ru-RU" sz="3200" i="1">
                          <a:latin typeface="+mn-lt"/>
                        </a:rPr>
                        <m:t>∗</m:t>
                      </m:r>
                      <m:sSub>
                        <m:sSubPr>
                          <m:ctrlPr>
                            <a:rPr lang="ru-RU" sz="3200" b="0" i="1" smtClean="0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3200" b="0" i="1" smtClean="0">
                              <a:latin typeface="+mn-lt"/>
                            </a:rPr>
                            <m:t>Площадь</m:t>
                          </m:r>
                        </m:e>
                        <m:sub>
                          <m:r>
                            <a:rPr lang="en-US" sz="3200" b="0" i="1" smtClean="0">
                              <a:latin typeface="+mn-lt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+mn-lt"/>
                        </a:rPr>
                        <m:t>+</m:t>
                      </m:r>
                      <m:sSub>
                        <m:sSubPr>
                          <m:ctrlPr>
                            <a:rPr lang="ru-RU" sz="3200" i="1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+mn-lt"/>
                            </a:rPr>
                            <m:t>𝛽</m:t>
                          </m:r>
                        </m:e>
                        <m:sub>
                          <m:r>
                            <a:rPr lang="ru-RU" sz="3200" i="1">
                              <a:latin typeface="+mn-lt"/>
                            </a:rPr>
                            <m:t>4</m:t>
                          </m:r>
                        </m:sub>
                      </m:sSub>
                      <m:r>
                        <a:rPr lang="ru-RU" sz="3200" i="1">
                          <a:latin typeface="+mn-lt"/>
                        </a:rPr>
                        <m:t>∗</m:t>
                      </m:r>
                      <m:sSub>
                        <m:sSubPr>
                          <m:ctrlPr>
                            <a:rPr lang="ru-RU" sz="3200" i="1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+mn-lt"/>
                            </a:rPr>
                            <m:t>Кухни</m:t>
                          </m:r>
                        </m:e>
                        <m:sub>
                          <m:r>
                            <a:rPr lang="en-US" sz="3200" i="1">
                              <a:latin typeface="+mn-lt"/>
                            </a:rPr>
                            <m:t>𝑖</m:t>
                          </m:r>
                        </m:sub>
                      </m:sSub>
                      <m:r>
                        <a:rPr lang="ru-RU" sz="3200" i="1">
                          <a:latin typeface="+mn-lt"/>
                        </a:rPr>
                        <m:t>+</m:t>
                      </m:r>
                      <m:sSub>
                        <m:sSubPr>
                          <m:ctrlPr>
                            <a:rPr lang="ru-RU" sz="3200" i="1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+mn-lt"/>
                            </a:rPr>
                            <m:t>𝛽</m:t>
                          </m:r>
                        </m:e>
                        <m:sub>
                          <m:r>
                            <a:rPr lang="ru-RU" sz="3200" i="1">
                              <a:latin typeface="+mn-lt"/>
                            </a:rPr>
                            <m:t>5</m:t>
                          </m:r>
                        </m:sub>
                      </m:sSub>
                      <m:r>
                        <a:rPr lang="ru-RU" sz="3200" i="1">
                          <a:latin typeface="+mn-lt"/>
                        </a:rPr>
                        <m:t>∗</m:t>
                      </m:r>
                      <m:sSub>
                        <m:sSubPr>
                          <m:ctrlPr>
                            <a:rPr lang="ru-RU" sz="3200" i="1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3200" b="0" i="1" smtClean="0">
                              <a:latin typeface="+mn-lt"/>
                            </a:rPr>
                            <m:t>Жилая</m:t>
                          </m:r>
                        </m:e>
                        <m:sub>
                          <m:r>
                            <a:rPr lang="en-US" sz="3200" i="1">
                              <a:latin typeface="+mn-lt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br>
                  <a:rPr lang="ru-RU" sz="5400" dirty="0"/>
                </a:br>
                <a:endParaRPr lang="ru-RU" dirty="0"/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2D91612E-E6A5-9044-B23F-ACDF399F6B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Объект 2">
            <a:extLst>
              <a:ext uri="{FF2B5EF4-FFF2-40B4-BE49-F238E27FC236}">
                <a16:creationId xmlns:a16="http://schemas.microsoft.com/office/drawing/2014/main" id="{2F76B0E4-586C-D044-9000-DB9E88E0C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CF31F83F-C590-B746-B125-11F3C5DD9F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4" t="22134" r="32807" b="25993"/>
          <a:stretch/>
        </p:blipFill>
        <p:spPr bwMode="auto">
          <a:xfrm>
            <a:off x="1821797" y="2286000"/>
            <a:ext cx="8700806" cy="3886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8185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D2291D6A-10BD-E846-B585-7C1F14F8FCC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366309"/>
                <a:ext cx="9601200" cy="1726895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+mn-lt"/>
                            </a:rPr>
                            <m:t>Цена</m:t>
                          </m:r>
                        </m:e>
                        <m:sub>
                          <m:r>
                            <a:rPr lang="ru-RU" sz="2800" i="1">
                              <a:latin typeface="+mn-lt"/>
                            </a:rPr>
                            <m:t>𝑖</m:t>
                          </m:r>
                        </m:sub>
                      </m:sSub>
                      <m:r>
                        <a:rPr lang="ru-RU" sz="2800" i="1">
                          <a:latin typeface="+mn-lt"/>
                        </a:rPr>
                        <m:t>=</m:t>
                      </m:r>
                      <m:r>
                        <a:rPr lang="ru-RU" sz="2800" i="1">
                          <a:latin typeface="+mn-lt"/>
                        </a:rPr>
                        <m:t>𝛼</m:t>
                      </m:r>
                      <m:r>
                        <a:rPr lang="ru-RU" sz="2800" i="1">
                          <a:latin typeface="+mn-lt"/>
                        </a:rPr>
                        <m:t>+</m:t>
                      </m:r>
                      <m:sSub>
                        <m:sSubPr>
                          <m:ctrlPr>
                            <a:rPr lang="ru-RU" sz="2800" i="1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+mn-lt"/>
                            </a:rPr>
                            <m:t>𝛽</m:t>
                          </m:r>
                        </m:e>
                        <m:sub>
                          <m:r>
                            <a:rPr lang="ru-RU" sz="2800" i="1">
                              <a:latin typeface="+mn-lt"/>
                            </a:rPr>
                            <m:t>1</m:t>
                          </m:r>
                        </m:sub>
                      </m:sSub>
                      <m:r>
                        <a:rPr lang="ru-RU" sz="2800" i="1">
                          <a:latin typeface="+mn-lt"/>
                        </a:rPr>
                        <m:t>∗</m:t>
                      </m:r>
                      <m:sSub>
                        <m:sSubPr>
                          <m:ctrlPr>
                            <a:rPr lang="ru-RU" sz="2800" i="1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2800" b="0" i="1" smtClean="0">
                              <a:latin typeface="+mn-lt"/>
                            </a:rPr>
                            <m:t>Вид</m:t>
                          </m:r>
                        </m:e>
                        <m:sub>
                          <m:r>
                            <a:rPr lang="ru-RU" sz="2800" i="1">
                              <a:latin typeface="+mn-lt"/>
                            </a:rPr>
                            <m:t>𝑖</m:t>
                          </m:r>
                        </m:sub>
                      </m:sSub>
                      <m:r>
                        <a:rPr lang="ru-RU" sz="2800" i="1">
                          <a:latin typeface="+mn-lt"/>
                        </a:rPr>
                        <m:t>+</m:t>
                      </m:r>
                      <m:sSub>
                        <m:sSubPr>
                          <m:ctrlPr>
                            <a:rPr lang="ru-RU" sz="2800" i="1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+mn-lt"/>
                            </a:rPr>
                            <m:t>𝛽</m:t>
                          </m:r>
                        </m:e>
                        <m:sub>
                          <m:r>
                            <a:rPr lang="ru-RU" sz="2800" i="1">
                              <a:latin typeface="+mn-lt"/>
                            </a:rPr>
                            <m:t>2</m:t>
                          </m:r>
                        </m:sub>
                      </m:sSub>
                      <m:r>
                        <a:rPr lang="ru-RU" sz="2800" i="1">
                          <a:latin typeface="+mn-lt"/>
                        </a:rPr>
                        <m:t>∗</m:t>
                      </m:r>
                      <m:sSub>
                        <m:sSubPr>
                          <m:ctrlPr>
                            <a:rPr lang="ru-RU" sz="2800" i="1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+mn-lt"/>
                            </a:rPr>
                            <m:t>Балкон</m:t>
                          </m:r>
                        </m:e>
                        <m:sub>
                          <m:r>
                            <a:rPr lang="en-US" sz="2800" i="1">
                              <a:latin typeface="+mn-lt"/>
                            </a:rPr>
                            <m:t>𝑖</m:t>
                          </m:r>
                        </m:sub>
                      </m:sSub>
                      <m:r>
                        <a:rPr lang="ru-RU" sz="2800" i="1">
                          <a:latin typeface="+mn-lt"/>
                        </a:rPr>
                        <m:t>+</m:t>
                      </m:r>
                      <m:sSub>
                        <m:sSubPr>
                          <m:ctrlPr>
                            <a:rPr lang="ru-RU" sz="2800" i="1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+mn-lt"/>
                            </a:rPr>
                            <m:t>𝛽</m:t>
                          </m:r>
                        </m:e>
                        <m:sub>
                          <m:r>
                            <a:rPr lang="ru-RU" sz="2800" i="1">
                              <a:latin typeface="+mn-lt"/>
                            </a:rPr>
                            <m:t>3</m:t>
                          </m:r>
                        </m:sub>
                      </m:sSub>
                      <m:r>
                        <a:rPr lang="ru-RU" sz="2800" i="1">
                          <a:latin typeface="+mn-lt"/>
                        </a:rPr>
                        <m:t>∗</m:t>
                      </m:r>
                      <m:sSub>
                        <m:sSubPr>
                          <m:ctrlPr>
                            <a:rPr lang="ru-RU" sz="2800" i="1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2800" b="0" i="1" smtClean="0">
                              <a:latin typeface="+mn-lt"/>
                            </a:rPr>
                            <m:t>Лифт</m:t>
                          </m:r>
                        </m:e>
                        <m:sub>
                          <m:r>
                            <a:rPr lang="en-US" sz="2800" i="1">
                              <a:latin typeface="+mn-lt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+mn-lt"/>
                        </a:rPr>
                        <m:t>+</m:t>
                      </m:r>
                      <m:sSub>
                        <m:sSubPr>
                          <m:ctrlPr>
                            <a:rPr lang="ru-RU" sz="2800" i="1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+mn-lt"/>
                            </a:rPr>
                            <m:t>𝛽</m:t>
                          </m:r>
                        </m:e>
                        <m:sub>
                          <m:r>
                            <a:rPr lang="ru-RU" sz="2800" i="1">
                              <a:latin typeface="+mn-lt"/>
                            </a:rPr>
                            <m:t>4</m:t>
                          </m:r>
                        </m:sub>
                      </m:sSub>
                      <m:r>
                        <a:rPr lang="ru-RU" sz="2800" i="1">
                          <a:latin typeface="+mn-lt"/>
                        </a:rPr>
                        <m:t>∗</m:t>
                      </m:r>
                      <m:sSub>
                        <m:sSubPr>
                          <m:ctrlPr>
                            <a:rPr lang="ru-RU" sz="2800" i="1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2800" b="0" i="1" smtClean="0">
                              <a:latin typeface="+mn-lt"/>
                            </a:rPr>
                            <m:t>Парковка</m:t>
                          </m:r>
                        </m:e>
                        <m:sub>
                          <m:r>
                            <a:rPr lang="en-US" sz="2800" i="1">
                              <a:latin typeface="+mn-lt"/>
                            </a:rPr>
                            <m:t>𝑖</m:t>
                          </m:r>
                        </m:sub>
                      </m:sSub>
                      <m:r>
                        <a:rPr lang="ru-RU" sz="2800" i="1">
                          <a:latin typeface="+mn-lt"/>
                        </a:rPr>
                        <m:t>+</m:t>
                      </m:r>
                      <m:sSub>
                        <m:sSubPr>
                          <m:ctrlPr>
                            <a:rPr lang="ru-RU" sz="2800" i="1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+mn-lt"/>
                            </a:rPr>
                            <m:t>𝛽</m:t>
                          </m:r>
                        </m:e>
                        <m:sub>
                          <m:r>
                            <a:rPr lang="ru-RU" sz="2800" i="1">
                              <a:latin typeface="+mn-lt"/>
                            </a:rPr>
                            <m:t>5</m:t>
                          </m:r>
                        </m:sub>
                      </m:sSub>
                      <m:r>
                        <a:rPr lang="ru-RU" sz="2800" i="1">
                          <a:latin typeface="+mn-lt"/>
                        </a:rPr>
                        <m:t>∗</m:t>
                      </m:r>
                      <m:sSub>
                        <m:sSubPr>
                          <m:ctrlPr>
                            <a:rPr lang="ru-RU" sz="2800" i="1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+mn-lt"/>
                            </a:rPr>
                            <m:t>Ремонт</m:t>
                          </m:r>
                        </m:e>
                        <m:sub>
                          <m:r>
                            <a:rPr lang="en-US" sz="2800" i="1">
                              <a:latin typeface="+mn-lt"/>
                            </a:rPr>
                            <m:t>𝑖</m:t>
                          </m:r>
                        </m:sub>
                      </m:sSub>
                      <m:r>
                        <a:rPr lang="ru-RU" sz="2800" i="1">
                          <a:latin typeface="+mn-lt"/>
                        </a:rPr>
                        <m:t>+</m:t>
                      </m:r>
                      <m:sSub>
                        <m:sSubPr>
                          <m:ctrlPr>
                            <a:rPr lang="ru-RU" sz="2800" i="1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+mn-lt"/>
                            </a:rPr>
                            <m:t>𝛽</m:t>
                          </m:r>
                        </m:e>
                        <m:sub>
                          <m:r>
                            <a:rPr lang="ru-RU" sz="2800" b="0" i="1" smtClean="0">
                              <a:latin typeface="+mn-lt"/>
                            </a:rPr>
                            <m:t>6</m:t>
                          </m:r>
                        </m:sub>
                      </m:sSub>
                      <m:r>
                        <a:rPr lang="ru-RU" sz="2800" i="1">
                          <a:latin typeface="+mn-lt"/>
                        </a:rPr>
                        <m:t>∗</m:t>
                      </m:r>
                      <m:sSub>
                        <m:sSubPr>
                          <m:ctrlPr>
                            <a:rPr lang="ru-RU" sz="2800" i="1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2800" b="0" i="1" smtClean="0">
                              <a:latin typeface="+mn-lt"/>
                            </a:rPr>
                            <m:t>МКАД</m:t>
                          </m:r>
                        </m:e>
                        <m:sub>
                          <m:r>
                            <a:rPr lang="en-US" sz="2800" i="1">
                              <a:latin typeface="+mn-lt"/>
                            </a:rPr>
                            <m:t>𝑖</m:t>
                          </m:r>
                        </m:sub>
                      </m:sSub>
                      <m:r>
                        <a:rPr lang="ru-RU" sz="2800" i="1">
                          <a:latin typeface="+mn-lt"/>
                        </a:rPr>
                        <m:t>+</m:t>
                      </m:r>
                      <m:sSub>
                        <m:sSubPr>
                          <m:ctrlPr>
                            <a:rPr lang="ru-RU" sz="2800" i="1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+mn-lt"/>
                            </a:rPr>
                            <m:t>𝛽</m:t>
                          </m:r>
                        </m:e>
                        <m:sub>
                          <m:r>
                            <a:rPr lang="ru-RU" sz="2800" b="0" i="1" smtClean="0">
                              <a:latin typeface="+mn-lt"/>
                            </a:rPr>
                            <m:t>7</m:t>
                          </m:r>
                        </m:sub>
                      </m:sSub>
                      <m:r>
                        <a:rPr lang="ru-RU" sz="2800" i="1">
                          <a:latin typeface="+mn-lt"/>
                        </a:rPr>
                        <m:t>∗</m:t>
                      </m:r>
                      <m:sSub>
                        <m:sSubPr>
                          <m:ctrlPr>
                            <a:rPr lang="ru-RU" sz="2800" i="1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2800" b="0" i="1" smtClean="0">
                              <a:latin typeface="+mn-lt"/>
                            </a:rPr>
                            <m:t>ПП</m:t>
                          </m:r>
                        </m:e>
                        <m:sub>
                          <m:r>
                            <a:rPr lang="en-US" sz="2800" i="1">
                              <a:latin typeface="+mn-lt"/>
                            </a:rPr>
                            <m:t>𝑖</m:t>
                          </m:r>
                        </m:sub>
                      </m:sSub>
                      <m:r>
                        <a:rPr lang="ru-RU" sz="2800" i="1">
                          <a:latin typeface="+mn-lt"/>
                        </a:rPr>
                        <m:t>+</m:t>
                      </m:r>
                      <m:sSub>
                        <m:sSubPr>
                          <m:ctrlPr>
                            <a:rPr lang="ru-RU" sz="2800" i="1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+mn-lt"/>
                            </a:rPr>
                            <m:t>𝛽</m:t>
                          </m:r>
                        </m:e>
                        <m:sub>
                          <m:r>
                            <a:rPr lang="ru-RU" sz="2800" b="0" i="1" smtClean="0">
                              <a:latin typeface="+mn-lt"/>
                            </a:rPr>
                            <m:t>8</m:t>
                          </m:r>
                        </m:sub>
                      </m:sSub>
                      <m:r>
                        <a:rPr lang="ru-RU" sz="2800" i="1">
                          <a:latin typeface="+mn-lt"/>
                        </a:rPr>
                        <m:t>∗</m:t>
                      </m:r>
                      <m:sSub>
                        <m:sSubPr>
                          <m:ctrlPr>
                            <a:rPr lang="ru-RU" sz="2800" i="1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2800" b="0" i="1" smtClean="0">
                              <a:latin typeface="+mn-lt"/>
                            </a:rPr>
                            <m:t>Жилая</m:t>
                          </m:r>
                        </m:e>
                        <m:sub>
                          <m:r>
                            <a:rPr lang="en-US" sz="2800" i="1">
                              <a:latin typeface="+mn-lt"/>
                            </a:rPr>
                            <m:t>𝑖</m:t>
                          </m:r>
                        </m:sub>
                      </m:sSub>
                      <m:r>
                        <a:rPr lang="ru-RU" sz="2800" i="1">
                          <a:latin typeface="+mn-lt"/>
                        </a:rPr>
                        <m:t>+</m:t>
                      </m:r>
                      <m:sSub>
                        <m:sSubPr>
                          <m:ctrlPr>
                            <a:rPr lang="ru-RU" sz="2800" i="1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+mn-lt"/>
                            </a:rPr>
                            <m:t>𝛽</m:t>
                          </m:r>
                        </m:e>
                        <m:sub>
                          <m:r>
                            <a:rPr lang="ru-RU" sz="2800" b="0" i="1" smtClean="0">
                              <a:latin typeface="+mn-lt"/>
                            </a:rPr>
                            <m:t>9</m:t>
                          </m:r>
                        </m:sub>
                      </m:sSub>
                      <m:r>
                        <a:rPr lang="ru-RU" sz="2800" i="1">
                          <a:latin typeface="+mn-lt"/>
                        </a:rPr>
                        <m:t>∗</m:t>
                      </m:r>
                      <m:sSub>
                        <m:sSubPr>
                          <m:ctrlPr>
                            <a:rPr lang="ru-RU" sz="2800" i="1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2800" b="0" i="1" smtClean="0">
                              <a:latin typeface="+mn-lt"/>
                            </a:rPr>
                            <m:t>ДоМетро</m:t>
                          </m:r>
                        </m:e>
                        <m:sub>
                          <m:r>
                            <a:rPr lang="en-US" sz="2800" i="1">
                              <a:latin typeface="+mn-lt"/>
                            </a:rPr>
                            <m:t>𝑖</m:t>
                          </m:r>
                        </m:sub>
                      </m:sSub>
                      <m:r>
                        <a:rPr lang="ru-RU" sz="2800" i="1">
                          <a:latin typeface="+mn-lt"/>
                        </a:rPr>
                        <m:t>+</m:t>
                      </m:r>
                      <m:sSub>
                        <m:sSubPr>
                          <m:ctrlPr>
                            <a:rPr lang="ru-RU" sz="2800" i="1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+mn-lt"/>
                            </a:rPr>
                            <m:t>𝛽</m:t>
                          </m:r>
                        </m:e>
                        <m:sub>
                          <m:r>
                            <a:rPr lang="ru-RU" sz="2800" b="0" i="1" smtClean="0">
                              <a:latin typeface="+mn-lt"/>
                            </a:rPr>
                            <m:t>10</m:t>
                          </m:r>
                        </m:sub>
                      </m:sSub>
                      <m:r>
                        <a:rPr lang="ru-RU" sz="2800" i="1">
                          <a:latin typeface="+mn-lt"/>
                        </a:rPr>
                        <m:t>∗</m:t>
                      </m:r>
                      <m:sSub>
                        <m:sSubPr>
                          <m:ctrlPr>
                            <a:rPr lang="ru-RU" sz="2800" i="1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2800" b="0" i="1" smtClean="0">
                              <a:latin typeface="+mn-lt"/>
                            </a:rPr>
                            <m:t>Площадь</m:t>
                          </m:r>
                        </m:e>
                        <m:sub>
                          <m:r>
                            <a:rPr lang="en-US" sz="2800" i="1">
                              <a:latin typeface="+mn-lt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4000" dirty="0">
                  <a:latin typeface="+mn-lt"/>
                </a:endParaRPr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D2291D6A-10BD-E846-B585-7C1F14F8FC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366309"/>
                <a:ext cx="9601200" cy="172689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Объект 2">
            <a:extLst>
              <a:ext uri="{FF2B5EF4-FFF2-40B4-BE49-F238E27FC236}">
                <a16:creationId xmlns:a16="http://schemas.microsoft.com/office/drawing/2014/main" id="{10AA4CFE-B6C8-9D42-8FF2-FF0D3ACE2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9FA8DF62-FD17-324D-92AC-C3703FA093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3" t="22262" r="41300" b="21986"/>
          <a:stretch/>
        </p:blipFill>
        <p:spPr bwMode="auto">
          <a:xfrm>
            <a:off x="2129746" y="2093204"/>
            <a:ext cx="8084908" cy="44683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5187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0D45263C-BF74-4C44-95DA-A23FD5821A4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553598"/>
                <a:ext cx="9601200" cy="148590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+mn-lt"/>
                            </a:rPr>
                            <m:t>Цена</m:t>
                          </m:r>
                        </m:e>
                        <m:sub>
                          <m:r>
                            <a:rPr lang="ru-RU" sz="3200" i="1">
                              <a:latin typeface="+mn-lt"/>
                            </a:rPr>
                            <m:t>𝑖</m:t>
                          </m:r>
                        </m:sub>
                      </m:sSub>
                      <m:r>
                        <a:rPr lang="ru-RU" sz="3200" i="1">
                          <a:latin typeface="+mn-lt"/>
                        </a:rPr>
                        <m:t>=</m:t>
                      </m:r>
                      <m:r>
                        <a:rPr lang="ru-RU" sz="3200" i="1">
                          <a:latin typeface="+mn-lt"/>
                        </a:rPr>
                        <m:t>𝛼</m:t>
                      </m:r>
                      <m:r>
                        <a:rPr lang="ru-RU" sz="3200" i="1">
                          <a:latin typeface="+mn-lt"/>
                        </a:rPr>
                        <m:t>+</m:t>
                      </m:r>
                      <m:sSub>
                        <m:sSubPr>
                          <m:ctrlPr>
                            <a:rPr lang="ru-RU" sz="3200" i="1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+mn-lt"/>
                            </a:rPr>
                            <m:t>𝛽</m:t>
                          </m:r>
                        </m:e>
                        <m:sub>
                          <m:r>
                            <a:rPr lang="ru-RU" sz="3200" i="1">
                              <a:latin typeface="+mn-lt"/>
                            </a:rPr>
                            <m:t>1</m:t>
                          </m:r>
                        </m:sub>
                      </m:sSub>
                      <m:r>
                        <a:rPr lang="ru-RU" sz="3200" i="1">
                          <a:latin typeface="+mn-lt"/>
                        </a:rPr>
                        <m:t>∗</m:t>
                      </m:r>
                      <m:sSub>
                        <m:sSubPr>
                          <m:ctrlPr>
                            <a:rPr lang="ru-RU" sz="3200" i="1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+mn-lt"/>
                            </a:rPr>
                            <m:t>Вид</m:t>
                          </m:r>
                        </m:e>
                        <m:sub>
                          <m:r>
                            <a:rPr lang="ru-RU" sz="3200" i="1">
                              <a:latin typeface="+mn-lt"/>
                            </a:rPr>
                            <m:t>𝑖</m:t>
                          </m:r>
                        </m:sub>
                      </m:sSub>
                      <m:r>
                        <a:rPr lang="ru-RU" sz="3200" i="1">
                          <a:latin typeface="+mn-lt"/>
                        </a:rPr>
                        <m:t>+</m:t>
                      </m:r>
                      <m:sSub>
                        <m:sSubPr>
                          <m:ctrlPr>
                            <a:rPr lang="ru-RU" sz="3200" i="1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+mn-lt"/>
                            </a:rPr>
                            <m:t>𝛽</m:t>
                          </m:r>
                        </m:e>
                        <m:sub>
                          <m:r>
                            <a:rPr lang="ru-RU" sz="3200" i="1">
                              <a:latin typeface="+mn-lt"/>
                            </a:rPr>
                            <m:t>2</m:t>
                          </m:r>
                        </m:sub>
                      </m:sSub>
                      <m:r>
                        <a:rPr lang="ru-RU" sz="3200" i="1">
                          <a:latin typeface="+mn-lt"/>
                        </a:rPr>
                        <m:t>∗</m:t>
                      </m:r>
                      <m:sSub>
                        <m:sSubPr>
                          <m:ctrlPr>
                            <a:rPr lang="ru-RU" sz="3200" i="1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+mn-lt"/>
                            </a:rPr>
                            <m:t>Балкон</m:t>
                          </m:r>
                        </m:e>
                        <m:sub>
                          <m:r>
                            <a:rPr lang="en-US" sz="3200" i="1">
                              <a:latin typeface="+mn-lt"/>
                            </a:rPr>
                            <m:t>𝑖</m:t>
                          </m:r>
                        </m:sub>
                      </m:sSub>
                      <m:r>
                        <a:rPr lang="ru-RU" sz="3200" i="1">
                          <a:latin typeface="+mn-lt"/>
                        </a:rPr>
                        <m:t>+</m:t>
                      </m:r>
                      <m:sSub>
                        <m:sSubPr>
                          <m:ctrlPr>
                            <a:rPr lang="ru-RU" sz="3200" i="1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+mn-lt"/>
                            </a:rPr>
                            <m:t>𝛽</m:t>
                          </m:r>
                        </m:e>
                        <m:sub>
                          <m:r>
                            <a:rPr lang="ru-RU" sz="3200" i="1">
                              <a:latin typeface="+mn-lt"/>
                            </a:rPr>
                            <m:t>3</m:t>
                          </m:r>
                        </m:sub>
                      </m:sSub>
                      <m:r>
                        <a:rPr lang="ru-RU" sz="3200" i="1">
                          <a:latin typeface="+mn-lt"/>
                        </a:rPr>
                        <m:t>∗</m:t>
                      </m:r>
                      <m:sSub>
                        <m:sSubPr>
                          <m:ctrlPr>
                            <a:rPr lang="ru-RU" sz="3200" i="1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3200" b="0" i="1" smtClean="0">
                              <a:latin typeface="+mn-lt"/>
                            </a:rPr>
                            <m:t>ПП</m:t>
                          </m:r>
                        </m:e>
                        <m:sub>
                          <m:r>
                            <a:rPr lang="en-US" sz="3200" i="1">
                              <a:latin typeface="+mn-lt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+mn-lt"/>
                        </a:rPr>
                        <m:t>+</m:t>
                      </m:r>
                      <m:sSub>
                        <m:sSubPr>
                          <m:ctrlPr>
                            <a:rPr lang="ru-RU" sz="3200" i="1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+mn-lt"/>
                            </a:rPr>
                            <m:t>𝛽</m:t>
                          </m:r>
                        </m:e>
                        <m:sub>
                          <m:r>
                            <a:rPr lang="ru-RU" sz="3200" i="1">
                              <a:latin typeface="+mn-lt"/>
                            </a:rPr>
                            <m:t>4</m:t>
                          </m:r>
                        </m:sub>
                      </m:sSub>
                      <m:r>
                        <a:rPr lang="ru-RU" sz="3200" i="1">
                          <a:latin typeface="+mn-lt"/>
                        </a:rPr>
                        <m:t>∗</m:t>
                      </m:r>
                      <m:sSub>
                        <m:sSubPr>
                          <m:ctrlPr>
                            <a:rPr lang="ru-RU" sz="3200" i="1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3200" b="0" i="1" smtClean="0">
                              <a:latin typeface="+mn-lt"/>
                            </a:rPr>
                            <m:t>Жилая</m:t>
                          </m:r>
                        </m:e>
                        <m:sub>
                          <m:r>
                            <a:rPr lang="en-US" sz="3200" i="1">
                              <a:latin typeface="+mn-lt"/>
                            </a:rPr>
                            <m:t>𝑖</m:t>
                          </m:r>
                        </m:sub>
                      </m:sSub>
                      <m:r>
                        <a:rPr lang="ru-RU" sz="3200" i="1">
                          <a:latin typeface="+mn-lt"/>
                        </a:rPr>
                        <m:t>+</m:t>
                      </m:r>
                      <m:sSub>
                        <m:sSubPr>
                          <m:ctrlPr>
                            <a:rPr lang="ru-RU" sz="3200" i="1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+mn-lt"/>
                            </a:rPr>
                            <m:t>𝛽</m:t>
                          </m:r>
                        </m:e>
                        <m:sub>
                          <m:r>
                            <a:rPr lang="ru-RU" sz="3200" i="1">
                              <a:latin typeface="+mn-lt"/>
                            </a:rPr>
                            <m:t>5</m:t>
                          </m:r>
                        </m:sub>
                      </m:sSub>
                      <m:r>
                        <a:rPr lang="ru-RU" sz="3200" i="1">
                          <a:latin typeface="+mn-lt"/>
                        </a:rPr>
                        <m:t>∗</m:t>
                      </m:r>
                      <m:sSub>
                        <m:sSubPr>
                          <m:ctrlPr>
                            <a:rPr lang="ru-RU" sz="3200" i="1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3200" b="0" i="1" smtClean="0">
                              <a:latin typeface="+mn-lt"/>
                            </a:rPr>
                            <m:t>ДоМетро</m:t>
                          </m:r>
                        </m:e>
                        <m:sub>
                          <m:r>
                            <a:rPr lang="en-US" sz="3200" i="1">
                              <a:latin typeface="+mn-lt"/>
                            </a:rPr>
                            <m:t>𝑖</m:t>
                          </m:r>
                        </m:sub>
                      </m:sSub>
                      <m:r>
                        <a:rPr lang="ru-RU" sz="3200" i="1">
                          <a:latin typeface="+mn-lt"/>
                        </a:rPr>
                        <m:t>+</m:t>
                      </m:r>
                      <m:sSub>
                        <m:sSubPr>
                          <m:ctrlPr>
                            <a:rPr lang="ru-RU" sz="3200" i="1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+mn-lt"/>
                            </a:rPr>
                            <m:t>𝛽</m:t>
                          </m:r>
                        </m:e>
                        <m:sub>
                          <m:r>
                            <a:rPr lang="ru-RU" sz="3200" i="1">
                              <a:latin typeface="+mn-lt"/>
                            </a:rPr>
                            <m:t>6</m:t>
                          </m:r>
                        </m:sub>
                      </m:sSub>
                      <m:r>
                        <a:rPr lang="ru-RU" sz="3200" i="1">
                          <a:latin typeface="+mn-lt"/>
                        </a:rPr>
                        <m:t>∗</m:t>
                      </m:r>
                      <m:sSub>
                        <m:sSubPr>
                          <m:ctrlPr>
                            <a:rPr lang="ru-RU" sz="3200" i="1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3200" b="0" i="1" smtClean="0">
                              <a:latin typeface="+mn-lt"/>
                            </a:rPr>
                            <m:t>Площадь</m:t>
                          </m:r>
                        </m:e>
                        <m:sub>
                          <m:r>
                            <a:rPr lang="en-US" sz="3200" i="1">
                              <a:latin typeface="+mn-lt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>
                  <a:latin typeface="+mn-lt"/>
                </a:endParaRPr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0D45263C-BF74-4C44-95DA-A23FD5821A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553598"/>
                <a:ext cx="9601200" cy="1485900"/>
              </a:xfrm>
              <a:blipFill>
                <a:blip r:embed="rId2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Объект 2">
            <a:extLst>
              <a:ext uri="{FF2B5EF4-FFF2-40B4-BE49-F238E27FC236}">
                <a16:creationId xmlns:a16="http://schemas.microsoft.com/office/drawing/2014/main" id="{1FA82159-AB7C-3049-B0C5-51D147DD4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9B830612-052E-1A40-A91C-8752C10F26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25" t="24102" r="23266" b="28114"/>
          <a:stretch/>
        </p:blipFill>
        <p:spPr bwMode="auto">
          <a:xfrm>
            <a:off x="1705482" y="2286000"/>
            <a:ext cx="8781035" cy="42359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42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991F45F-BCD6-F344-98E2-73DCE1F063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295400" y="406082"/>
                <a:ext cx="9601200" cy="1764241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600" i="1" smtClean="0">
                              <a:latin typeface="+mn-lt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+mn-lt"/>
                            </a:rPr>
                            <m:t>𝑙𝑛</m:t>
                          </m:r>
                          <m:r>
                            <a:rPr lang="en-US" sz="3600" b="0" i="1" smtClean="0">
                              <a:latin typeface="+mn-lt"/>
                            </a:rPr>
                            <m:t>(</m:t>
                          </m:r>
                          <m:r>
                            <a:rPr lang="ru-RU" sz="3600" i="1">
                              <a:latin typeface="+mn-lt"/>
                            </a:rPr>
                            <m:t>Цена</m:t>
                          </m:r>
                        </m:e>
                        <m:sub>
                          <m:r>
                            <a:rPr lang="ru-RU" sz="3600" i="1">
                              <a:latin typeface="+mn-lt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+mn-lt"/>
                        </a:rPr>
                        <m:t>)</m:t>
                      </m:r>
                      <m:r>
                        <a:rPr lang="ru-RU" sz="3600" i="1">
                          <a:latin typeface="+mn-lt"/>
                        </a:rPr>
                        <m:t>=</m:t>
                      </m:r>
                      <m:r>
                        <a:rPr lang="ru-RU" sz="3600" i="1">
                          <a:latin typeface="+mn-lt"/>
                        </a:rPr>
                        <m:t>𝛼</m:t>
                      </m:r>
                      <m:r>
                        <a:rPr lang="en-US" sz="3600" i="1">
                          <a:latin typeface="+mn-lt"/>
                        </a:rPr>
                        <m:t>+</m:t>
                      </m:r>
                      <m:sSub>
                        <m:sSubPr>
                          <m:ctrlPr>
                            <a:rPr lang="ru-RU" sz="3600" i="1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3600" i="1">
                              <a:latin typeface="+mn-lt"/>
                            </a:rPr>
                            <m:t>𝛽</m:t>
                          </m:r>
                        </m:e>
                        <m:sub>
                          <m:r>
                            <a:rPr lang="ru-RU" sz="3600" b="0" i="1" smtClean="0">
                              <a:latin typeface="+mn-lt"/>
                            </a:rPr>
                            <m:t>1</m:t>
                          </m:r>
                        </m:sub>
                      </m:sSub>
                      <m:r>
                        <a:rPr lang="ru-RU" sz="3600" i="1">
                          <a:latin typeface="+mn-lt"/>
                        </a:rPr>
                        <m:t>∗</m:t>
                      </m:r>
                      <m:sSub>
                        <m:sSubPr>
                          <m:ctrlPr>
                            <a:rPr lang="ru-RU" sz="3600" i="1">
                              <a:latin typeface="+mn-lt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+mn-lt"/>
                            </a:rPr>
                            <m:t>𝑙𝑛</m:t>
                          </m:r>
                          <m:r>
                            <a:rPr lang="en-US" sz="3600" b="0" i="1" smtClean="0">
                              <a:latin typeface="+mn-lt"/>
                            </a:rPr>
                            <m:t>(</m:t>
                          </m:r>
                          <m:r>
                            <a:rPr lang="ru-RU" sz="3600" i="1">
                              <a:latin typeface="+mn-lt"/>
                            </a:rPr>
                            <m:t>Жилая</m:t>
                          </m:r>
                        </m:e>
                        <m:sub>
                          <m:r>
                            <a:rPr lang="en-US" sz="3600" i="1">
                              <a:latin typeface="+mn-lt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+mn-lt"/>
                        </a:rPr>
                        <m:t>)</m:t>
                      </m:r>
                      <m:r>
                        <a:rPr lang="ru-RU" sz="3600" i="1">
                          <a:latin typeface="+mn-lt"/>
                        </a:rPr>
                        <m:t>+</m:t>
                      </m:r>
                      <m:sSub>
                        <m:sSubPr>
                          <m:ctrlPr>
                            <a:rPr lang="ru-RU" sz="3600" i="1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3600" i="1">
                              <a:latin typeface="+mn-lt"/>
                            </a:rPr>
                            <m:t>𝛽</m:t>
                          </m:r>
                        </m:e>
                        <m:sub>
                          <m:r>
                            <a:rPr lang="ru-RU" sz="3600" b="0" i="1" smtClean="0">
                              <a:latin typeface="+mn-lt"/>
                            </a:rPr>
                            <m:t>2</m:t>
                          </m:r>
                        </m:sub>
                      </m:sSub>
                      <m:r>
                        <a:rPr lang="ru-RU" sz="3600" i="1">
                          <a:latin typeface="+mn-lt"/>
                        </a:rPr>
                        <m:t>∗</m:t>
                      </m:r>
                      <m:sSub>
                        <m:sSubPr>
                          <m:ctrlPr>
                            <a:rPr lang="ru-RU" sz="3600" i="1">
                              <a:latin typeface="+mn-lt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+mn-lt"/>
                            </a:rPr>
                            <m:t>𝑙𝑛</m:t>
                          </m:r>
                          <m:r>
                            <a:rPr lang="en-US" sz="3600" b="0" i="1" smtClean="0">
                              <a:latin typeface="+mn-lt"/>
                            </a:rPr>
                            <m:t>(</m:t>
                          </m:r>
                          <m:r>
                            <a:rPr lang="ru-RU" sz="3600" i="1">
                              <a:latin typeface="+mn-lt"/>
                            </a:rPr>
                            <m:t>ДоМетро</m:t>
                          </m:r>
                        </m:e>
                        <m:sub>
                          <m:r>
                            <a:rPr lang="en-US" sz="3600" i="1">
                              <a:latin typeface="+mn-lt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+mn-lt"/>
                        </a:rPr>
                        <m:t>)</m:t>
                      </m:r>
                      <m:r>
                        <a:rPr lang="ru-RU" sz="3600" i="1">
                          <a:latin typeface="+mn-lt"/>
                        </a:rPr>
                        <m:t>+</m:t>
                      </m:r>
                      <m:sSub>
                        <m:sSubPr>
                          <m:ctrlPr>
                            <a:rPr lang="ru-RU" sz="3600" i="1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3600" i="1">
                              <a:latin typeface="+mn-lt"/>
                            </a:rPr>
                            <m:t>𝛽</m:t>
                          </m:r>
                        </m:e>
                        <m:sub>
                          <m:r>
                            <a:rPr lang="ru-RU" sz="3600" b="0" i="1" smtClean="0">
                              <a:latin typeface="+mn-lt"/>
                            </a:rPr>
                            <m:t>3</m:t>
                          </m:r>
                        </m:sub>
                      </m:sSub>
                      <m:r>
                        <a:rPr lang="en-US" sz="3600" b="0" i="1" smtClean="0">
                          <a:latin typeface="+mn-lt"/>
                        </a:rPr>
                        <m:t>∗</m:t>
                      </m:r>
                      <m:r>
                        <a:rPr lang="en-US" sz="3600" i="1">
                          <a:latin typeface="+mn-lt"/>
                        </a:rPr>
                        <m:t>𝑙𝑛</m:t>
                      </m:r>
                      <m:r>
                        <a:rPr lang="en-US" sz="3600" i="1">
                          <a:latin typeface="+mn-lt"/>
                        </a:rPr>
                        <m:t>(</m:t>
                      </m:r>
                      <m:r>
                        <a:rPr lang="ru-RU" sz="3600" i="1">
                          <a:latin typeface="+mn-lt"/>
                        </a:rPr>
                        <m:t>Площад</m:t>
                      </m:r>
                      <m:sSub>
                        <m:sSubPr>
                          <m:ctrlPr>
                            <a:rPr lang="ru-RU" sz="3600" i="1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3600" i="1">
                              <a:latin typeface="+mn-lt"/>
                            </a:rPr>
                            <m:t>ь</m:t>
                          </m:r>
                        </m:e>
                        <m:sub>
                          <m:r>
                            <a:rPr lang="en-US" sz="3600" i="1">
                              <a:latin typeface="+mn-lt"/>
                            </a:rPr>
                            <m:t>𝑖</m:t>
                          </m:r>
                        </m:sub>
                      </m:sSub>
                      <m:r>
                        <a:rPr lang="ru-RU" sz="3600" i="1">
                          <a:latin typeface="+mn-lt"/>
                        </a:rPr>
                        <m:t>)</m:t>
                      </m:r>
                      <m:r>
                        <a:rPr lang="en-US" sz="3600" i="1">
                          <a:latin typeface="+mn-lt"/>
                        </a:rPr>
                        <m:t>+</m:t>
                      </m:r>
                      <m:sSub>
                        <m:sSubPr>
                          <m:ctrlPr>
                            <a:rPr lang="ru-RU" sz="3600" i="1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3600" i="1">
                              <a:latin typeface="+mn-lt"/>
                            </a:rPr>
                            <m:t>𝛽</m:t>
                          </m:r>
                        </m:e>
                        <m:sub>
                          <m:r>
                            <a:rPr lang="ru-RU" sz="3600" i="1">
                              <a:latin typeface="+mn-lt"/>
                            </a:rPr>
                            <m:t>4</m:t>
                          </m:r>
                        </m:sub>
                      </m:sSub>
                      <m:r>
                        <a:rPr lang="ru-RU" sz="3600" i="1">
                          <a:latin typeface="+mn-lt"/>
                        </a:rPr>
                        <m:t>∗</m:t>
                      </m:r>
                      <m:sSub>
                        <m:sSubPr>
                          <m:ctrlPr>
                            <a:rPr lang="ru-RU" sz="3600" i="1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3600" i="1">
                              <a:latin typeface="+mn-lt"/>
                            </a:rPr>
                            <m:t>Вид</m:t>
                          </m:r>
                        </m:e>
                        <m:sub>
                          <m:r>
                            <a:rPr lang="ru-RU" sz="3600" i="1">
                              <a:latin typeface="+mn-lt"/>
                            </a:rPr>
                            <m:t>𝑖</m:t>
                          </m:r>
                        </m:sub>
                      </m:sSub>
                      <m:r>
                        <a:rPr lang="ru-RU" sz="3600" i="1">
                          <a:latin typeface="+mn-lt"/>
                        </a:rPr>
                        <m:t>+</m:t>
                      </m:r>
                      <m:sSub>
                        <m:sSubPr>
                          <m:ctrlPr>
                            <a:rPr lang="ru-RU" sz="3600" i="1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3600" i="1">
                              <a:latin typeface="+mn-lt"/>
                            </a:rPr>
                            <m:t>𝛽</m:t>
                          </m:r>
                        </m:e>
                        <m:sub>
                          <m:r>
                            <a:rPr lang="ru-RU" sz="3600" i="1">
                              <a:latin typeface="+mn-lt"/>
                            </a:rPr>
                            <m:t>5</m:t>
                          </m:r>
                        </m:sub>
                      </m:sSub>
                      <m:r>
                        <a:rPr lang="ru-RU" sz="3600" i="1">
                          <a:latin typeface="+mn-lt"/>
                        </a:rPr>
                        <m:t>∗</m:t>
                      </m:r>
                      <m:sSub>
                        <m:sSubPr>
                          <m:ctrlPr>
                            <a:rPr lang="ru-RU" sz="3600" i="1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3600" i="1">
                              <a:latin typeface="+mn-lt"/>
                            </a:rPr>
                            <m:t>Балкон</m:t>
                          </m:r>
                        </m:e>
                        <m:sub>
                          <m:r>
                            <a:rPr lang="en-US" sz="3600" i="1">
                              <a:latin typeface="+mn-lt"/>
                            </a:rPr>
                            <m:t>𝑖</m:t>
                          </m:r>
                        </m:sub>
                      </m:sSub>
                      <m:r>
                        <a:rPr lang="ru-RU" sz="3600" i="1">
                          <a:latin typeface="+mn-lt"/>
                        </a:rPr>
                        <m:t>+</m:t>
                      </m:r>
                      <m:sSub>
                        <m:sSubPr>
                          <m:ctrlPr>
                            <a:rPr lang="ru-RU" sz="3600" i="1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3600" i="1">
                              <a:latin typeface="+mn-lt"/>
                            </a:rPr>
                            <m:t>𝛽</m:t>
                          </m:r>
                        </m:e>
                        <m:sub>
                          <m:r>
                            <a:rPr lang="ru-RU" sz="3600" i="1">
                              <a:latin typeface="+mn-lt"/>
                            </a:rPr>
                            <m:t>6</m:t>
                          </m:r>
                        </m:sub>
                      </m:sSub>
                      <m:r>
                        <a:rPr lang="ru-RU" sz="3600" i="1">
                          <a:latin typeface="+mn-lt"/>
                        </a:rPr>
                        <m:t>∗</m:t>
                      </m:r>
                      <m:sSub>
                        <m:sSubPr>
                          <m:ctrlPr>
                            <a:rPr lang="ru-RU" sz="3600" i="1">
                              <a:latin typeface="+mn-lt"/>
                            </a:rPr>
                          </m:ctrlPr>
                        </m:sSubPr>
                        <m:e>
                          <m:r>
                            <a:rPr lang="ru-RU" sz="3600" i="1">
                              <a:latin typeface="+mn-lt"/>
                            </a:rPr>
                            <m:t>ПП</m:t>
                          </m:r>
                        </m:e>
                        <m:sub>
                          <m:r>
                            <a:rPr lang="en-US" sz="3600" b="0" i="1" smtClean="0">
                              <a:latin typeface="+mn-lt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i="1" dirty="0">
                  <a:latin typeface="+mn-lt"/>
                </a:endParaRPr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991F45F-BCD6-F344-98E2-73DCE1F063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95400" y="406082"/>
                <a:ext cx="9601200" cy="1764241"/>
              </a:xfrm>
              <a:blipFill>
                <a:blip r:embed="rId2"/>
                <a:stretch>
                  <a:fillRect t="-1439" b="-57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Объект 2">
            <a:extLst>
              <a:ext uri="{FF2B5EF4-FFF2-40B4-BE49-F238E27FC236}">
                <a16:creationId xmlns:a16="http://schemas.microsoft.com/office/drawing/2014/main" id="{A2233023-9E91-E345-9DB6-531291F81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BF43DEED-7EC8-894D-ACA9-880FEC8C5C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3" t="22058" r="34178" b="23825"/>
          <a:stretch/>
        </p:blipFill>
        <p:spPr bwMode="auto">
          <a:xfrm>
            <a:off x="1801751" y="2286000"/>
            <a:ext cx="8740897" cy="41659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41609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2F8A95-1F37-2145-AA5D-941169BBC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0629"/>
          </a:xfrm>
        </p:spPr>
        <p:txBody>
          <a:bodyPr/>
          <a:lstStyle/>
          <a:p>
            <a:r>
              <a:rPr lang="ru-RU" dirty="0"/>
              <a:t>Тест </a:t>
            </a:r>
            <a:r>
              <a:rPr lang="ru-RU" dirty="0" err="1"/>
              <a:t>Чоу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EE5851-C460-2243-99BF-CD7032D8F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3373"/>
            <a:ext cx="9601200" cy="3664027"/>
          </a:xfrm>
        </p:spPr>
        <p:txBody>
          <a:bodyPr/>
          <a:lstStyle/>
          <a:p>
            <a:pPr algn="just"/>
            <a:r>
              <a:rPr lang="ru-RU" sz="2400" u="wavy" dirty="0"/>
              <a:t>1 тест (Вид объекта)</a:t>
            </a:r>
            <a:r>
              <a:rPr lang="ru-RU" sz="2400" dirty="0"/>
              <a:t>: цены на новостройки отличаются от цен на вторичное жилье, в модели есть структурный сдвиг.</a:t>
            </a:r>
          </a:p>
          <a:p>
            <a:pPr algn="just"/>
            <a:r>
              <a:rPr lang="ru-RU" sz="2400" u="wavy" dirty="0"/>
              <a:t>2 тест (Балкон/Лоджия)</a:t>
            </a:r>
            <a:r>
              <a:rPr lang="ru-RU" sz="2400" dirty="0"/>
              <a:t>: цены на квартиры, в которых есть балкон/лоджия, отличаются от цен на квартиры без них, в модели есть структурный сдвиг.</a:t>
            </a:r>
          </a:p>
          <a:p>
            <a:pPr algn="just"/>
            <a:r>
              <a:rPr lang="ru-RU" sz="2400" u="wavy" dirty="0"/>
              <a:t>3 тест (Первый/Последний)</a:t>
            </a:r>
            <a:r>
              <a:rPr lang="ru-RU" sz="2400" dirty="0"/>
              <a:t>: цены на квартиры на последнем или на первом этаже не отличаются от цен на другие квартиры, в модели нет структурного сдвига. 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3558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42D97-9CCE-AE46-B898-6AF23661D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2494"/>
          </a:xfrm>
        </p:spPr>
        <p:txBody>
          <a:bodyPr/>
          <a:lstStyle/>
          <a:p>
            <a:r>
              <a:rPr lang="ru-RU" dirty="0"/>
              <a:t>Тест Бокса-Кокса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A6ECE57-F71F-8441-8A15-923BD10735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98294"/>
                <a:ext cx="9601200" cy="4369106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ru-RU" i="1" smtClean="0"/>
                        </m:ctrlPr>
                      </m:sSubSupPr>
                      <m:e>
                        <m:r>
                          <a:rPr lang="ru-RU" i="1"/>
                          <m:t>Цена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  <m:sup>
                        <m:r>
                          <a:rPr lang="ru-RU" i="1"/>
                          <m:t>∗</m:t>
                        </m:r>
                      </m:sup>
                    </m:sSubSup>
                    <m:r>
                      <a:rPr lang="ru-RU" i="1"/>
                      <m:t>=</m:t>
                    </m:r>
                    <m:r>
                      <a:rPr lang="ru-RU" i="1"/>
                      <m:t>𝛼</m:t>
                    </m:r>
                    <m:r>
                      <a:rPr lang="ru-RU" i="1"/>
                      <m:t>+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𝛽</m:t>
                        </m:r>
                      </m:e>
                      <m:sub>
                        <m:r>
                          <a:rPr lang="ru-RU" i="1"/>
                          <m:t>1</m:t>
                        </m:r>
                      </m:sub>
                    </m:sSub>
                    <m:r>
                      <a:rPr lang="ru-RU" i="1"/>
                      <m:t>∗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ВидОбъекта</m:t>
                        </m:r>
                      </m:e>
                      <m:sub>
                        <m:r>
                          <a:rPr lang="ru-RU" i="1"/>
                          <m:t>𝑖</m:t>
                        </m:r>
                      </m:sub>
                    </m:sSub>
                    <m:r>
                      <a:rPr lang="ru-RU" i="1"/>
                      <m:t>+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𝛽</m:t>
                        </m:r>
                      </m:e>
                      <m:sub>
                        <m:r>
                          <a:rPr lang="ru-RU" i="1"/>
                          <m:t>2</m:t>
                        </m:r>
                      </m:sub>
                    </m:sSub>
                    <m:r>
                      <a:rPr lang="ru-RU" i="1"/>
                      <m:t>∗БалконЛоджи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я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ru-RU" i="1"/>
                      <m:t>+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𝛽</m:t>
                        </m:r>
                      </m:e>
                      <m:sub>
                        <m:r>
                          <a:rPr lang="ru-RU" i="1"/>
                          <m:t>3</m:t>
                        </m:r>
                      </m:sub>
                    </m:sSub>
                    <m:r>
                      <a:rPr lang="ru-RU" i="1"/>
                      <m:t>∗ПервыйПоследни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й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 i="1"/>
                      <m:t>+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𝛽</m:t>
                        </m:r>
                      </m:e>
                      <m:sub>
                        <m:r>
                          <a:rPr lang="ru-RU" i="1"/>
                          <m:t>4</m:t>
                        </m:r>
                      </m:sub>
                    </m:sSub>
                    <m:r>
                      <a:rPr lang="ru-RU" i="1"/>
                      <m:t>∗РасстояниеДоМетр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о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ru-RU" i="1"/>
                      <m:t>+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𝛽</m:t>
                        </m:r>
                      </m:e>
                      <m:sub>
                        <m:r>
                          <a:rPr lang="ru-RU" i="1"/>
                          <m:t>5</m:t>
                        </m:r>
                      </m:sub>
                    </m:sSub>
                    <m:r>
                      <a:rPr lang="ru-RU" i="1"/>
                      <m:t>∗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Площадь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 i="1"/>
                      <m:t>+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𝛽</m:t>
                        </m:r>
                      </m:e>
                      <m:sub>
                        <m:r>
                          <a:rPr lang="en-US" i="1"/>
                          <m:t>6</m:t>
                        </m:r>
                      </m:sub>
                    </m:sSub>
                    <m:r>
                      <a:rPr lang="ru-RU" i="1"/>
                      <m:t>∗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ЖилаяПлощадь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</m:oMath>
                </a14:m>
                <a:endParaRPr lang="ru-RU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ru-RU" i="1"/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ru-RU"/>
                          <m:t>ln</m:t>
                        </m:r>
                        <m:r>
                          <a:rPr lang="ru-RU" i="1"/>
                          <m:t>(Цена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  <m:sup>
                        <m:r>
                          <a:rPr lang="ru-RU" i="1"/>
                          <m:t>∗</m:t>
                        </m:r>
                      </m:sup>
                    </m:sSubSup>
                    <m:r>
                      <a:rPr lang="ru-RU" i="1"/>
                      <m:t>)=</m:t>
                    </m:r>
                    <m:r>
                      <a:rPr lang="ru-RU" i="1"/>
                      <m:t>𝛼</m:t>
                    </m:r>
                    <m:r>
                      <a:rPr lang="ru-RU" i="1"/>
                      <m:t>+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𝛽</m:t>
                        </m:r>
                      </m:e>
                      <m:sub>
                        <m:r>
                          <a:rPr lang="ru-RU" i="1"/>
                          <m:t>1</m:t>
                        </m:r>
                      </m:sub>
                    </m:sSub>
                    <m:r>
                      <a:rPr lang="ru-RU" i="1"/>
                      <m:t>∗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ВидОбъекта</m:t>
                        </m:r>
                      </m:e>
                      <m:sub>
                        <m:r>
                          <a:rPr lang="ru-RU" i="1"/>
                          <m:t>𝑖</m:t>
                        </m:r>
                      </m:sub>
                    </m:sSub>
                    <m:r>
                      <a:rPr lang="ru-RU" i="1"/>
                      <m:t>+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𝛽</m:t>
                        </m:r>
                      </m:e>
                      <m:sub>
                        <m:r>
                          <a:rPr lang="ru-RU" i="1"/>
                          <m:t>2</m:t>
                        </m:r>
                      </m:sub>
                    </m:sSub>
                    <m:r>
                      <a:rPr lang="ru-RU" i="1"/>
                      <m:t>∗БалконЛоджи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я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ru-RU" i="1"/>
                      <m:t>+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𝛽</m:t>
                        </m:r>
                      </m:e>
                      <m:sub>
                        <m:r>
                          <a:rPr lang="ru-RU" i="1"/>
                          <m:t>3</m:t>
                        </m:r>
                      </m:sub>
                    </m:sSub>
                    <m:r>
                      <a:rPr lang="ru-RU" i="1"/>
                      <m:t>∗ПервыйПоследни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й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 i="1"/>
                      <m:t>+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𝛽</m:t>
                        </m:r>
                      </m:e>
                      <m:sub>
                        <m:r>
                          <a:rPr lang="ru-RU" i="1"/>
                          <m:t>4</m:t>
                        </m:r>
                      </m:sub>
                    </m:sSub>
                    <m:r>
                      <a:rPr lang="ru-RU" i="1"/>
                      <m:t>∗РасстояниеДоМетр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о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ru-RU" i="1"/>
                      <m:t>+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𝛽</m:t>
                        </m:r>
                      </m:e>
                      <m:sub>
                        <m:r>
                          <a:rPr lang="ru-RU" i="1"/>
                          <m:t>5</m:t>
                        </m:r>
                      </m:sub>
                    </m:sSub>
                    <m:r>
                      <a:rPr lang="ru-RU" i="1"/>
                      <m:t>∗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Площадь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 i="1"/>
                      <m:t>+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𝛽</m:t>
                        </m:r>
                      </m:e>
                      <m:sub>
                        <m:r>
                          <a:rPr lang="en-US" i="1"/>
                          <m:t>6</m:t>
                        </m:r>
                      </m:sub>
                    </m:sSub>
                    <m:r>
                      <a:rPr lang="ru-RU" i="1"/>
                      <m:t>∗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ЖилаяПлощадь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Т</m:t>
                          </m:r>
                        </m:e>
                        <m:sub>
                          <m:r>
                            <a:rPr lang="ru-RU" i="1"/>
                            <m:t>набл</m:t>
                          </m:r>
                        </m:sub>
                      </m:sSub>
                      <m:r>
                        <a:rPr lang="ru-RU" i="1"/>
                        <m:t>=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r>
                            <a:rPr lang="en-US" i="1"/>
                            <m:t>𝑛</m:t>
                          </m:r>
                        </m:num>
                        <m:den>
                          <m:r>
                            <a:rPr lang="ru-RU" i="1"/>
                            <m:t>2</m:t>
                          </m:r>
                        </m:den>
                      </m:f>
                      <m:r>
                        <a:rPr lang="ru-RU" i="1"/>
                        <m:t>∗</m:t>
                      </m:r>
                      <m:d>
                        <m:dPr>
                          <m:begChr m:val="|"/>
                          <m:endChr m:val="|"/>
                          <m:ctrlPr>
                            <a:rPr lang="ru-RU" i="1"/>
                          </m:ctrlPr>
                        </m:dPr>
                        <m:e>
                          <m:func>
                            <m:funcPr>
                              <m:ctrlPr>
                                <a:rPr lang="ru-RU" i="1"/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/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i="1"/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i="1"/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ru-RU" i="1"/>
                                          </m:ctrlPr>
                                        </m:sSubSupPr>
                                        <m:e>
                                          <m:r>
                                            <a:rPr lang="ru-RU" i="1"/>
                                            <m:t>𝑅𝑆𝑆</m:t>
                                          </m:r>
                                        </m:e>
                                        <m:sub>
                                          <m:r>
                                            <a:rPr lang="ru-RU" i="1"/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ru-RU" i="1"/>
                                            <m:t>∗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ru-RU" i="1"/>
                                          </m:ctrlPr>
                                        </m:sSubSupPr>
                                        <m:e>
                                          <m:r>
                                            <a:rPr lang="ru-RU" i="1"/>
                                            <m:t>𝑅𝑆𝑆</m:t>
                                          </m:r>
                                        </m:e>
                                        <m:sub>
                                          <m:r>
                                            <a:rPr lang="ru-RU" i="1"/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ru-RU" i="1"/>
                                            <m:t>∗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ru-RU" i="1"/>
                        <m:t>=</m:t>
                      </m:r>
                      <m:r>
                        <a:rPr lang="en-US" i="1"/>
                        <m:t>68,7</m:t>
                      </m:r>
                    </m:oMath>
                  </m:oMathPara>
                </a14:m>
                <a:endParaRPr lang="ru-RU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Т</m:t>
                        </m:r>
                      </m:e>
                      <m:sub>
                        <m:r>
                          <a:rPr lang="ru-RU" i="1"/>
                          <m:t>кр</m:t>
                        </m:r>
                      </m:sub>
                    </m:sSub>
                    <m:r>
                      <a:rPr lang="ru-RU" i="1"/>
                      <m:t>=</m:t>
                    </m:r>
                    <m:r>
                      <a:rPr lang="en-US" i="1"/>
                      <m:t>𝑐h𝑖</m:t>
                    </m:r>
                    <m:r>
                      <a:rPr lang="en-US" i="1"/>
                      <m:t>2</m:t>
                    </m:r>
                    <m:r>
                      <a:rPr lang="en-US" i="1"/>
                      <m:t>𝑖𝑛𝑣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0,95;1</m:t>
                        </m:r>
                      </m:e>
                    </m:d>
                    <m:r>
                      <a:rPr lang="en-US" i="1"/>
                      <m:t>=3,8415</m:t>
                    </m:r>
                  </m:oMath>
                </a14:m>
                <a:r>
                  <a:rPr lang="ru-RU" i="1" dirty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ВЫВОД: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/>
                        </m:ctrlPr>
                      </m:sSubPr>
                      <m:e>
                        <m:r>
                          <a:rPr lang="ru-RU" i="0"/>
                          <m:t>Т</m:t>
                        </m:r>
                      </m:e>
                      <m:sub>
                        <m:r>
                          <a:rPr lang="ru-RU" i="0"/>
                          <m:t>набл</m:t>
                        </m:r>
                      </m:sub>
                    </m:sSub>
                    <m:r>
                      <a:rPr lang="en-US" i="0"/>
                      <m:t>&gt;</m:t>
                    </m:r>
                    <m:sSub>
                      <m:sSubPr>
                        <m:ctrlPr>
                          <a:rPr lang="ru-RU"/>
                        </m:ctrlPr>
                      </m:sSubPr>
                      <m:e>
                        <m:r>
                          <a:rPr lang="ru-RU" i="0"/>
                          <m:t>Т</m:t>
                        </m:r>
                      </m:e>
                      <m:sub>
                        <m:r>
                          <a:rPr lang="ru-RU" i="0"/>
                          <m:t>кр</m:t>
                        </m:r>
                      </m:sub>
                    </m:sSub>
                  </m:oMath>
                </a14:m>
                <a:r>
                  <a:rPr lang="ru-RU" dirty="0"/>
                  <a:t>=</a:t>
                </a:r>
                <a:r>
                  <a:rPr lang="en-US" dirty="0"/>
                  <a:t>&gt;</a:t>
                </a:r>
                <a:r>
                  <a:rPr lang="ru-RU" dirty="0"/>
                  <a:t> модели (1) и (2) имеют разное качество.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A6ECE57-F71F-8441-8A15-923BD10735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98294"/>
                <a:ext cx="9601200" cy="4369106"/>
              </a:xfrm>
              <a:blipFill>
                <a:blip r:embed="rId2"/>
                <a:stretch>
                  <a:fillRect l="-661" t="-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090123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{C35EB377-1579-B642-8754-E3BF58844044}tf16401378</Template>
  <TotalTime>117</TotalTime>
  <Words>362</Words>
  <Application>Microsoft Macintosh PowerPoint</Application>
  <PresentationFormat>Широкоэкранный</PresentationFormat>
  <Paragraphs>20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Franklin Gothic Book</vt:lpstr>
      <vt:lpstr>Уголки</vt:lpstr>
      <vt:lpstr>Моделирование цены 2-комнатной квартиры в москве </vt:lpstr>
      <vt:lpstr>Презентация PowerPoint</vt:lpstr>
      <vt:lpstr>Таблица корелляций</vt:lpstr>
      <vt:lpstr>〖Цена〗_i=α+β_1∗〖Год〗_i+β_2∗ДоМетро_i+β_3∗〖Площадь〗_i+β_4∗〖Кухни〗_i+β_5∗〖Жилая〗_i </vt:lpstr>
      <vt:lpstr>〖Цена〗_i=α+β_1∗〖Вид〗_i+β_2∗〖Балкон〗_i+β_3∗〖Лифт〗_i+β_4∗〖Парковка〗_i+β_5∗〖Ремонт〗_i+β_6∗〖МКАД〗_i+β_7∗〖ПП〗_i+β_8∗〖Жилая〗_i+β_9∗〖ДоМетро〗_i+β_10∗〖Площадь〗_i</vt:lpstr>
      <vt:lpstr>〖Цена〗_i=α+β_1∗〖Вид〗_i+β_2∗〖Балкон〗_i+β_3∗〖ПП〗_i+β_4∗〖Жилая〗_i+β_5∗〖ДоМетро〗_i+β_6∗〖Площадь〗_i</vt:lpstr>
      <vt:lpstr>〖ln(Цена〗_i)=α+β_1∗〖ln(Жилая〗_i)+β_2∗〖ln(ДоМетро〗_i)+β_3∗ln(Площадь_i)+β_4∗〖Вид〗_i+β_5∗〖Балкон〗_i+β_6∗〖ПП〗_i</vt:lpstr>
      <vt:lpstr>Тест Чоу</vt:lpstr>
      <vt:lpstr>Тест Бокса-Кокса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цены 2-комнатной квартиры в москве </dc:title>
  <dc:creator>Microsoft Office User</dc:creator>
  <cp:lastModifiedBy>Microsoft Office User</cp:lastModifiedBy>
  <cp:revision>1</cp:revision>
  <dcterms:created xsi:type="dcterms:W3CDTF">2022-06-02T21:36:04Z</dcterms:created>
  <dcterms:modified xsi:type="dcterms:W3CDTF">2022-06-02T23:34:03Z</dcterms:modified>
</cp:coreProperties>
</file>