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5" r:id="rId3"/>
    <p:sldId id="261" r:id="rId4"/>
    <p:sldId id="264"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652" autoAdjust="0"/>
  </p:normalViewPr>
  <p:slideViewPr>
    <p:cSldViewPr snapToGrid="0">
      <p:cViewPr varScale="1">
        <p:scale>
          <a:sx n="99" d="100"/>
          <a:sy n="99" d="100"/>
        </p:scale>
        <p:origin x="989" y="33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28.11.2024</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building-block-view" TargetMode="External"/><Relationship Id="rId2" Type="http://schemas.openxmlformats.org/officeDocument/2006/relationships/hyperlink" Target="https://docs.arc42.org/section-5/" TargetMode="Externa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Building Block View</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Level 1</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2" name="Textplatzhalter 6">
            <a:extLst>
              <a:ext uri="{FF2B5EF4-FFF2-40B4-BE49-F238E27FC236}">
                <a16:creationId xmlns:a16="http://schemas.microsoft.com/office/drawing/2014/main" id="{4F5DD9BC-5256-6F37-ED3B-613F88461AFA}"/>
              </a:ext>
            </a:extLst>
          </p:cNvPr>
          <p:cNvSpPr txBox="1">
            <a:spLocks/>
          </p:cNvSpPr>
          <p:nvPr/>
        </p:nvSpPr>
        <p:spPr>
          <a:xfrm>
            <a:off x="5346700" y="553456"/>
            <a:ext cx="3608620" cy="4104044"/>
          </a:xfrm>
          <a:prstGeom prst="rect">
            <a:avLst/>
          </a:prstGeom>
        </p:spPr>
        <p:txBody>
          <a:bodyPr vert="horz" lIns="91440" tIns="45720" rIns="91440" bIns="45720" rtlCol="0">
            <a:normAutofit lnSpcReduction="10000"/>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Maintain an overview of your source code by making its structure understandable through </a:t>
            </a:r>
            <a:r>
              <a:rPr lang="en-US" sz="1200" i="1" dirty="0" err="1">
                <a:solidFill>
                  <a:schemeClr val="tx2"/>
                </a:solidFill>
              </a:rPr>
              <a:t>abstraction.This</a:t>
            </a:r>
            <a:r>
              <a:rPr lang="en-US" sz="1200" i="1" dirty="0">
                <a:solidFill>
                  <a:schemeClr val="tx2"/>
                </a:solidFill>
              </a:rPr>
              <a:t> allows you to communicate with your stakeholder on an abstract level without disclosing implementation details.</a:t>
            </a:r>
          </a:p>
          <a:p>
            <a:pPr marL="0" indent="0">
              <a:buFont typeface="Arial" panose="020B0604020202020204" pitchFamily="34" charset="0"/>
              <a:buNone/>
            </a:pPr>
            <a:r>
              <a:rPr lang="en-US" sz="1200" i="1" dirty="0">
                <a:solidFill>
                  <a:schemeClr val="tx2"/>
                </a:solidFill>
              </a:rPr>
              <a:t>Level 1 is the white box description of the overall system together with black box descriptions of all contained building blocks.</a:t>
            </a:r>
          </a:p>
          <a:p>
            <a:pPr marL="0" indent="0">
              <a:buFont typeface="Arial" panose="020B0604020202020204" pitchFamily="34" charset="0"/>
              <a:buNone/>
            </a:pPr>
            <a:r>
              <a:rPr lang="en-US" sz="1200" i="1" dirty="0">
                <a:solidFill>
                  <a:schemeClr val="tx2"/>
                </a:solidFill>
              </a:rPr>
              <a:t>Level 2 zooms into some building blocks of level 1. Thus it contains the white box description of selected building blocks of level 1, together with black box descriptions of their internal building blocks.</a:t>
            </a:r>
          </a:p>
          <a:p>
            <a:pPr marL="0" indent="0">
              <a:buFont typeface="Arial" panose="020B0604020202020204" pitchFamily="34" charset="0"/>
              <a:buNone/>
            </a:pPr>
            <a:r>
              <a:rPr lang="en-US" sz="1200" i="1" dirty="0">
                <a:solidFill>
                  <a:schemeClr val="tx2"/>
                </a:solidFill>
              </a:rPr>
              <a:t>Level 3 (not shown in the diagram above) zooms into details of selected building blocks of level 2, and so on.</a:t>
            </a:r>
          </a:p>
          <a:p>
            <a:pPr marL="0" indent="0">
              <a:buFont typeface="Arial" panose="020B0604020202020204" pitchFamily="34" charset="0"/>
              <a:buNone/>
            </a:pPr>
            <a:r>
              <a:rPr lang="en-US" sz="1200" dirty="0">
                <a:solidFill>
                  <a:schemeClr val="tx2"/>
                </a:solidFill>
              </a:rPr>
              <a:t>Define three levels of your software. Focus on important components for level 2 and 3.</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https://docs.arc42.org/section-5/</a:t>
            </a:r>
            <a:r>
              <a:rPr lang="en-US" sz="1200" dirty="0">
                <a:solidFill>
                  <a:schemeClr val="tx2"/>
                </a:solidFill>
              </a:rPr>
              <a:t> &amp; </a:t>
            </a:r>
            <a:r>
              <a:rPr lang="en-US" sz="1200" dirty="0">
                <a:solidFill>
                  <a:schemeClr val="tx2"/>
                </a:solidFill>
                <a:hlinkClick r:id="rId3"/>
              </a:rPr>
              <a:t>https://biking.michael-simons.eu/docs/index.html#section-building-block-view</a:t>
            </a:r>
            <a:r>
              <a:rPr lang="en-US" sz="1200" dirty="0">
                <a:solidFill>
                  <a:schemeClr val="tx2"/>
                </a:solidFill>
              </a:rPr>
              <a:t> </a:t>
            </a:r>
          </a:p>
        </p:txBody>
      </p:sp>
      <p:pic>
        <p:nvPicPr>
          <p:cNvPr id="9" name="Grafik 8">
            <a:extLst>
              <a:ext uri="{FF2B5EF4-FFF2-40B4-BE49-F238E27FC236}">
                <a16:creationId xmlns:a16="http://schemas.microsoft.com/office/drawing/2014/main" id="{3242D015-A615-5D32-1C08-6AE193F51D22}"/>
              </a:ext>
            </a:extLst>
          </p:cNvPr>
          <p:cNvPicPr>
            <a:picLocks noChangeAspect="1"/>
          </p:cNvPicPr>
          <p:nvPr/>
        </p:nvPicPr>
        <p:blipFill>
          <a:blip r:embed="rId4"/>
          <a:stretch>
            <a:fillRect/>
          </a:stretch>
        </p:blipFill>
        <p:spPr>
          <a:xfrm>
            <a:off x="166767" y="930474"/>
            <a:ext cx="5179933" cy="1912194"/>
          </a:xfrm>
          <a:prstGeom prst="rect">
            <a:avLst/>
          </a:prstGeom>
        </p:spPr>
      </p:pic>
      <p:pic>
        <p:nvPicPr>
          <p:cNvPr id="11" name="Grafik 10">
            <a:extLst>
              <a:ext uri="{FF2B5EF4-FFF2-40B4-BE49-F238E27FC236}">
                <a16:creationId xmlns:a16="http://schemas.microsoft.com/office/drawing/2014/main" id="{01337F31-132F-15A4-7EBA-EDB899EC457A}"/>
              </a:ext>
            </a:extLst>
          </p:cNvPr>
          <p:cNvPicPr>
            <a:picLocks noChangeAspect="1"/>
          </p:cNvPicPr>
          <p:nvPr/>
        </p:nvPicPr>
        <p:blipFill>
          <a:blip r:embed="rId5"/>
          <a:stretch>
            <a:fillRect/>
          </a:stretch>
        </p:blipFill>
        <p:spPr>
          <a:xfrm>
            <a:off x="104451" y="880921"/>
            <a:ext cx="5304564" cy="1961747"/>
          </a:xfrm>
          <a:prstGeom prst="rect">
            <a:avLst/>
          </a:prstGeom>
        </p:spPr>
      </p:pic>
    </p:spTree>
    <p:extLst>
      <p:ext uri="{BB962C8B-B14F-4D97-AF65-F5344CB8AC3E}">
        <p14:creationId xmlns:p14="http://schemas.microsoft.com/office/powerpoint/2010/main" val="326783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Level 2</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pic>
        <p:nvPicPr>
          <p:cNvPr id="2050" name="Picture 2" descr="5.2 level2 bikes">
            <a:extLst>
              <a:ext uri="{FF2B5EF4-FFF2-40B4-BE49-F238E27FC236}">
                <a16:creationId xmlns:a16="http://schemas.microsoft.com/office/drawing/2014/main" id="{FF7B30B1-1138-8E2A-77C8-002342FF1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7" y="781050"/>
            <a:ext cx="5267325" cy="3581400"/>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9B062B0E-03B1-8E96-2FC7-8B68AF9361F5}"/>
              </a:ext>
            </a:extLst>
          </p:cNvPr>
          <p:cNvPicPr>
            <a:picLocks noChangeAspect="1"/>
          </p:cNvPicPr>
          <p:nvPr/>
        </p:nvPicPr>
        <p:blipFill>
          <a:blip r:embed="rId3"/>
          <a:stretch>
            <a:fillRect/>
          </a:stretch>
        </p:blipFill>
        <p:spPr>
          <a:xfrm>
            <a:off x="1933997" y="129825"/>
            <a:ext cx="5271665" cy="4457652"/>
          </a:xfrm>
          <a:prstGeom prst="rect">
            <a:avLst/>
          </a:prstGeom>
        </p:spPr>
      </p:pic>
    </p:spTree>
    <p:extLst>
      <p:ext uri="{BB962C8B-B14F-4D97-AF65-F5344CB8AC3E}">
        <p14:creationId xmlns:p14="http://schemas.microsoft.com/office/powerpoint/2010/main" val="188150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Level 3</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pic>
        <p:nvPicPr>
          <p:cNvPr id="3" name="Grafik 2">
            <a:extLst>
              <a:ext uri="{FF2B5EF4-FFF2-40B4-BE49-F238E27FC236}">
                <a16:creationId xmlns:a16="http://schemas.microsoft.com/office/drawing/2014/main" id="{3CFFFEB9-1E9E-21BB-2A28-70432C11B1DD}"/>
              </a:ext>
            </a:extLst>
          </p:cNvPr>
          <p:cNvPicPr>
            <a:picLocks noChangeAspect="1"/>
          </p:cNvPicPr>
          <p:nvPr/>
        </p:nvPicPr>
        <p:blipFill>
          <a:blip r:embed="rId2"/>
          <a:stretch>
            <a:fillRect/>
          </a:stretch>
        </p:blipFill>
        <p:spPr>
          <a:xfrm>
            <a:off x="1640515" y="553456"/>
            <a:ext cx="5544324" cy="3648584"/>
          </a:xfrm>
          <a:prstGeom prst="rect">
            <a:avLst/>
          </a:prstGeom>
        </p:spPr>
      </p:pic>
    </p:spTree>
    <p:extLst>
      <p:ext uri="{BB962C8B-B14F-4D97-AF65-F5344CB8AC3E}">
        <p14:creationId xmlns:p14="http://schemas.microsoft.com/office/powerpoint/2010/main" val="1468909035"/>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181</Words>
  <Application>Microsoft Office PowerPoint</Application>
  <PresentationFormat>Bildschirmpräsentation (16:9)</PresentationFormat>
  <Paragraphs>17</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Building Block View</vt:lpstr>
      <vt:lpstr>Level 1</vt:lpstr>
      <vt:lpstr>Level 2</vt:lpstr>
      <vt:lpstr>Level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Alexander Nachtmann</cp:lastModifiedBy>
  <cp:revision>5</cp:revision>
  <dcterms:created xsi:type="dcterms:W3CDTF">2022-06-08T12:45:54Z</dcterms:created>
  <dcterms:modified xsi:type="dcterms:W3CDTF">2024-11-28T04:40:26Z</dcterms:modified>
</cp:coreProperties>
</file>