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40"/>
  </p:notesMasterIdLst>
  <p:handoutMasterIdLst>
    <p:handoutMasterId r:id="rId41"/>
  </p:handoutMasterIdLst>
  <p:sldIdLst>
    <p:sldId id="274" r:id="rId3"/>
    <p:sldId id="460" r:id="rId4"/>
    <p:sldId id="276" r:id="rId5"/>
    <p:sldId id="450" r:id="rId6"/>
    <p:sldId id="419" r:id="rId7"/>
    <p:sldId id="420" r:id="rId8"/>
    <p:sldId id="536" r:id="rId9"/>
    <p:sldId id="541" r:id="rId10"/>
    <p:sldId id="462" r:id="rId11"/>
    <p:sldId id="463" r:id="rId12"/>
    <p:sldId id="445" r:id="rId13"/>
    <p:sldId id="395" r:id="rId14"/>
    <p:sldId id="417" r:id="rId15"/>
    <p:sldId id="464" r:id="rId16"/>
    <p:sldId id="415" r:id="rId17"/>
    <p:sldId id="459" r:id="rId18"/>
    <p:sldId id="456" r:id="rId19"/>
    <p:sldId id="428" r:id="rId20"/>
    <p:sldId id="425" r:id="rId21"/>
    <p:sldId id="440" r:id="rId22"/>
    <p:sldId id="467" r:id="rId23"/>
    <p:sldId id="457" r:id="rId24"/>
    <p:sldId id="452" r:id="rId25"/>
    <p:sldId id="423" r:id="rId26"/>
    <p:sldId id="543" r:id="rId27"/>
    <p:sldId id="458" r:id="rId28"/>
    <p:sldId id="538" r:id="rId29"/>
    <p:sldId id="539" r:id="rId30"/>
    <p:sldId id="441" r:id="rId31"/>
    <p:sldId id="465" r:id="rId32"/>
    <p:sldId id="532" r:id="rId33"/>
    <p:sldId id="577" r:id="rId34"/>
    <p:sldId id="468" r:id="rId35"/>
    <p:sldId id="562" r:id="rId36"/>
    <p:sldId id="575" r:id="rId37"/>
    <p:sldId id="413" r:id="rId38"/>
    <p:sldId id="492" r:id="rId3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274"/>
            <p14:sldId id="460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  <p14:sldId id="536"/>
            <p14:sldId id="541"/>
            <p14:sldId id="462"/>
            <p14:sldId id="463"/>
            <p14:sldId id="445"/>
            <p14:sldId id="395"/>
            <p14:sldId id="417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40"/>
            <p14:sldId id="467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23"/>
          </p14:sldIdLst>
        </p14:section>
        <p14:section name="Преобразуване на типове" id="{B96964D1-FF84-411E-B2EA-B3FF30CE590C}">
          <p14:sldIdLst>
            <p14:sldId id="543"/>
            <p14:sldId id="458"/>
            <p14:sldId id="538"/>
            <p14:sldId id="539"/>
            <p14:sldId id="441"/>
            <p14:sldId id="465"/>
            <p14:sldId id="532"/>
          </p14:sldIdLst>
        </p14:section>
        <p14:section name="Обобщение" id="{EF7E8CF6-993E-4001-B587-794103D74130}">
          <p14:sldIdLst>
            <p14:sldId id="577"/>
            <p14:sldId id="468"/>
            <p14:sldId id="562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34C"/>
    <a:srgbClr val="FFA000"/>
    <a:srgbClr val="FFA0FF"/>
    <a:srgbClr val="FFFFFF"/>
    <a:srgbClr val="F3CD60"/>
    <a:srgbClr val="0097CC"/>
    <a:srgbClr val="E85C0E"/>
    <a:srgbClr val="FBEED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533" autoAdjust="0"/>
  </p:normalViewPr>
  <p:slideViewPr>
    <p:cSldViewPr>
      <p:cViewPr varScale="1">
        <p:scale>
          <a:sx n="108" d="100"/>
          <a:sy n="108" d="100"/>
        </p:scale>
        <p:origin x="114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4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3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04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2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7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3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1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www.softuni.bg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8639-91A9-4662-B13E-600FCB2862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69322" y="6298912"/>
            <a:ext cx="2950749" cy="351754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0325-9E59-4005-ABC7-6B4E4CFF2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13945-955C-4FA8-B70A-0381270CC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8" y="2744993"/>
            <a:ext cx="2212117" cy="551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655F30-2BC9-4361-AF7B-719FCB9AF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C6C6D-B809-464B-A3DF-6A841219B8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8768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6458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1475" y="3325799"/>
            <a:ext cx="8209871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1476" y="1828800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6096107" y="5218979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32" y="5089670"/>
            <a:ext cx="3648075" cy="162653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12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619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5106" y="3955363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7100" y="1981200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649" y="3420651"/>
            <a:ext cx="3581400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4739" y="4226207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74739" y="2216294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336" y="3505200"/>
            <a:ext cx="3691075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текст и числа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12" y="1219200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въведеното преди това </a:t>
            </a:r>
            <a:r>
              <a:rPr lang="bg-BG" b="1" dirty="0">
                <a:solidFill>
                  <a:schemeClr val="tx1">
                    <a:lumMod val="50000"/>
                  </a:schemeClr>
                </a:solidFill>
              </a:rPr>
              <a:t>име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5212" y="5449598"/>
            <a:ext cx="5211715" cy="579391"/>
            <a:chOff x="736384" y="4800599"/>
            <a:chExt cx="4483119" cy="5401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854" y="360987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1830474"/>
            <a:ext cx="8381998" cy="195429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Scanner </a:t>
            </a:r>
            <a:r>
              <a:rPr lang="bg-BG" sz="2600" dirty="0">
                <a:solidFill>
                  <a:schemeClr val="tx1"/>
                </a:solidFill>
              </a:rPr>
              <a:t>scanner</a:t>
            </a:r>
            <a:r>
              <a:rPr lang="it-IT" sz="2600" dirty="0">
                <a:solidFill>
                  <a:schemeClr val="tx1"/>
                </a:solidFill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String 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 = </a:t>
            </a:r>
            <a:r>
              <a:rPr lang="bg-BG" sz="2600" dirty="0">
                <a:solidFill>
                  <a:schemeClr val="bg1"/>
                </a:solidFill>
              </a:rPr>
              <a:t>scanner</a:t>
            </a:r>
            <a:r>
              <a:rPr lang="it-IT" sz="2600" dirty="0">
                <a:solidFill>
                  <a:schemeClr val="bg1"/>
                </a:solidFill>
              </a:rPr>
              <a:t>.nextLine();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");</a:t>
            </a:r>
            <a:endParaRPr lang="bg-BG" sz="26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en-US" sz="2600" dirty="0">
                <a:solidFill>
                  <a:schemeClr val="bg1"/>
                </a:solidFill>
              </a:rPr>
              <a:t>ln</a:t>
            </a:r>
            <a:r>
              <a:rPr lang="it-IT" sz="2600" dirty="0">
                <a:solidFill>
                  <a:schemeClr val="tx1"/>
                </a:solidFill>
              </a:rPr>
              <a:t>(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3414" y="4278050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Scanner </a:t>
            </a:r>
            <a:r>
              <a:rPr lang="bg-BG" sz="2600" dirty="0">
                <a:solidFill>
                  <a:schemeClr val="tx1"/>
                </a:solidFill>
              </a:rPr>
              <a:t>scanner</a:t>
            </a:r>
            <a:r>
              <a:rPr lang="it-IT" sz="2600" dirty="0">
                <a:solidFill>
                  <a:schemeClr val="tx1"/>
                </a:solidFill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String </a:t>
            </a:r>
            <a:r>
              <a:rPr lang="it-IT" sz="2600" dirty="0">
                <a:solidFill>
                  <a:schemeClr val="bg1"/>
                </a:solidFill>
              </a:rPr>
              <a:t>name</a:t>
            </a:r>
            <a:r>
              <a:rPr lang="it-IT" sz="2600" dirty="0">
                <a:solidFill>
                  <a:schemeClr val="tx1"/>
                </a:solidFill>
              </a:rPr>
              <a:t> = </a:t>
            </a:r>
            <a:r>
              <a:rPr lang="bg-BG" sz="2600" dirty="0">
                <a:solidFill>
                  <a:schemeClr val="bg1"/>
                </a:solidFill>
              </a:rPr>
              <a:t>scanner</a:t>
            </a:r>
            <a:r>
              <a:rPr lang="it-IT" sz="2600" dirty="0">
                <a:solidFill>
                  <a:schemeClr val="bg1"/>
                </a:solidFill>
              </a:rPr>
              <a:t>.nextLine();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System.out.</a:t>
            </a:r>
            <a:r>
              <a:rPr lang="it-IT" sz="2600" dirty="0">
                <a:solidFill>
                  <a:schemeClr val="bg1"/>
                </a:solidFill>
              </a:rPr>
              <a:t>print</a:t>
            </a:r>
            <a:r>
              <a:rPr lang="it-IT" sz="2600" dirty="0">
                <a:solidFill>
                  <a:schemeClr val="tx1"/>
                </a:solidFill>
              </a:rPr>
              <a:t>("Hello</a:t>
            </a:r>
            <a:r>
              <a:rPr lang="bg-BG" sz="2600" dirty="0">
                <a:solidFill>
                  <a:schemeClr val="tx1"/>
                </a:solidFill>
              </a:rPr>
              <a:t>,</a:t>
            </a:r>
            <a:r>
              <a:rPr lang="it-IT" sz="2600" dirty="0">
                <a:solidFill>
                  <a:schemeClr val="tx1"/>
                </a:solidFill>
              </a:rPr>
              <a:t> "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+ name</a:t>
            </a:r>
            <a:r>
              <a:rPr lang="it-IT" sz="2600" dirty="0">
                <a:solidFill>
                  <a:schemeClr val="tx1"/>
                </a:solidFill>
              </a:rPr>
              <a:t>);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55418" y="5683529"/>
            <a:ext cx="2456514" cy="648049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66012" y="3092453"/>
            <a:ext cx="3581400" cy="965716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08936" y="2319397"/>
            <a:ext cx="4124872" cy="667041"/>
          </a:xfrm>
          <a:prstGeom prst="wedgeRoundRectCallout">
            <a:avLst>
              <a:gd name="adj1" fmla="val -55723"/>
              <a:gd name="adj2" fmla="val 47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2" y="1876842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4032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5211" y="1855560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5211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4412" y="26232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4901" y="5073653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4901" y="5444869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8212" y="4682590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154297" y="198868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0463-8AAB-49F2-8F93-5913EF6EC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  <a:endParaRPr lang="bg-BG" sz="66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#pb-oct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2824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59557" y="4713440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804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0" y="4870234"/>
            <a:ext cx="56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536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551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36" y="2362200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на живо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953000"/>
            <a:ext cx="10958928" cy="768084"/>
          </a:xfrm>
        </p:spPr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шаблони 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(String)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</a:t>
            </a:r>
            <a:r>
              <a:rPr lang="en-US" sz="2600" b="1" noProof="1">
                <a:latin typeface="Consolas" panose="020B0609020204030204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</a:rPr>
              <a:t>)</a:t>
            </a:r>
            <a:r>
              <a:rPr lang="en-US" sz="2600" b="1" dirty="0">
                <a:latin typeface="+mj-lt"/>
              </a:rPr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(double)</a:t>
            </a:r>
            <a:r>
              <a:rPr lang="en-US" sz="2600" b="1" dirty="0">
                <a:latin typeface="+mj-lt"/>
              </a:rPr>
              <a:t>,</a:t>
            </a:r>
            <a:r>
              <a:rPr lang="bg-BG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%c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(char)</a:t>
            </a:r>
            <a:r>
              <a:rPr lang="en-US" sz="2600" b="1" dirty="0">
                <a:latin typeface="+mj-lt"/>
              </a:rPr>
              <a:t>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006373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0" y="255856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3865962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19" y="3796658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03" y="5274563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най-близкото цяло число: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6700" y="179849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46.0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2287" y="30960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A4722-AC52-4928-887A-DD177B86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Манипулация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434E-D66F-46A9-86D8-579BFCF7B4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DBAA5D7-BABE-40AE-B919-BB5D5C73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412" y="1282227"/>
            <a:ext cx="9927138" cy="5276048"/>
          </a:xfrm>
        </p:spPr>
        <p:txBody>
          <a:bodyPr/>
          <a:lstStyle/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малки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Преобразуване на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в главни букви: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F6B817-F8AD-4226-B434-926E09C6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33" y="2069964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SoftUni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lower = text.toLowerCase();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7564-DA7B-4808-A3A8-FD3F9A21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53" y="4188457"/>
            <a:ext cx="110049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scanner.nextLine(); 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въвеждаме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 SoftUni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upper = text.toUpperCase(); </a:t>
            </a: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SOFTUNI</a:t>
            </a:r>
          </a:p>
        </p:txBody>
      </p:sp>
    </p:spTree>
    <p:extLst>
      <p:ext uri="{BB962C8B-B14F-4D97-AF65-F5344CB8AC3E}">
        <p14:creationId xmlns:p14="http://schemas.microsoft.com/office/powerpoint/2010/main" val="36148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4E8-3308-435B-9DA6-26D8A7D4E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Лица и периметри на фигури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A27F-5BC8-41DD-A463-8A6CA8BE6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на живо в клас (</a:t>
            </a:r>
            <a:r>
              <a:rPr lang="bg-BG" noProof="1">
                <a:solidFill>
                  <a:schemeClr val="bg1"/>
                </a:solidFill>
              </a:rPr>
              <a:t>лаб</a:t>
            </a:r>
            <a:r>
              <a:rPr lang="bg-BG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721354"/>
            <a:ext cx="1963137" cy="1117601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008" y="2432553"/>
            <a:ext cx="1380201" cy="1207675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D256A-8A76-4298-99A1-13CB7CF63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466659" cy="5201066"/>
          </a:xfrm>
        </p:spPr>
        <p:txBody>
          <a:bodyPr/>
          <a:lstStyle/>
          <a:p>
            <a:r>
              <a:rPr lang="bg-BG" dirty="0"/>
              <a:t>Напишете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</a:t>
            </a:r>
            <a:br>
              <a:rPr lang="bg-BG" dirty="0"/>
            </a:br>
            <a:r>
              <a:rPr lang="bg-BG" dirty="0"/>
              <a:t>изчислява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dirty="0"/>
              <a:t> на кръга 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83A266-A2D9-4851-B113-B64166A89A8B}"/>
              </a:ext>
            </a:extLst>
          </p:cNvPr>
          <p:cNvGrpSpPr/>
          <p:nvPr/>
        </p:nvGrpSpPr>
        <p:grpSpPr>
          <a:xfrm>
            <a:off x="1120674" y="4828512"/>
            <a:ext cx="2977297" cy="954107"/>
            <a:chOff x="1120674" y="4828512"/>
            <a:chExt cx="2977297" cy="9541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93F24A-0E99-4562-9018-144F10C25815}"/>
                </a:ext>
              </a:extLst>
            </p:cNvPr>
            <p:cNvGrpSpPr/>
            <p:nvPr/>
          </p:nvGrpSpPr>
          <p:grpSpPr>
            <a:xfrm>
              <a:off x="1120674" y="4828512"/>
              <a:ext cx="2977297" cy="954107"/>
              <a:chOff x="1091369" y="4846106"/>
              <a:chExt cx="2977297" cy="954107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091369" y="5135070"/>
                <a:ext cx="799475" cy="54014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12</a:t>
                </a:r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2634648" y="4846106"/>
                <a:ext cx="1434018" cy="95410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452.39</a:t>
                </a:r>
              </a:p>
              <a:p>
                <a:pPr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itchFamily="49" charset="0"/>
                  </a:rPr>
                  <a:t>75.40</a:t>
                </a:r>
              </a:p>
            </p:txBody>
          </p:sp>
        </p:grpSp>
        <p:sp>
          <p:nvSpPr>
            <p:cNvPr id="25" name="Right Arrow 8">
              <a:extLst>
                <a:ext uri="{FF2B5EF4-FFF2-40B4-BE49-F238E27FC236}">
                  <a16:creationId xmlns:a16="http://schemas.microsoft.com/office/drawing/2014/main" id="{E324DE24-A255-402D-94DC-4AA4D99D4A82}"/>
                </a:ext>
              </a:extLst>
            </p:cNvPr>
            <p:cNvSpPr/>
            <p:nvPr/>
          </p:nvSpPr>
          <p:spPr>
            <a:xfrm>
              <a:off x="2129228" y="5269696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96A3DA-B07C-467C-B518-A88DD0902931}"/>
              </a:ext>
            </a:extLst>
          </p:cNvPr>
          <p:cNvGrpSpPr/>
          <p:nvPr/>
        </p:nvGrpSpPr>
        <p:grpSpPr>
          <a:xfrm>
            <a:off x="4862701" y="4841667"/>
            <a:ext cx="2977296" cy="954107"/>
            <a:chOff x="982303" y="4800599"/>
            <a:chExt cx="2977296" cy="9541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E3631D-9615-4128-A4A4-13363EE7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03" y="5050667"/>
              <a:ext cx="79947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</a:rPr>
                <a:t>5</a:t>
              </a:r>
              <a:endParaRPr lang="en-US" sz="2800" b="1" noProof="1">
                <a:latin typeface="Consolas" pitchFamily="49" charset="0"/>
              </a:endParaRPr>
            </a:p>
          </p:txBody>
        </p:sp>
        <p:sp>
          <p:nvSpPr>
            <p:cNvPr id="28" name="Right Arrow 8">
              <a:extLst>
                <a:ext uri="{FF2B5EF4-FFF2-40B4-BE49-F238E27FC236}">
                  <a16:creationId xmlns:a16="http://schemas.microsoft.com/office/drawing/2014/main" id="{68BDADF1-C15E-411E-AB74-09202B99BB36}"/>
                </a:ext>
              </a:extLst>
            </p:cNvPr>
            <p:cNvSpPr/>
            <p:nvPr/>
          </p:nvSpPr>
          <p:spPr>
            <a:xfrm>
              <a:off x="2019252" y="5206441"/>
              <a:ext cx="28040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F0602769-727C-4188-81BD-782F38F4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582" y="4800599"/>
              <a:ext cx="143401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78.54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31.42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Успоредник 2"/>
          <p:cNvSpPr/>
          <p:nvPr/>
        </p:nvSpPr>
        <p:spPr bwMode="auto">
          <a:xfrm>
            <a:off x="1646237" y="14478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Read radius</a:t>
            </a:r>
          </a:p>
        </p:txBody>
      </p:sp>
      <p:cxnSp>
        <p:nvCxnSpPr>
          <p:cNvPr id="8" name="Съединител &quot;права стрелка&quot; 7"/>
          <p:cNvCxnSpPr>
            <a:stCxn id="3" idx="4"/>
          </p:cNvCxnSpPr>
          <p:nvPr/>
        </p:nvCxnSpPr>
        <p:spPr>
          <a:xfrm>
            <a:off x="3017837" y="24384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авоъгълник 10"/>
          <p:cNvSpPr/>
          <p:nvPr/>
        </p:nvSpPr>
        <p:spPr bwMode="auto">
          <a:xfrm>
            <a:off x="1684337" y="30480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area</a:t>
            </a:r>
          </a:p>
        </p:txBody>
      </p:sp>
      <p:sp>
        <p:nvSpPr>
          <p:cNvPr id="16" name="Правоъгълник 15"/>
          <p:cNvSpPr/>
          <p:nvPr/>
        </p:nvSpPr>
        <p:spPr bwMode="auto">
          <a:xfrm>
            <a:off x="1684337" y="4648200"/>
            <a:ext cx="2667000" cy="990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Calculate perimeter</a:t>
            </a: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3017837" y="4038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Успоредник 18"/>
          <p:cNvSpPr/>
          <p:nvPr/>
        </p:nvSpPr>
        <p:spPr bwMode="auto">
          <a:xfrm>
            <a:off x="4978584" y="46482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area</a:t>
            </a:r>
          </a:p>
        </p:txBody>
      </p:sp>
      <p:sp>
        <p:nvSpPr>
          <p:cNvPr id="20" name="Успоредник 19"/>
          <p:cNvSpPr/>
          <p:nvPr/>
        </p:nvSpPr>
        <p:spPr bwMode="auto">
          <a:xfrm>
            <a:off x="8228012" y="4648200"/>
            <a:ext cx="2743200" cy="9906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 perimeter</a:t>
            </a:r>
          </a:p>
        </p:txBody>
      </p:sp>
      <p:cxnSp>
        <p:nvCxnSpPr>
          <p:cNvPr id="22" name="Съединител &quot;права стрелка&quot; 21"/>
          <p:cNvCxnSpPr>
            <a:cxnSpLocks/>
            <a:stCxn id="16" idx="3"/>
          </p:cNvCxnSpPr>
          <p:nvPr/>
        </p:nvCxnSpPr>
        <p:spPr>
          <a:xfrm flipV="1">
            <a:off x="4351337" y="5136842"/>
            <a:ext cx="723900" cy="66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cxnSpLocks/>
            <a:stCxn id="19" idx="2"/>
          </p:cNvCxnSpPr>
          <p:nvPr/>
        </p:nvCxnSpPr>
        <p:spPr>
          <a:xfrm>
            <a:off x="7597959" y="5143500"/>
            <a:ext cx="7538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D566E784-9856-4FEF-A141-07EF6E417062}"/>
              </a:ext>
            </a:extLst>
          </p:cNvPr>
          <p:cNvSpPr txBox="1">
            <a:spLocks/>
          </p:cNvSpPr>
          <p:nvPr/>
        </p:nvSpPr>
        <p:spPr>
          <a:xfrm>
            <a:off x="912812" y="106064"/>
            <a:ext cx="9503571" cy="8826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Периметър и лице на кръг – блок схема</a:t>
            </a:r>
            <a:endParaRPr lang="en-US" dirty="0"/>
          </a:p>
        </p:txBody>
      </p:sp>
      <p:sp>
        <p:nvSpPr>
          <p:cNvPr id="13" name="Овал 14">
            <a:extLst>
              <a:ext uri="{FF2B5EF4-FFF2-40B4-BE49-F238E27FC236}">
                <a16:creationId xmlns:a16="http://schemas.microsoft.com/office/drawing/2014/main" id="{D741BA92-537B-4D7D-9FA0-976DD11747E7}"/>
              </a:ext>
            </a:extLst>
          </p:cNvPr>
          <p:cNvSpPr/>
          <p:nvPr/>
        </p:nvSpPr>
        <p:spPr>
          <a:xfrm>
            <a:off x="8749680" y="1285831"/>
            <a:ext cx="2228822" cy="216388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4" name="Право съединение 16">
            <a:extLst>
              <a:ext uri="{FF2B5EF4-FFF2-40B4-BE49-F238E27FC236}">
                <a16:creationId xmlns:a16="http://schemas.microsoft.com/office/drawing/2014/main" id="{91D4F931-B6F7-410C-B6E7-E06402B4CFCF}"/>
              </a:ext>
            </a:extLst>
          </p:cNvPr>
          <p:cNvCxnSpPr>
            <a:cxnSpLocks/>
          </p:cNvCxnSpPr>
          <p:nvPr/>
        </p:nvCxnSpPr>
        <p:spPr>
          <a:xfrm>
            <a:off x="9871751" y="2362315"/>
            <a:ext cx="788008" cy="770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аво съединение 19">
            <a:extLst>
              <a:ext uri="{FF2B5EF4-FFF2-40B4-BE49-F238E27FC236}">
                <a16:creationId xmlns:a16="http://schemas.microsoft.com/office/drawing/2014/main" id="{58F9B42B-FD1A-4E9C-AE9D-3A106740CDC4}"/>
              </a:ext>
            </a:extLst>
          </p:cNvPr>
          <p:cNvCxnSpPr/>
          <p:nvPr/>
        </p:nvCxnSpPr>
        <p:spPr>
          <a:xfrm>
            <a:off x="8757340" y="2367776"/>
            <a:ext cx="22288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ово поле 20">
            <a:extLst>
              <a:ext uri="{FF2B5EF4-FFF2-40B4-BE49-F238E27FC236}">
                <a16:creationId xmlns:a16="http://schemas.microsoft.com/office/drawing/2014/main" id="{E935C1BF-078A-4571-A219-BB2B059F19FF}"/>
              </a:ext>
            </a:extLst>
          </p:cNvPr>
          <p:cNvSpPr txBox="1"/>
          <p:nvPr/>
        </p:nvSpPr>
        <p:spPr>
          <a:xfrm>
            <a:off x="10726297" y="1285831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</a:t>
            </a:r>
          </a:p>
        </p:txBody>
      </p:sp>
      <p:sp>
        <p:nvSpPr>
          <p:cNvPr id="21" name="Текстово поле 21">
            <a:extLst>
              <a:ext uri="{FF2B5EF4-FFF2-40B4-BE49-F238E27FC236}">
                <a16:creationId xmlns:a16="http://schemas.microsoft.com/office/drawing/2014/main" id="{646452C6-C0D3-4607-A2F2-617273F3C364}"/>
              </a:ext>
            </a:extLst>
          </p:cNvPr>
          <p:cNvSpPr txBox="1"/>
          <p:nvPr/>
        </p:nvSpPr>
        <p:spPr>
          <a:xfrm>
            <a:off x="9663157" y="1981282"/>
            <a:ext cx="1344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(</a:t>
            </a:r>
            <a:r>
              <a:rPr lang="bg-BG" sz="2000" dirty="0"/>
              <a:t>център</a:t>
            </a:r>
            <a:r>
              <a:rPr lang="en-US" sz="2000" dirty="0"/>
              <a:t>)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6F6AA770-F72E-46D0-A80D-5C59EE52B6C4}"/>
              </a:ext>
            </a:extLst>
          </p:cNvPr>
          <p:cNvSpPr txBox="1"/>
          <p:nvPr/>
        </p:nvSpPr>
        <p:spPr>
          <a:xfrm>
            <a:off x="9871751" y="2668369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25" name="Текстово поле 23">
            <a:extLst>
              <a:ext uri="{FF2B5EF4-FFF2-40B4-BE49-F238E27FC236}">
                <a16:creationId xmlns:a16="http://schemas.microsoft.com/office/drawing/2014/main" id="{80F3A9AF-3AF1-4E97-A0FE-9E4F26FDC9A8}"/>
              </a:ext>
            </a:extLst>
          </p:cNvPr>
          <p:cNvSpPr txBox="1"/>
          <p:nvPr/>
        </p:nvSpPr>
        <p:spPr>
          <a:xfrm>
            <a:off x="8757340" y="233925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2*r</a:t>
            </a:r>
          </a:p>
        </p:txBody>
      </p:sp>
    </p:spTree>
    <p:extLst>
      <p:ext uri="{BB962C8B-B14F-4D97-AF65-F5344CB8AC3E}">
        <p14:creationId xmlns:p14="http://schemas.microsoft.com/office/powerpoint/2010/main" val="6866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17167" y="6494462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</a:t>
            </a:r>
            <a:r>
              <a:rPr lang="bg-BG" sz="3200"/>
              <a:t>и </a:t>
            </a:r>
            <a:br>
              <a:rPr lang="bg-BG" sz="3200"/>
            </a:br>
            <a:r>
              <a:rPr lang="bg-BG" sz="3200"/>
              <a:t>колектив </a:t>
            </a:r>
            <a:r>
              <a:rPr lang="bg-BG" sz="3200" dirty="0"/>
              <a:t>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Обучения в СофтУни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3443" y="5007694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213837" y="4800600"/>
            <a:ext cx="1125081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0412" y="4377064"/>
            <a:ext cx="3721979" cy="578882"/>
          </a:xfrm>
          <a:prstGeom prst="wedgeRoundRectCallout">
            <a:avLst>
              <a:gd name="adj1" fmla="val -38394"/>
              <a:gd name="adj2" fmla="val 79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475412" y="5524195"/>
            <a:ext cx="1752600" cy="578882"/>
          </a:xfrm>
          <a:prstGeom prst="wedgeRoundRectCallout">
            <a:avLst>
              <a:gd name="adj1" fmla="val -58137"/>
              <a:gd name="adj2" fmla="val -48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</a:t>
            </a:r>
            <a:br>
              <a:rPr lang="en-US" dirty="0"/>
            </a:br>
            <a:r>
              <a:rPr lang="bg-BG" dirty="0"/>
              <a:t>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bg-BG" dirty="0"/>
              <a:t>: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 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#'</a:t>
            </a:r>
            <a:r>
              <a:rPr lang="en-US" dirty="0"/>
              <a:t>,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3200" b="1" noProof="1"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latin typeface="+mj-lt"/>
              </a:rPr>
              <a:t> - </a:t>
            </a:r>
            <a:r>
              <a:rPr lang="en-US" sz="3200" b="1" dirty="0">
                <a:latin typeface="Consolas" panose="020B0609020204030204" pitchFamily="49" charset="0"/>
              </a:rPr>
              <a:t>true</a:t>
            </a:r>
            <a:r>
              <a:rPr lang="en-US" sz="3200" b="1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или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E9F7D-7C7B-471D-A5B1-39C847888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3422"/>
              </p:ext>
            </p:extLst>
          </p:nvPr>
        </p:nvGraphicFramePr>
        <p:xfrm>
          <a:off x="2295945" y="1824485"/>
          <a:ext cx="9503896" cy="3209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accent6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 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7824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6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D314C3-3EA0-4F58-BEAB-015F76B33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достъпим минималните и </a:t>
            </a:r>
            <a:br>
              <a:rPr lang="bg-BG" dirty="0"/>
            </a:br>
            <a:r>
              <a:rPr lang="bg-BG" dirty="0"/>
              <a:t>максималните стойности на числовите типове с 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MIN</a:t>
            </a:r>
            <a:r>
              <a:rPr lang="bg-BG" b="1" dirty="0">
                <a:latin typeface="Consolas" panose="020B0609020204030204" pitchFamily="49" charset="0"/>
              </a:rPr>
              <a:t>_</a:t>
            </a:r>
            <a:r>
              <a:rPr lang="en-US" b="1" dirty="0">
                <a:latin typeface="Consolas" panose="020B0609020204030204" pitchFamily="49" charset="0"/>
              </a:rPr>
              <a:t>VALUE</a:t>
            </a:r>
            <a:r>
              <a:rPr lang="en-US" b="1" dirty="0"/>
              <a:t> / </a:t>
            </a:r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bg-BG" b="1" dirty="0">
                <a:latin typeface="Consolas" panose="020B0609020204030204" pitchFamily="49" charset="0"/>
              </a:rPr>
              <a:t>_</a:t>
            </a:r>
            <a:r>
              <a:rPr lang="en-US" b="1" dirty="0">
                <a:latin typeface="Consolas" panose="020B0609020204030204" pitchFamily="49" charset="0"/>
              </a:rPr>
              <a:t>VALUE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EE2F3-9C3E-424B-AE71-F4D28A6CB2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AC53D0-A9B2-4068-8C57-E0FD54CA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3200400"/>
            <a:ext cx="61722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min = Integer.MIN_VALUE;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-2147483648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max = Double.MAX_VALUE;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DB84126-B104-4D25-854F-7465D9EA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19" y="100750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2548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13" y="1385091"/>
            <a:ext cx="2213798" cy="22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5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2044</Words>
  <Application>Microsoft Office PowerPoint</Application>
  <PresentationFormat>Custom</PresentationFormat>
  <Paragraphs>394</Paragraphs>
  <Slides>37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2_SoftUni3_1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Типове данни (2)</vt:lpstr>
      <vt:lpstr>Типове данни (3)</vt:lpstr>
      <vt:lpstr>PowerPoint Presentation</vt:lpstr>
      <vt:lpstr>Четене на текст</vt:lpstr>
      <vt:lpstr>Четене на текст</vt:lpstr>
      <vt:lpstr>Четене на числа</vt:lpstr>
      <vt:lpstr>Четене на реално число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PowerPoint Presentation</vt:lpstr>
      <vt:lpstr>PowerPoint Presentation</vt:lpstr>
      <vt:lpstr>Съединяване на текст и числа</vt:lpstr>
      <vt:lpstr>PowerPoint Presentation</vt:lpstr>
      <vt:lpstr>Работа с числа</vt:lpstr>
      <vt:lpstr>Форматиране и Закръгляне</vt:lpstr>
      <vt:lpstr>Манипулация на String</vt:lpstr>
      <vt:lpstr>PowerPoint Presentation</vt:lpstr>
      <vt:lpstr>Периметър и лице на кръг – пример</vt:lpstr>
      <vt:lpstr>PowerPoint Presentation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2019-10-09T16:36:30Z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