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34"/>
  </p:notesMasterIdLst>
  <p:handoutMasterIdLst>
    <p:handoutMasterId r:id="rId35"/>
  </p:handoutMasterIdLst>
  <p:sldIdLst>
    <p:sldId id="274" r:id="rId3"/>
    <p:sldId id="499" r:id="rId4"/>
    <p:sldId id="276" r:id="rId5"/>
    <p:sldId id="353" r:id="rId6"/>
    <p:sldId id="389" r:id="rId7"/>
    <p:sldId id="453" r:id="rId8"/>
    <p:sldId id="447" r:id="rId9"/>
    <p:sldId id="498" r:id="rId10"/>
    <p:sldId id="497" r:id="rId11"/>
    <p:sldId id="439" r:id="rId12"/>
    <p:sldId id="455" r:id="rId13"/>
    <p:sldId id="580" r:id="rId14"/>
    <p:sldId id="454" r:id="rId15"/>
    <p:sldId id="396" r:id="rId16"/>
    <p:sldId id="432" r:id="rId17"/>
    <p:sldId id="398" r:id="rId18"/>
    <p:sldId id="399" r:id="rId19"/>
    <p:sldId id="403" r:id="rId20"/>
    <p:sldId id="400" r:id="rId21"/>
    <p:sldId id="411" r:id="rId22"/>
    <p:sldId id="401" r:id="rId23"/>
    <p:sldId id="459" r:id="rId24"/>
    <p:sldId id="426" r:id="rId25"/>
    <p:sldId id="493" r:id="rId26"/>
    <p:sldId id="496" r:id="rId27"/>
    <p:sldId id="349" r:id="rId28"/>
    <p:sldId id="456" r:id="rId29"/>
    <p:sldId id="562" r:id="rId30"/>
    <p:sldId id="579" r:id="rId31"/>
    <p:sldId id="413" r:id="rId32"/>
    <p:sldId id="492" r:id="rId3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FF90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533" autoAdjust="0"/>
  </p:normalViewPr>
  <p:slideViewPr>
    <p:cSldViewPr>
      <p:cViewPr varScale="1">
        <p:scale>
          <a:sx n="103" d="100"/>
          <a:sy n="103" d="100"/>
        </p:scale>
        <p:origin x="126" y="2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08-Oct-19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08-Oct-19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25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32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16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77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17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352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607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7179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5005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8389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70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01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14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589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13670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219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2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7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08-Oct-19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7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5861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362258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47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2861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08-Oct-19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5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08-Oct-19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4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08-Oct-19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0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08-Oct-19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23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08-Oct-19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3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08-Oct-19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4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08-Oct-19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76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4" r:id="rId13"/>
    <p:sldLayoutId id="2147483685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0#0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judge.softuni.bg/Contests/Compete/Index/1010#2" TargetMode="External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0#3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3.png"/><Relationship Id="rId26" Type="http://schemas.openxmlformats.org/officeDocument/2006/relationships/image" Target="../media/image6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62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6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9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1.png"/><Relationship Id="rId22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71.gif"/><Relationship Id="rId4" Type="http://schemas.openxmlformats.org/officeDocument/2006/relationships/image" Target="../media/image68.jpeg"/><Relationship Id="rId9" Type="http://schemas.openxmlformats.org/officeDocument/2006/relationships/hyperlink" Target="https://www.lukanet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java-book.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напишем първата си програма с </a:t>
            </a:r>
            <a:r>
              <a:rPr lang="en-US" dirty="0"/>
              <a:t>Java </a:t>
            </a:r>
            <a:r>
              <a:rPr lang="bg-BG" dirty="0"/>
              <a:t>и </a:t>
            </a:r>
            <a:r>
              <a:rPr lang="en-US" dirty="0"/>
              <a:t>IntelliJ IDEA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8383" y="6230083"/>
            <a:ext cx="2950749" cy="382788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8383" y="587549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670840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868" y="1905000"/>
            <a:ext cx="2622262" cy="2676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227012" y="2562044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800" dirty="0"/>
              <a:t>Програмите се пишат на </a:t>
            </a:r>
            <a:r>
              <a:rPr lang="bg-BG" sz="3800" dirty="0">
                <a:solidFill>
                  <a:schemeClr val="tx2">
                    <a:lumMod val="75000"/>
                  </a:schemeClr>
                </a:solidFill>
              </a:rPr>
              <a:t>език за </a:t>
            </a:r>
            <a:br>
              <a:rPr lang="bg-BG" sz="3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800" dirty="0">
                <a:solidFill>
                  <a:schemeClr val="tx2">
                    <a:lumMod val="75000"/>
                  </a:schemeClr>
                </a:solidFill>
              </a:rPr>
              <a:t>програмиране</a:t>
            </a:r>
          </a:p>
          <a:p>
            <a:pPr lvl="1">
              <a:lnSpc>
                <a:spcPct val="100000"/>
              </a:lnSpc>
            </a:pPr>
            <a:r>
              <a:rPr lang="bg-BG" sz="3800" dirty="0"/>
              <a:t>Например</a:t>
            </a:r>
            <a:r>
              <a:rPr lang="en-US" sz="3800" dirty="0"/>
              <a:t> Java, C#, JavaScript</a:t>
            </a:r>
            <a:r>
              <a:rPr lang="bg-BG" sz="3800" dirty="0"/>
              <a:t>,</a:t>
            </a:r>
            <a:r>
              <a:rPr lang="en-US" sz="3800" dirty="0"/>
              <a:t> Python, PHP</a:t>
            </a:r>
            <a:r>
              <a:rPr lang="bg-BG" sz="3800" dirty="0"/>
              <a:t>, </a:t>
            </a:r>
            <a:r>
              <a:rPr lang="en-US" sz="3800" dirty="0"/>
              <a:t>C</a:t>
            </a:r>
            <a:r>
              <a:rPr lang="bg-BG" sz="3800" dirty="0"/>
              <a:t>, </a:t>
            </a:r>
            <a:r>
              <a:rPr lang="en-US" sz="3800" dirty="0"/>
              <a:t>C++, </a:t>
            </a:r>
            <a:r>
              <a:rPr lang="bg-BG" sz="3800" dirty="0"/>
              <a:t>…</a:t>
            </a:r>
          </a:p>
          <a:p>
            <a:pPr lvl="1">
              <a:lnSpc>
                <a:spcPct val="100000"/>
              </a:lnSpc>
            </a:pPr>
            <a:r>
              <a:rPr lang="bg-BG" sz="3800" dirty="0"/>
              <a:t>Използва се </a:t>
            </a:r>
            <a:r>
              <a:rPr lang="bg-BG" sz="3800" dirty="0">
                <a:solidFill>
                  <a:schemeClr val="bg1"/>
                </a:solidFill>
              </a:rPr>
              <a:t>среда за програмиране </a:t>
            </a:r>
            <a:br>
              <a:rPr lang="bg-BG" sz="3800" dirty="0">
                <a:solidFill>
                  <a:schemeClr val="bg1"/>
                </a:solidFill>
              </a:rPr>
            </a:br>
            <a:r>
              <a:rPr lang="bg-BG" sz="3800" dirty="0"/>
              <a:t>(например </a:t>
            </a:r>
            <a:r>
              <a:rPr lang="en-US" sz="3800" dirty="0"/>
              <a:t>IntelliJ IDEA)</a:t>
            </a:r>
            <a:endParaRPr lang="bg-BG" sz="3800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Езици </a:t>
            </a:r>
            <a:r>
              <a:rPr lang="bg-BG"/>
              <a:t>за програмиране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1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Програма</a:t>
            </a:r>
            <a:r>
              <a:rPr lang="bg-BG" dirty="0"/>
              <a:t> == </a:t>
            </a:r>
            <a:r>
              <a:rPr lang="bg-BG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Съдържа пресмятания, проверки, повторения,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сорс код</a:t>
            </a:r>
          </a:p>
          <a:p>
            <a:pPr>
              <a:lnSpc>
                <a:spcPct val="100000"/>
              </a:lnSpc>
            </a:pPr>
            <a:r>
              <a:rPr lang="bg-BG" dirty="0"/>
              <a:t>Сорс кодът се компилира до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изпълним файл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.java</a:t>
            </a:r>
            <a:r>
              <a:rPr lang="en-US" dirty="0"/>
              <a:t> </a:t>
            </a:r>
            <a:r>
              <a:rPr lang="bg-BG" dirty="0">
                <a:sym typeface="Wingdings" panose="05000000000000000000" pitchFamily="2" charset="2"/>
              </a:rPr>
              <a:t>се компилира до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Main.class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Компютърни програми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8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9612" y="1121144"/>
            <a:ext cx="10123853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В </a:t>
            </a:r>
            <a:r>
              <a:rPr lang="bg-BG" sz="3300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топ </a:t>
            </a:r>
            <a:r>
              <a:rPr lang="en-US" sz="3300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3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на най-популярните езици за програмиране.</a:t>
            </a:r>
          </a:p>
          <a:p>
            <a:pPr>
              <a:lnSpc>
                <a:spcPct val="100000"/>
              </a:lnSpc>
            </a:pPr>
            <a:r>
              <a:rPr lang="en-US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95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% от всички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технологични корпорации </a:t>
            </a:r>
            <a:b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</a:b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използват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Java 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като </a:t>
            </a:r>
            <a:r>
              <a:rPr lang="bg-BG" sz="3300" dirty="0">
                <a:solidFill>
                  <a:schemeClr val="bg1"/>
                </a:solidFill>
                <a:latin typeface="+mj-lt"/>
              </a:rPr>
              <a:t>основен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език.</a:t>
            </a:r>
          </a:p>
          <a:p>
            <a:pPr>
              <a:lnSpc>
                <a:spcPct val="100000"/>
              </a:lnSpc>
            </a:pP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В момента има повече от 3 милиарда телефона и </a:t>
            </a:r>
            <a:b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</a:b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125 милиона телевизора, които </a:t>
            </a:r>
            <a:r>
              <a:rPr lang="bg-BG" sz="3300" dirty="0">
                <a:solidFill>
                  <a:schemeClr val="bg1"/>
                </a:solidFill>
                <a:latin typeface="+mj-lt"/>
              </a:rPr>
              <a:t>използват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Java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Първоначално се е наричала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Oak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(Дъб)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Интересно за </a:t>
            </a:r>
            <a:r>
              <a:rPr lang="en-US" dirty="0"/>
              <a:t>Java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2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179C8-656A-4075-AD19-4740D08641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Да направим конзолна програма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CA8A5-BD49-4CE9-9E8C-A0B0207AFE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Демонстрация на живо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281" y="1385091"/>
            <a:ext cx="2622262" cy="267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8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A0DD60-D50E-4FDE-8A9B-306ECAF65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да програмирате, ви трябва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среда за разработка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Integrated Development Environment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IDE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За </a:t>
            </a:r>
            <a:r>
              <a:rPr lang="en-US" dirty="0">
                <a:sym typeface="Wingdings" panose="05000000000000000000" pitchFamily="2" charset="2"/>
              </a:rPr>
              <a:t>Java  IntelliJ; </a:t>
            </a:r>
            <a:r>
              <a:rPr lang="bg-BG" dirty="0">
                <a:sym typeface="Wingdings" panose="05000000000000000000" pitchFamily="2" charset="2"/>
              </a:rPr>
              <a:t>за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/>
              <a:t>C# </a:t>
            </a:r>
            <a:r>
              <a:rPr lang="en-US" dirty="0">
                <a:sym typeface="Wingdings" panose="05000000000000000000" pitchFamily="2" charset="2"/>
              </a:rPr>
              <a:t> Visual Studio; </a:t>
            </a:r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Python  PyCharm</a:t>
            </a:r>
            <a:endParaRPr lang="bg-BG" dirty="0"/>
          </a:p>
          <a:p>
            <a:r>
              <a:rPr lang="bg-BG" dirty="0"/>
              <a:t>Инсталирайте си </a:t>
            </a:r>
            <a:r>
              <a:rPr lang="en-US" dirty="0"/>
              <a:t>JetBrains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IntelliJ IDEA </a:t>
            </a:r>
            <a:r>
              <a:rPr lang="en-US" dirty="0"/>
              <a:t>Community 2019</a:t>
            </a:r>
          </a:p>
          <a:p>
            <a:pPr lvl="1"/>
            <a:r>
              <a:rPr lang="en-US" dirty="0">
                <a:hlinkClick r:id="rId3"/>
              </a:rPr>
              <a:t>https://www.jetbrains.com/idea/</a:t>
            </a:r>
            <a:endParaRPr lang="bg-BG" dirty="0"/>
          </a:p>
          <a:p>
            <a:r>
              <a:rPr lang="bg-BG" dirty="0"/>
              <a:t>Приложението е </a:t>
            </a:r>
            <a:r>
              <a:rPr lang="bg-BG" dirty="0" err="1"/>
              <a:t>мултиплатформено</a:t>
            </a:r>
            <a:r>
              <a:rPr lang="bg-BG" dirty="0"/>
              <a:t> </a:t>
            </a:r>
            <a:br>
              <a:rPr lang="en-US" dirty="0"/>
            </a:br>
            <a:r>
              <a:rPr lang="en-US" dirty="0"/>
              <a:t>(Linux, Mac OS, Windows)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5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28A78-BDC7-4ACC-B35D-BEF1F9FB2B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Стартирайте</a:t>
            </a:r>
            <a:r>
              <a:rPr lang="en-US" dirty="0"/>
              <a:t> IntelliJ IDEA</a:t>
            </a:r>
          </a:p>
          <a:p>
            <a:pPr>
              <a:lnSpc>
                <a:spcPct val="110000"/>
              </a:lnSpc>
            </a:pPr>
            <a:r>
              <a:rPr lang="bg-BG" dirty="0"/>
              <a:t>Нов проект</a:t>
            </a:r>
            <a:r>
              <a:rPr lang="en-US" dirty="0"/>
              <a:t> [Create New Project</a:t>
            </a:r>
            <a:r>
              <a:rPr lang="en-US" dirty="0">
                <a:sym typeface="Wingdings" panose="05000000000000000000" pitchFamily="2" charset="2"/>
              </a:rPr>
              <a:t>]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71CBC7-7592-4D3F-8AB5-B56E7862B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879" y="1981200"/>
            <a:ext cx="2887133" cy="39814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463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46E89F-A6FE-4C6F-AA4C-3C3EC79890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[Create project from template] </a:t>
            </a:r>
            <a:r>
              <a:rPr lang="en-US" sz="3200" dirty="0">
                <a:sym typeface="Wingdings" panose="05000000000000000000" pitchFamily="2" charset="2"/>
              </a:rPr>
              <a:t> [Command Line App]  </a:t>
            </a:r>
            <a:r>
              <a:rPr lang="en-US" sz="3200" dirty="0"/>
              <a:t>[Finish]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4684C15-441C-4661-8B24-1BC0EC4DE094}"/>
              </a:ext>
            </a:extLst>
          </p:cNvPr>
          <p:cNvSpPr/>
          <p:nvPr/>
        </p:nvSpPr>
        <p:spPr>
          <a:xfrm>
            <a:off x="5726169" y="3465449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3EDF4B-D40B-473F-9564-046A3FBDF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12" y="2608199"/>
            <a:ext cx="4686300" cy="2095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68CA29-68F5-4538-B240-478A9BE58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077" y="2455799"/>
            <a:ext cx="4210050" cy="2400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044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ECDDF-F70C-4EE6-8E42-61312FAA8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Сорс кодът на програма се пише в секцията </a:t>
            </a:r>
            <a:br>
              <a:rPr lang="bg-BG" sz="3200" dirty="0"/>
            </a:b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main(String[]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args)</a:t>
            </a:r>
          </a:p>
          <a:p>
            <a:pPr lvl="1"/>
            <a:r>
              <a:rPr lang="bg-BG" sz="3000" dirty="0"/>
              <a:t>Между отварящата и затварящата скоба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chemeClr val="tx1">
                  <a:lumMod val="75000"/>
                </a:schemeClr>
              </a:buClr>
              <a:buSzPct val="100000"/>
            </a:pPr>
            <a:r>
              <a:rPr lang="bg-BG" sz="3000" dirty="0"/>
              <a:t>Натиснете </a:t>
            </a:r>
            <a:r>
              <a:rPr lang="en-US" sz="3000" dirty="0"/>
              <a:t>[Enter] </a:t>
            </a:r>
            <a:r>
              <a:rPr lang="bg-BG" sz="3000" dirty="0"/>
              <a:t>след отварящата скоба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chemeClr val="tx1">
                  <a:lumMod val="75000"/>
                </a:schemeClr>
              </a:buClr>
              <a:buSzPct val="100000"/>
            </a:pPr>
            <a:r>
              <a:rPr lang="bg-BG" sz="3000" dirty="0"/>
              <a:t>Кодът на програмата се пише отместен навътре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B45FB5-1307-4748-9369-3F9545EC9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187" y="4324350"/>
            <a:ext cx="5124450" cy="2200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7098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869D3-7E89-4CE6-8B5A-7C9A767C2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bg-BG" sz="3600" dirty="0"/>
              <a:t>Напишете следния код: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C14267-C991-435F-8A14-F5598C874D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6612" y="2011111"/>
            <a:ext cx="6469889" cy="587121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nn-NO" sz="2400" dirty="0"/>
              <a:t>System.out.println("Hello SoftUni");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6A0533BF-CC53-4924-8D62-024E9A2182B6}"/>
              </a:ext>
            </a:extLst>
          </p:cNvPr>
          <p:cNvSpPr/>
          <p:nvPr/>
        </p:nvSpPr>
        <p:spPr bwMode="auto">
          <a:xfrm rot="5400000">
            <a:off x="3898947" y="3124261"/>
            <a:ext cx="728554" cy="75722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75E48D-01D0-4E93-8266-C0F99B004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612" y="3138596"/>
            <a:ext cx="5934075" cy="2486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27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27639-3C17-4030-A8C4-B74648716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За стартиране на програмата натиснете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[Ctrl + Shift + F10]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Ако няма грешки, програмата ще се изпълни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Резултатът ще се изпише на конзолата (отдолу):</a:t>
            </a:r>
            <a:endParaRPr lang="en-US" sz="36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F825DB-D9C2-4E0E-8A46-E6D1986FD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264" y="3048816"/>
            <a:ext cx="5381625" cy="3467100"/>
          </a:xfrm>
          <a:prstGeom prst="rect">
            <a:avLst/>
          </a:prstGeom>
          <a:ln w="6350" cap="flat" cmpd="sng" algn="ctr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251891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61BD-1601-4293-BF90-60C955360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600" b="1" dirty="0"/>
          </a:p>
          <a:p>
            <a:pPr marL="0" indent="0" algn="ctr">
              <a:buNone/>
            </a:pP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2000" b="1" dirty="0"/>
            </a:br>
            <a:r>
              <a:rPr lang="en-US" sz="11500" b="1"/>
              <a:t>#pb-oct</a:t>
            </a:r>
            <a:endParaRPr lang="bg-BG" sz="11500" b="1" dirty="0"/>
          </a:p>
          <a:p>
            <a:pPr marL="0" indent="0">
              <a:buNone/>
            </a:pP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70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0B8F-23E2-4AD9-B12F-C2F156DD0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Тествайте решението си в онлайн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3"/>
              </a:rPr>
              <a:t>https://judge.softuni.bg/Contests/Compete/Index/1010#0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4F8B0B-8871-4521-996D-717184622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7912" y="2469732"/>
            <a:ext cx="4953000" cy="42520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287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Типични грешки в </a:t>
            </a:r>
            <a:r>
              <a:rPr lang="en-US" dirty="0"/>
              <a:t>Java </a:t>
            </a:r>
            <a:r>
              <a:rPr lang="bg-BG" dirty="0"/>
              <a:t>програмите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Писане извън тялото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bg-BG" dirty="0"/>
              <a:t> метода:</a:t>
            </a:r>
            <a:endParaRPr lang="en-US" dirty="0"/>
          </a:p>
          <a:p>
            <a:endParaRPr lang="en-US" dirty="0"/>
          </a:p>
          <a:p>
            <a:r>
              <a:rPr lang="bg-BG" dirty="0"/>
              <a:t>Бъркане на малки и главни букви: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B5EF7C-B2D4-4DA6-92E9-B46EBEB9B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673" y="1843847"/>
            <a:ext cx="5734050" cy="4857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951756-F53B-4856-8E6B-4CD171757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6530" y="3349593"/>
            <a:ext cx="5686425" cy="4095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2550A0-85F3-4F1C-84E4-41E5B4900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6529" y="4153857"/>
            <a:ext cx="5686425" cy="4191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4280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800" dirty="0"/>
              <a:t>Типични грешки в </a:t>
            </a:r>
            <a:r>
              <a:rPr lang="en-US" sz="3800" dirty="0"/>
              <a:t>Java </a:t>
            </a:r>
            <a:r>
              <a:rPr lang="bg-BG" sz="3800" dirty="0"/>
              <a:t>програмите</a:t>
            </a:r>
            <a:r>
              <a:rPr lang="en-US" sz="3800" dirty="0"/>
              <a:t> (2)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Липса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/>
              <a:t> </a:t>
            </a:r>
            <a:r>
              <a:rPr lang="bg-BG" dirty="0"/>
              <a:t>в края на всяка команда</a:t>
            </a:r>
            <a:endParaRPr lang="en-US" dirty="0"/>
          </a:p>
          <a:p>
            <a:endParaRPr lang="en-US" dirty="0"/>
          </a:p>
          <a:p>
            <a:r>
              <a:rPr lang="bg-BG" dirty="0"/>
              <a:t>Липсваща кавичка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dirty="0"/>
              <a:t> или липсваща скоба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ED3D41-DF13-49F4-BB58-4A09F5FEA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1914525"/>
            <a:ext cx="5448300" cy="4381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5D3290-5B9D-4962-A033-19968C38C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212" y="3356655"/>
            <a:ext cx="5400675" cy="4476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D9650F-F66B-4F58-97B3-858A2508EC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9212" y="4267200"/>
            <a:ext cx="5276850" cy="4000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0132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1CB52-E4C5-4F27-9D60-FB4D2C03A6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Конзолни програми с </a:t>
            </a:r>
            <a:r>
              <a:rPr lang="en-US" dirty="0"/>
              <a:t>Java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9F5FA-5AD9-4F1C-B445-A239436B4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D16761-4D83-4CF9-9BC3-34E11B15D9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281" y="1295400"/>
            <a:ext cx="2622262" cy="267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6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 принтира числата от </a:t>
            </a:r>
            <a:r>
              <a:rPr lang="bg-BG" dirty="0">
                <a:solidFill>
                  <a:schemeClr val="bg1"/>
                </a:solidFill>
              </a:rPr>
              <a:t>1</a:t>
            </a:r>
            <a:r>
              <a:rPr lang="bg-BG" dirty="0"/>
              <a:t> до </a:t>
            </a:r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bg-BG" dirty="0">
                <a:solidFill>
                  <a:schemeClr val="bg1"/>
                </a:solidFill>
              </a:rPr>
              <a:t>0</a:t>
            </a:r>
            <a:r>
              <a:rPr lang="bg-BG" dirty="0"/>
              <a:t>, </a:t>
            </a:r>
            <a:br>
              <a:rPr lang="bg-BG" dirty="0"/>
            </a:br>
            <a:r>
              <a:rPr lang="bg-BG" dirty="0"/>
              <a:t>всяко на нов ред</a:t>
            </a:r>
          </a:p>
          <a:p>
            <a:r>
              <a:rPr lang="bg-BG" dirty="0"/>
              <a:t>Решение: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1</a:t>
            </a:r>
            <a:r>
              <a:rPr lang="bg-BG" dirty="0"/>
              <a:t>0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3200400"/>
            <a:ext cx="35052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System.out.println(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);</a:t>
            </a:r>
            <a:endParaRPr lang="bg-BG" sz="20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System.out.println(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</a:rPr>
              <a:t>2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);</a:t>
            </a:r>
            <a:endParaRPr lang="bg-BG" sz="20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System.out.println(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);</a:t>
            </a:r>
            <a:endParaRPr lang="bg-BG" sz="20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System.out.println(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10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41DB11-651A-4BF0-B386-F3DAB75A37BA}"/>
              </a:ext>
            </a:extLst>
          </p:cNvPr>
          <p:cNvGrpSpPr/>
          <p:nvPr/>
        </p:nvGrpSpPr>
        <p:grpSpPr>
          <a:xfrm>
            <a:off x="5713412" y="4386672"/>
            <a:ext cx="4843743" cy="1080000"/>
            <a:chOff x="6981815" y="5063680"/>
            <a:chExt cx="4843743" cy="1080000"/>
          </a:xfrm>
        </p:grpSpPr>
        <p:pic>
          <p:nvPicPr>
            <p:cNvPr id="1026" name="Picture 2" descr="Ð ÐµÐ·ÑÐ»ÑÐ°Ñ Ñ Ð¸Ð·Ð¾Ð±ÑÐ°Ð¶ÐµÐ½Ð¸Ðµ Ð·Ð° 1 png toy story">
              <a:extLst>
                <a:ext uri="{FF2B5EF4-FFF2-40B4-BE49-F238E27FC236}">
                  <a16:creationId xmlns:a16="http://schemas.microsoft.com/office/drawing/2014/main" id="{FE450382-82B2-4155-A569-E6EF62DA6D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1815" y="5063680"/>
              <a:ext cx="58975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535A394C-157A-4DED-9CD5-F642187C3A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8307" y="5063680"/>
              <a:ext cx="1007251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22620E9-899F-473E-8E24-58AEF99C4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46304" y="5795400"/>
              <a:ext cx="348280" cy="34828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90DC115-619C-4A21-8EC8-23768E3D8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86918" y="5795400"/>
              <a:ext cx="348280" cy="34828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1979476-6E41-4A88-90FF-CB68E9489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27532" y="5795400"/>
              <a:ext cx="348280" cy="348280"/>
            </a:xfrm>
            <a:prstGeom prst="rect">
              <a:avLst/>
            </a:prstGeom>
          </p:spPr>
        </p:pic>
      </p:grp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4065ED09-348D-4B48-A17E-41B30E73853D}"/>
              </a:ext>
            </a:extLst>
          </p:cNvPr>
          <p:cNvSpPr txBox="1">
            <a:spLocks/>
          </p:cNvSpPr>
          <p:nvPr/>
        </p:nvSpPr>
        <p:spPr>
          <a:xfrm>
            <a:off x="697934" y="6297581"/>
            <a:ext cx="10787191" cy="5251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sz="2400" dirty="0"/>
              <a:t>Тестване на решението: </a:t>
            </a:r>
            <a:r>
              <a:rPr lang="en-GB" sz="2400" dirty="0">
                <a:hlinkClick r:id="rId5"/>
              </a:rPr>
              <a:t>https://judge.softuni.bg/Contests/Compete/Index/1010#2</a:t>
            </a:r>
            <a:endParaRPr lang="bg-BG" sz="2400" dirty="0"/>
          </a:p>
        </p:txBody>
      </p:sp>
      <p:pic>
        <p:nvPicPr>
          <p:cNvPr id="16" name="Picture 2" descr="Ð ÐµÐ·ÑÐ»ÑÐ°Ñ Ñ Ð¸Ð·Ð¾Ð±ÑÐ°Ð¶ÐµÐ½Ð¸Ðµ Ð·Ð° 1 png toy story">
            <a:extLst>
              <a:ext uri="{FF2B5EF4-FFF2-40B4-BE49-F238E27FC236}">
                <a16:creationId xmlns:a16="http://schemas.microsoft.com/office/drawing/2014/main" id="{414CD9CD-B8E2-4772-9491-D4A834C53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781" y="4386672"/>
            <a:ext cx="58975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22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dirty="0"/>
              <a:t>Напишете програма, която изчислява лицето на</a:t>
            </a:r>
            <a:br>
              <a:rPr lang="bg-BG" dirty="0"/>
            </a:br>
            <a:r>
              <a:rPr lang="bg-BG" dirty="0"/>
              <a:t>правоъгълник</a:t>
            </a:r>
            <a:endParaRPr lang="en-US" dirty="0"/>
          </a:p>
          <a:p>
            <a:r>
              <a:rPr lang="bg-BG" dirty="0"/>
              <a:t>Примерен вход и изход: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  <a:p>
            <a:r>
              <a:rPr lang="bg-BG" dirty="0"/>
              <a:t>Решение:</a:t>
            </a:r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 на правоъгълник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610" y="3280177"/>
            <a:ext cx="590043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14</a:t>
            </a:r>
            <a:endParaRPr lang="en-US" sz="20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D4AE539-0A8D-4FF0-B814-4F14A5AF6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193" y="3124200"/>
            <a:ext cx="457200" cy="8336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2</a:t>
            </a:r>
          </a:p>
          <a:p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7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9B3FC42-1A25-4A54-B398-B418798C3E96}"/>
              </a:ext>
            </a:extLst>
          </p:cNvPr>
          <p:cNvSpPr txBox="1">
            <a:spLocks/>
          </p:cNvSpPr>
          <p:nvPr/>
        </p:nvSpPr>
        <p:spPr>
          <a:xfrm>
            <a:off x="697934" y="6297581"/>
            <a:ext cx="10787191" cy="5251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sz="2400" dirty="0"/>
              <a:t>Тестване на решението: </a:t>
            </a:r>
            <a:r>
              <a:rPr lang="en-GB" sz="2400" dirty="0">
                <a:hlinkClick r:id="rId2"/>
              </a:rPr>
              <a:t>https://judge.softuni.bg/Contests/Compete/Index/1010#3</a:t>
            </a:r>
            <a:endParaRPr lang="bg-BG" sz="2400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6F5230A-D2EF-418D-A054-CDCA91D72428}"/>
              </a:ext>
            </a:extLst>
          </p:cNvPr>
          <p:cNvSpPr/>
          <p:nvPr/>
        </p:nvSpPr>
        <p:spPr bwMode="auto">
          <a:xfrm>
            <a:off x="1650601" y="3424269"/>
            <a:ext cx="304801" cy="233526"/>
          </a:xfrm>
          <a:prstGeom prst="rightArrow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A155CD89-28B8-4C49-88FB-FC58CF13A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4929" y="4142960"/>
            <a:ext cx="3501883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latin typeface="Consolas" panose="020B0609020204030204" pitchFamily="49" charset="0"/>
              </a:rPr>
              <a:t>int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2000" b="1" noProof="1">
                <a:latin typeface="Consolas" panose="020B0609020204030204" pitchFamily="49" charset="0"/>
              </a:rPr>
              <a:t> = 2;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int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000" b="1" noProof="1">
                <a:latin typeface="Consolas" panose="020B0609020204030204" pitchFamily="49" charset="0"/>
              </a:rPr>
              <a:t> = 7;</a:t>
            </a:r>
          </a:p>
          <a:p>
            <a:endParaRPr lang="en-US" sz="2000" b="1" noProof="1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anose="020B0609020204030204" pitchFamily="49" charset="0"/>
              </a:rPr>
              <a:t>int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en-US" sz="2000" b="1" noProof="1">
                <a:latin typeface="Consolas" panose="020B0609020204030204" pitchFamily="49" charset="0"/>
              </a:rPr>
              <a:t>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 </a:t>
            </a:r>
            <a:r>
              <a:rPr lang="en-US" sz="2000" b="1" noProof="1">
                <a:latin typeface="Consolas" panose="020B0609020204030204" pitchFamily="49" charset="0"/>
              </a:rPr>
              <a:t>*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System.out.print(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en-US" sz="2000" b="1" noProof="1">
                <a:latin typeface="Consolas" panose="020B0609020204030204" pitchFamily="49" charset="0"/>
              </a:rPr>
              <a:t>);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313E102-E949-49D0-B1C5-9F5C6B5F4068}"/>
              </a:ext>
            </a:extLst>
          </p:cNvPr>
          <p:cNvGrpSpPr/>
          <p:nvPr/>
        </p:nvGrpSpPr>
        <p:grpSpPr>
          <a:xfrm>
            <a:off x="7501686" y="1959680"/>
            <a:ext cx="3983439" cy="2161262"/>
            <a:chOff x="7331743" y="2011750"/>
            <a:chExt cx="3983439" cy="216126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8EB429-76C8-4B90-B474-10BC3D56DE41}"/>
                </a:ext>
              </a:extLst>
            </p:cNvPr>
            <p:cNvSpPr/>
            <p:nvPr/>
          </p:nvSpPr>
          <p:spPr bwMode="auto">
            <a:xfrm>
              <a:off x="7962382" y="2011750"/>
              <a:ext cx="3352800" cy="1447800"/>
            </a:xfrm>
            <a:prstGeom prst="rect">
              <a:avLst/>
            </a:prstGeom>
            <a:noFill/>
            <a:ln w="28575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 Placeholder 4">
              <a:extLst>
                <a:ext uri="{FF2B5EF4-FFF2-40B4-BE49-F238E27FC236}">
                  <a16:creationId xmlns:a16="http://schemas.microsoft.com/office/drawing/2014/main" id="{303A4977-6171-4909-A64F-2268A746C134}"/>
                </a:ext>
              </a:extLst>
            </p:cNvPr>
            <p:cNvSpPr txBox="1">
              <a:spLocks/>
            </p:cNvSpPr>
            <p:nvPr/>
          </p:nvSpPr>
          <p:spPr>
            <a:xfrm>
              <a:off x="7331743" y="2414490"/>
              <a:ext cx="537420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a</a:t>
              </a:r>
              <a:endParaRPr lang="bg-BG" dirty="0"/>
            </a:p>
          </p:txBody>
        </p:sp>
        <p:sp>
          <p:nvSpPr>
            <p:cNvPr id="25" name="Text Placeholder 4">
              <a:extLst>
                <a:ext uri="{FF2B5EF4-FFF2-40B4-BE49-F238E27FC236}">
                  <a16:creationId xmlns:a16="http://schemas.microsoft.com/office/drawing/2014/main" id="{040C58E0-DB8B-46BF-8481-65FF044DDEF0}"/>
                </a:ext>
              </a:extLst>
            </p:cNvPr>
            <p:cNvSpPr txBox="1">
              <a:spLocks/>
            </p:cNvSpPr>
            <p:nvPr/>
          </p:nvSpPr>
          <p:spPr>
            <a:xfrm>
              <a:off x="9370072" y="3530692"/>
              <a:ext cx="537420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b</a:t>
              </a:r>
              <a:endParaRPr lang="bg-BG" dirty="0"/>
            </a:p>
          </p:txBody>
        </p:sp>
        <p:sp>
          <p:nvSpPr>
            <p:cNvPr id="40" name="Text Placeholder 4">
              <a:extLst>
                <a:ext uri="{FF2B5EF4-FFF2-40B4-BE49-F238E27FC236}">
                  <a16:creationId xmlns:a16="http://schemas.microsoft.com/office/drawing/2014/main" id="{35AD2B94-CF7A-4C0D-8700-1446E24D72FB}"/>
                </a:ext>
              </a:extLst>
            </p:cNvPr>
            <p:cNvSpPr txBox="1">
              <a:spLocks/>
            </p:cNvSpPr>
            <p:nvPr/>
          </p:nvSpPr>
          <p:spPr>
            <a:xfrm>
              <a:off x="8514720" y="2436055"/>
              <a:ext cx="2358411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400" dirty="0"/>
                <a:t>area = a * b</a:t>
              </a:r>
              <a:endParaRPr lang="bg-BG" sz="3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265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2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507097-63D1-4F56-9D62-F686E5D222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Програмиране</a:t>
            </a:r>
            <a:r>
              <a:rPr lang="bg-BG" sz="3200" dirty="0"/>
              <a:t> означава да пишем</a:t>
            </a:r>
            <a:r>
              <a:rPr lang="en-US" sz="3200" dirty="0"/>
              <a:t> </a:t>
            </a:r>
            <a:r>
              <a:rPr lang="bg-BG" sz="3200" dirty="0"/>
              <a:t>команди за компютъра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Компютърната програма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поредица команди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000" dirty="0"/>
              <a:t>Използва се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език за програмиране </a:t>
            </a:r>
            <a:r>
              <a:rPr lang="bg-BG" sz="3000" dirty="0"/>
              <a:t>(например </a:t>
            </a:r>
            <a:r>
              <a:rPr lang="en-US" sz="3000" dirty="0"/>
              <a:t>Java</a:t>
            </a:r>
            <a:r>
              <a:rPr lang="bg-BG" sz="3000" dirty="0"/>
              <a:t>)</a:t>
            </a:r>
            <a:r>
              <a:rPr lang="en-US" sz="3000" dirty="0"/>
              <a:t> +</a:t>
            </a:r>
            <a:br>
              <a:rPr lang="bg-BG" sz="3000" dirty="0"/>
            </a:b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среда за разработка </a:t>
            </a:r>
            <a:r>
              <a:rPr lang="bg-BG" sz="3000" dirty="0"/>
              <a:t>(например </a:t>
            </a:r>
            <a:r>
              <a:rPr lang="en-US" sz="3000" dirty="0"/>
              <a:t>IntelliJ IDEA)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В </a:t>
            </a:r>
            <a:r>
              <a:rPr lang="en-US" sz="3200" dirty="0"/>
              <a:t>Java </a:t>
            </a:r>
            <a:r>
              <a:rPr lang="bg-BG" sz="3200" dirty="0"/>
              <a:t>командите се пишат в</a:t>
            </a:r>
            <a:r>
              <a:rPr lang="en-US" sz="3200" dirty="0"/>
              <a:t> </a:t>
            </a:r>
            <a:r>
              <a:rPr lang="bg-BG" sz="3200" dirty="0"/>
              <a:t>метода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main(…)</a:t>
            </a:r>
            <a:endParaRPr lang="en-US" sz="3200" dirty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30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endParaRPr lang="en-US" sz="30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000" dirty="0"/>
              <a:t>Печатаме с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System.out.println(…)</a:t>
            </a:r>
            <a:r>
              <a:rPr lang="en-US" sz="3000" dirty="0"/>
              <a:t>, </a:t>
            </a:r>
            <a:r>
              <a:rPr lang="bg-BG" sz="3000" dirty="0"/>
              <a:t>стартираме с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[Ctrl+Shift+F10]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08340" y="3865913"/>
            <a:ext cx="5876672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public static void main(String[] args)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System.out.println("Hello");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  <a:r>
              <a:rPr lang="bg-BG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endParaRPr lang="en-US" sz="20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35692" y="2876729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BA2507E-5007-4026-A61A-6B0086B884AC}"/>
              </a:ext>
            </a:extLst>
          </p:cNvPr>
          <p:cNvSpPr txBox="1">
            <a:spLocks/>
          </p:cNvSpPr>
          <p:nvPr/>
        </p:nvSpPr>
        <p:spPr>
          <a:xfrm>
            <a:off x="1477962" y="6429375"/>
            <a:ext cx="10483850" cy="352425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97811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514350" lvl="0" indent="-514350"/>
            <a:r>
              <a:rPr lang="bg-BG" dirty="0"/>
              <a:t>Какво означава да програмираме?</a:t>
            </a:r>
            <a:endParaRPr lang="en-US" dirty="0"/>
          </a:p>
          <a:p>
            <a:pPr marL="514350" lvl="0" indent="-514350"/>
            <a:r>
              <a:rPr lang="bg-BG" dirty="0"/>
              <a:t>Първа програма с </a:t>
            </a:r>
            <a:r>
              <a:rPr lang="en-US" dirty="0">
                <a:solidFill>
                  <a:schemeClr val="bg1"/>
                </a:solidFill>
              </a:rPr>
              <a:t>Java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</a:rPr>
              <a:t>IntelliJ IDEA</a:t>
            </a:r>
          </a:p>
          <a:p>
            <a:pPr marL="514350" lvl="0" indent="-514350"/>
            <a:r>
              <a:rPr lang="bg-BG" dirty="0"/>
              <a:t>Да направим конзолна програма</a:t>
            </a:r>
          </a:p>
          <a:p>
            <a:pPr marL="712788" lvl="1" indent="-409575"/>
            <a:r>
              <a:rPr lang="bg-BG" dirty="0"/>
              <a:t>Създаване на конзолна </a:t>
            </a:r>
            <a:r>
              <a:rPr lang="en-US" dirty="0"/>
              <a:t>Java </a:t>
            </a:r>
            <a:r>
              <a:rPr lang="bg-BG" dirty="0"/>
              <a:t>програма</a:t>
            </a:r>
          </a:p>
          <a:p>
            <a:pPr marL="712788" lvl="1" indent="-409575"/>
            <a:r>
              <a:rPr lang="bg-BG" dirty="0"/>
              <a:t>Стартиране на програмата</a:t>
            </a:r>
          </a:p>
          <a:p>
            <a:pPr marL="712788" lvl="1" indent="-409575"/>
            <a:r>
              <a:rPr lang="bg-BG" dirty="0"/>
              <a:t>Тестване в </a:t>
            </a:r>
            <a:r>
              <a:rPr lang="en-US" dirty="0"/>
              <a:t>judge </a:t>
            </a:r>
            <a:r>
              <a:rPr lang="bg-BG" dirty="0"/>
              <a:t>системата</a:t>
            </a:r>
          </a:p>
          <a:p>
            <a:pPr marL="0" lvl="0" indent="0">
              <a:buNone/>
            </a:pPr>
            <a:br>
              <a:rPr lang="bg-BG" dirty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92500" lnSpcReduction="2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</a:t>
            </a:r>
            <a:br>
              <a:rPr lang="bg-BG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следните 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 </a:t>
            </a:r>
            <a:r>
              <a:rPr lang="en-US" sz="3200" dirty="0">
                <a:hlinkClick r:id="rId4"/>
              </a:rPr>
              <a:t>Java"</a:t>
            </a:r>
            <a:r>
              <a:rPr lang="bg-BG" sz="3200" dirty="0"/>
              <a:t> от Светлин Наков и </a:t>
            </a:r>
            <a:br>
              <a:rPr lang="bg-BG" sz="3200" dirty="0"/>
            </a:br>
            <a:r>
              <a:rPr lang="bg-BG" sz="3200" dirty="0"/>
              <a:t>колектив 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Обучения в СофтУни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06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22022-6E57-447C-8574-9E761EA4FD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Какво означава </a:t>
            </a:r>
            <a:br>
              <a:rPr lang="bg-BG" dirty="0"/>
            </a:br>
            <a:r>
              <a:rPr lang="bg-BG" dirty="0"/>
              <a:t>"да програмираме"?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447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600" dirty="0"/>
              <a:t>Да даваме</a:t>
            </a:r>
            <a:r>
              <a:rPr lang="en-US" sz="3600" dirty="0"/>
              <a:t> </a:t>
            </a:r>
            <a:r>
              <a:rPr lang="bg-BG" sz="3600" dirty="0">
                <a:solidFill>
                  <a:schemeClr val="bg1"/>
                </a:solidFill>
              </a:rPr>
              <a:t>команди</a:t>
            </a:r>
            <a:r>
              <a:rPr lang="bg-BG" sz="3600" dirty="0"/>
              <a:t> на компютъра – </a:t>
            </a:r>
            <a:br>
              <a:rPr lang="bg-BG" sz="3600" dirty="0"/>
            </a:br>
            <a:r>
              <a:rPr lang="bg-BG" sz="3600" dirty="0"/>
              <a:t>да "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комуникираме</a:t>
            </a:r>
            <a:r>
              <a:rPr lang="bg-BG" sz="3600" dirty="0"/>
              <a:t>" </a:t>
            </a:r>
          </a:p>
          <a:p>
            <a:pPr lvl="1">
              <a:lnSpc>
                <a:spcPct val="100000"/>
              </a:lnSpc>
            </a:pPr>
            <a:r>
              <a:rPr lang="bg-BG" sz="3600" dirty="0"/>
              <a:t>Командите се подреждат една след друга</a:t>
            </a:r>
          </a:p>
          <a:p>
            <a:pPr lvl="2">
              <a:lnSpc>
                <a:spcPct val="100000"/>
              </a:lnSpc>
            </a:pPr>
            <a:r>
              <a:rPr lang="bg-BG" sz="3600" dirty="0"/>
              <a:t>В поредица, те образуват </a:t>
            </a:r>
            <a:br>
              <a:rPr lang="bg-BG" sz="3600" dirty="0"/>
            </a:br>
            <a:r>
              <a:rPr lang="bg-BG" sz="3600" dirty="0"/>
              <a:t>"</a:t>
            </a:r>
            <a:r>
              <a:rPr lang="bg-BG" sz="3600" dirty="0">
                <a:solidFill>
                  <a:schemeClr val="bg1"/>
                </a:solidFill>
              </a:rPr>
              <a:t>компютърна програма</a:t>
            </a:r>
            <a:r>
              <a:rPr lang="bg-BG" sz="3600" dirty="0"/>
              <a:t>"</a:t>
            </a:r>
          </a:p>
          <a:p>
            <a:endParaRPr lang="bg-BG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означава "програмиране"?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386A46-1D78-4709-8CBC-6C62401D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412" y="3728616"/>
            <a:ext cx="2504233" cy="25042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F0B91E-D374-4A2E-AF2F-C10EE26E88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4271132"/>
            <a:ext cx="2107793" cy="210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1C844-0507-41AE-B30C-3BB28BCBEA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5400" dirty="0"/>
              <a:t>Как комуникираме?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6DF4FE-A205-42AB-BA33-075BA1B77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918" y="1941957"/>
            <a:ext cx="2820987" cy="158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9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84212" y="2547589"/>
            <a:ext cx="2057400" cy="781880"/>
          </a:xfrm>
          <a:prstGeom prst="wedgeRoundRectCallout">
            <a:avLst>
              <a:gd name="adj1" fmla="val -15294"/>
              <a:gd name="adj2" fmla="val 80428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Добър ден!</a:t>
            </a: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 flipH="1">
            <a:off x="3207077" y="1404671"/>
            <a:ext cx="2438400" cy="781880"/>
          </a:xfrm>
          <a:prstGeom prst="wedgeRoundRectCallout">
            <a:avLst>
              <a:gd name="adj1" fmla="val 7034"/>
              <a:gd name="adj2" fmla="val 93793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err="1">
                <a:solidFill>
                  <a:srgbClr val="FFFFFF"/>
                </a:solidFill>
              </a:rPr>
              <a:t>Добрый</a:t>
            </a:r>
            <a:r>
              <a:rPr lang="bg-BG" sz="2800" dirty="0">
                <a:solidFill>
                  <a:srgbClr val="FFFFFF"/>
                </a:solidFill>
              </a:rPr>
              <a:t> </a:t>
            </a:r>
            <a:r>
              <a:rPr lang="bg-BG" sz="2800" dirty="0" err="1">
                <a:solidFill>
                  <a:srgbClr val="FFFFFF"/>
                </a:solidFill>
              </a:rPr>
              <a:t>день</a:t>
            </a:r>
            <a:r>
              <a:rPr lang="bg-BG" sz="2800" dirty="0">
                <a:solidFill>
                  <a:srgbClr val="FFFFFF"/>
                </a:solidFill>
              </a:rPr>
              <a:t>!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712277" y="1404671"/>
            <a:ext cx="1905000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Dobrý deň</a:t>
            </a:r>
            <a:r>
              <a:rPr lang="en-US" sz="2800" dirty="0">
                <a:solidFill>
                  <a:srgbClr val="FFFFFF"/>
                </a:solidFill>
              </a:rPr>
              <a:t>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 flipH="1">
            <a:off x="8387089" y="2545494"/>
            <a:ext cx="1906588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Dobrý</a:t>
            </a:r>
            <a:r>
              <a:rPr lang="en-US" sz="2800" dirty="0">
                <a:solidFill>
                  <a:srgbClr val="FFFFFF"/>
                </a:solidFill>
              </a:rPr>
              <a:t> den!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8677" y="5953780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български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4037012" y="4660557"/>
            <a:ext cx="1252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руски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5950277" y="4660557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словашки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792301" y="5877580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чешки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5220" y="3536094"/>
            <a:ext cx="2253081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4931" y="2363729"/>
            <a:ext cx="2253081" cy="2438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04211" y="3443534"/>
            <a:ext cx="2253081" cy="2438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3156422" y="2363729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3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2" grpId="0" animBg="1"/>
      <p:bldP spid="23" grpId="0"/>
      <p:bldP spid="24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08012" y="1632819"/>
            <a:ext cx="5410200" cy="781880"/>
          </a:xfrm>
          <a:prstGeom prst="wedgeRoundRectCallout">
            <a:avLst>
              <a:gd name="adj1" fmla="val -12893"/>
              <a:gd name="adj2" fmla="val 82916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System.out.println("Hello");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426200" y="1632819"/>
            <a:ext cx="5334000" cy="781880"/>
          </a:xfrm>
          <a:prstGeom prst="wedgeRoundRectCallout">
            <a:avLst>
              <a:gd name="adj1" fmla="val 15924"/>
              <a:gd name="adj2" fmla="val 8789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>
                <a:solidFill>
                  <a:srgbClr val="FFFFFF"/>
                </a:solidFill>
                <a:latin typeface="Consolas" panose="020B0609020204030204" pitchFamily="49" charset="0"/>
              </a:rPr>
              <a:t>console</a:t>
            </a:r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.log("Hello");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4812" y="2819400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67385" y="2819400"/>
            <a:ext cx="2253081" cy="2438400"/>
          </a:xfrm>
          <a:prstGeom prst="rect">
            <a:avLst/>
          </a:prstGeom>
        </p:spPr>
      </p:pic>
      <p:pic>
        <p:nvPicPr>
          <p:cNvPr id="12" name="Picture 4" descr="Ð ÐµÐ·ÑÐ»ÑÐ°Ñ Ñ Ð¸Ð·Ð¾Ð±ÑÐ°Ð¶ÐµÐ½Ð¸Ðµ Ð·Ð° java logo">
            <a:extLst>
              <a:ext uri="{FF2B5EF4-FFF2-40B4-BE49-F238E27FC236}">
                <a16:creationId xmlns:a16="http://schemas.microsoft.com/office/drawing/2014/main" id="{03BAC574-B738-42C7-83C4-45F491E72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2" y="5398924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Ð ÐµÐ·ÑÐ»ÑÐ°Ñ Ñ Ð¸Ð·Ð¾Ð±ÑÐ°Ð¶ÐµÐ½Ð¸Ðµ Ð·Ð° javascript official logo">
            <a:extLst>
              <a:ext uri="{FF2B5EF4-FFF2-40B4-BE49-F238E27FC236}">
                <a16:creationId xmlns:a16="http://schemas.microsoft.com/office/drawing/2014/main" id="{96027997-4BF6-421C-A3E5-D514DAF3C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364" y="5398924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86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(3)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08012" y="1646580"/>
            <a:ext cx="5410200" cy="781880"/>
          </a:xfrm>
          <a:prstGeom prst="wedgeRoundRectCallout">
            <a:avLst>
              <a:gd name="adj1" fmla="val -12893"/>
              <a:gd name="adj2" fmla="val 82916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Console.WriteLine("Hello");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399212" y="1646580"/>
            <a:ext cx="5266063" cy="781880"/>
          </a:xfrm>
          <a:prstGeom prst="wedgeRoundRectCallout">
            <a:avLst>
              <a:gd name="adj1" fmla="val 15924"/>
              <a:gd name="adj2" fmla="val 8789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print("Hello")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4812" y="2811520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67385" y="2773020"/>
            <a:ext cx="2253081" cy="2438400"/>
          </a:xfrm>
          <a:prstGeom prst="rect">
            <a:avLst/>
          </a:prstGeom>
        </p:spPr>
      </p:pic>
      <p:pic>
        <p:nvPicPr>
          <p:cNvPr id="1026" name="Picture 2" descr="Ð ÐµÐ·ÑÐ»ÑÐ°Ñ Ñ Ð¸Ð·Ð¾Ð±ÑÐ°Ð¶ÐµÐ½Ð¸Ðµ Ð·Ð° c# logo">
            <a:extLst>
              <a:ext uri="{FF2B5EF4-FFF2-40B4-BE49-F238E27FC236}">
                <a16:creationId xmlns:a16="http://schemas.microsoft.com/office/drawing/2014/main" id="{5BEB5997-EAC4-44BE-B3F7-4EA3ADCB7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2" y="5211420"/>
            <a:ext cx="990600" cy="106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Ð ÐµÐ·ÑÐ»ÑÐ°Ñ Ñ Ð¸Ð·Ð¾Ð±ÑÐ°Ð¶ÐµÐ½Ð¸Ðµ Ð·Ð° python png">
            <a:extLst>
              <a:ext uri="{FF2B5EF4-FFF2-40B4-BE49-F238E27FC236}">
                <a16:creationId xmlns:a16="http://schemas.microsoft.com/office/drawing/2014/main" id="{B0AE7234-B3AD-46DB-98F8-9D0050701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12" y="5140406"/>
            <a:ext cx="2413104" cy="120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90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1184</Words>
  <Application>Microsoft Office PowerPoint</Application>
  <PresentationFormat>Custom</PresentationFormat>
  <Paragraphs>235</Paragraphs>
  <Slides>31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SoftUni3_1</vt:lpstr>
      <vt:lpstr>Първи стъпки в програмирането</vt:lpstr>
      <vt:lpstr>Имате въпроси?</vt:lpstr>
      <vt:lpstr>Съдържание</vt:lpstr>
      <vt:lpstr>PowerPoint Presentation</vt:lpstr>
      <vt:lpstr>Какво означава "програмиране"?</vt:lpstr>
      <vt:lpstr>PowerPoint Presentation</vt:lpstr>
      <vt:lpstr>Начин на комуникация</vt:lpstr>
      <vt:lpstr>Начин на комуникация (2)</vt:lpstr>
      <vt:lpstr>Начин на комуникация (3)</vt:lpstr>
      <vt:lpstr>Езици за програмиране</vt:lpstr>
      <vt:lpstr>Компютърни програми</vt:lpstr>
      <vt:lpstr>Интересно за Java</vt:lpstr>
      <vt:lpstr>PowerPoint Presentation</vt:lpstr>
      <vt:lpstr>Среда за разработка</vt:lpstr>
      <vt:lpstr>Създаване на конзолна програма</vt:lpstr>
      <vt:lpstr>Създаване на конзолна програма (2)</vt:lpstr>
      <vt:lpstr>Писане на програмен код</vt:lpstr>
      <vt:lpstr>Писане на програмен код (2)</vt:lpstr>
      <vt:lpstr>Стартиране на програмата</vt:lpstr>
      <vt:lpstr>Тестване на програмата в Judge</vt:lpstr>
      <vt:lpstr>Типични грешки в Java програмите</vt:lpstr>
      <vt:lpstr>Типични грешки в Java програмите (2)</vt:lpstr>
      <vt:lpstr>PowerPoint Presentation</vt:lpstr>
      <vt:lpstr>Числата от 1 до 10</vt:lpstr>
      <vt:lpstr>Лице на правоъгълник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програмирането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2019-10-08T09:25:05Z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