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2"/>
  </p:sldMasterIdLst>
  <p:notesMasterIdLst>
    <p:notesMasterId r:id="rId55"/>
  </p:notesMasterIdLst>
  <p:handoutMasterIdLst>
    <p:handoutMasterId r:id="rId56"/>
  </p:handoutMasterIdLst>
  <p:sldIdLst>
    <p:sldId id="522" r:id="rId3"/>
    <p:sldId id="539" r:id="rId4"/>
    <p:sldId id="541" r:id="rId5"/>
    <p:sldId id="523" r:id="rId6"/>
    <p:sldId id="542" r:id="rId7"/>
    <p:sldId id="531" r:id="rId8"/>
    <p:sldId id="547" r:id="rId9"/>
    <p:sldId id="540" r:id="rId10"/>
    <p:sldId id="546" r:id="rId11"/>
    <p:sldId id="552" r:id="rId12"/>
    <p:sldId id="567" r:id="rId13"/>
    <p:sldId id="274" r:id="rId14"/>
    <p:sldId id="459" r:id="rId15"/>
    <p:sldId id="276" r:id="rId16"/>
    <p:sldId id="500" r:id="rId17"/>
    <p:sldId id="582" r:id="rId18"/>
    <p:sldId id="502" r:id="rId19"/>
    <p:sldId id="503" r:id="rId20"/>
    <p:sldId id="420" r:id="rId21"/>
    <p:sldId id="504" r:id="rId22"/>
    <p:sldId id="466" r:id="rId23"/>
    <p:sldId id="496" r:id="rId24"/>
    <p:sldId id="468" r:id="rId25"/>
    <p:sldId id="469" r:id="rId26"/>
    <p:sldId id="505" r:id="rId27"/>
    <p:sldId id="460" r:id="rId28"/>
    <p:sldId id="497" r:id="rId29"/>
    <p:sldId id="471" r:id="rId30"/>
    <p:sldId id="472" r:id="rId31"/>
    <p:sldId id="579" r:id="rId32"/>
    <p:sldId id="580" r:id="rId33"/>
    <p:sldId id="475" r:id="rId34"/>
    <p:sldId id="476" r:id="rId35"/>
    <p:sldId id="478" r:id="rId36"/>
    <p:sldId id="477" r:id="rId37"/>
    <p:sldId id="524" r:id="rId38"/>
    <p:sldId id="453" r:id="rId39"/>
    <p:sldId id="483" r:id="rId40"/>
    <p:sldId id="484" r:id="rId41"/>
    <p:sldId id="529" r:id="rId42"/>
    <p:sldId id="507" r:id="rId43"/>
    <p:sldId id="486" r:id="rId44"/>
    <p:sldId id="487" r:id="rId45"/>
    <p:sldId id="488" r:id="rId46"/>
    <p:sldId id="508" r:id="rId47"/>
    <p:sldId id="494" r:id="rId48"/>
    <p:sldId id="577" r:id="rId49"/>
    <p:sldId id="498" r:id="rId50"/>
    <p:sldId id="562" r:id="rId51"/>
    <p:sldId id="581" r:id="rId52"/>
    <p:sldId id="568" r:id="rId53"/>
    <p:sldId id="501" r:id="rId5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22"/>
            <p14:sldId id="539"/>
            <p14:sldId id="541"/>
            <p14:sldId id="523"/>
            <p14:sldId id="542"/>
            <p14:sldId id="531"/>
            <p14:sldId id="547"/>
            <p14:sldId id="540"/>
            <p14:sldId id="546"/>
            <p14:sldId id="552"/>
            <p14:sldId id="567"/>
          </p14:sldIdLst>
        </p14:section>
        <p14:section name="Default Section" id="{5A55AD5B-30A0-4846-8F24-6943BC7FE70C}">
          <p14:sldIdLst>
            <p14:sldId id="274"/>
            <p14:sldId id="459"/>
            <p14:sldId id="276"/>
          </p14:sldIdLst>
        </p14:section>
        <p14:section name="Switch-case" id="{62FC35DA-830B-4736-9AFA-9927B67FF403}">
          <p14:sldIdLst>
            <p14:sldId id="500"/>
            <p14:sldId id="582"/>
            <p14:sldId id="502"/>
            <p14:sldId id="503"/>
          </p14:sldIdLst>
        </p14:section>
        <p14:section name="Вложени условни конструкции" id="{E900C1CB-6519-4F5E-B346-903A5725B419}">
          <p14:sldIdLst>
            <p14:sldId id="420"/>
            <p14:sldId id="504"/>
            <p14:sldId id="466"/>
            <p14:sldId id="496"/>
            <p14:sldId id="468"/>
            <p14:sldId id="469"/>
            <p14:sldId id="505"/>
            <p14:sldId id="460"/>
          </p14:sldIdLst>
        </p14:section>
        <p14:section name="По-сложни логически проверки" id="{3AB062C0-8079-4A71-B65B-1F05213509A0}">
          <p14:sldIdLst>
            <p14:sldId id="497"/>
            <p14:sldId id="471"/>
            <p14:sldId id="472"/>
            <p14:sldId id="579"/>
            <p14:sldId id="580"/>
            <p14:sldId id="475"/>
            <p14:sldId id="476"/>
            <p14:sldId id="478"/>
            <p14:sldId id="477"/>
            <p14:sldId id="524"/>
            <p14:sldId id="453"/>
            <p14:sldId id="483"/>
            <p14:sldId id="484"/>
            <p14:sldId id="529"/>
            <p14:sldId id="507"/>
            <p14:sldId id="486"/>
            <p14:sldId id="487"/>
            <p14:sldId id="488"/>
            <p14:sldId id="508"/>
          </p14:sldIdLst>
        </p14:section>
        <p14:section name="End Section" id="{7EDB5B96-9304-4028-B2E5-FC833F673B5D}">
          <p14:sldIdLst>
            <p14:sldId id="494"/>
            <p14:sldId id="577"/>
            <p14:sldId id="498"/>
            <p14:sldId id="562"/>
            <p14:sldId id="581"/>
            <p14:sldId id="568"/>
            <p14:sldId id="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586D"/>
    <a:srgbClr val="45596E"/>
    <a:srgbClr val="3A546E"/>
    <a:srgbClr val="8192A2"/>
    <a:srgbClr val="FFA72A"/>
    <a:srgbClr val="FDFFFF"/>
    <a:srgbClr val="0097CC"/>
    <a:srgbClr val="FFF0D9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ъл стил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533" autoAdjust="0"/>
  </p:normalViewPr>
  <p:slideViewPr>
    <p:cSldViewPr>
      <p:cViewPr varScale="1">
        <p:scale>
          <a:sx n="105" d="100"/>
          <a:sy n="105" d="100"/>
        </p:scale>
        <p:origin x="132" y="21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24-Oct-19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24-Oct-19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45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78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4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7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24-Oct-19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24-Oct-19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24-Oct-19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24-Oct-19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66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24-Oct-19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92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24-Oct-19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24-Oct-19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24-Oct-19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24-Oct-19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24-Oct-19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90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62" r:id="rId17"/>
    <p:sldLayoutId id="2147483691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0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3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2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3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28849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3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4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5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judge.softuni.bg/Contests/Compete/Index/1013#7" TargetMode="Externa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7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3#8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8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2.png"/><Relationship Id="rId26" Type="http://schemas.openxmlformats.org/officeDocument/2006/relationships/image" Target="../media/image5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0.png"/><Relationship Id="rId22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0.gif"/><Relationship Id="rId4" Type="http://schemas.openxmlformats.org/officeDocument/2006/relationships/image" Target="../media/image57.jpeg"/><Relationship Id="rId9" Type="http://schemas.openxmlformats.org/officeDocument/2006/relationships/hyperlink" Target="https://www.lukanet.com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ava-book.softuni.bg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5. 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9634" y="2455932"/>
            <a:ext cx="6437782" cy="3018876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200" dirty="0"/>
              <a:t>String role = "Administrator";</a:t>
            </a:r>
          </a:p>
          <a:p>
            <a:r>
              <a:rPr lang="en-US" sz="2200" dirty="0"/>
              <a:t>if (!</a:t>
            </a:r>
            <a:r>
              <a:rPr lang="en-US" sz="2200" dirty="0" err="1"/>
              <a:t>role</a:t>
            </a:r>
            <a:r>
              <a:rPr lang="en-US" sz="2000" dirty="0" err="1"/>
              <a:t>.equals</a:t>
            </a:r>
            <a:r>
              <a:rPr lang="en-US" sz="2000" dirty="0"/>
              <a:t>(</a:t>
            </a:r>
            <a:r>
              <a:rPr lang="en-US" sz="2200" dirty="0"/>
              <a:t>"Administrator")) {</a:t>
            </a:r>
          </a:p>
          <a:p>
            <a:r>
              <a:rPr lang="en-US" sz="2200" dirty="0"/>
              <a:t>  System.out.println("No permission");</a:t>
            </a:r>
          </a:p>
          <a:p>
            <a:r>
              <a:rPr lang="en-US" sz="2200" dirty="0"/>
              <a:t>} else {</a:t>
            </a:r>
          </a:p>
          <a:p>
            <a:r>
              <a:rPr lang="en-US" sz="2200" dirty="0"/>
              <a:t>  System.out.println("Welcome");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12471" y="4274725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165970" y="3946088"/>
            <a:ext cx="2921353" cy="1901866"/>
            <a:chOff x="5179086" y="4570824"/>
            <a:chExt cx="341048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444293" y="2249102"/>
            <a:ext cx="2533939" cy="1266985"/>
            <a:chOff x="1152867" y="3205863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40790" y="2639780"/>
            <a:ext cx="3148035" cy="1266985"/>
            <a:chOff x="8967919" y="2302916"/>
            <a:chExt cx="314803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54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5. 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9634" y="2455932"/>
            <a:ext cx="6437782" cy="3018876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200" dirty="0"/>
              <a:t>String role = "Administrator";</a:t>
            </a:r>
          </a:p>
          <a:p>
            <a:r>
              <a:rPr lang="en-US" sz="2200" dirty="0"/>
              <a:t>if (!</a:t>
            </a:r>
            <a:r>
              <a:rPr lang="en-US" sz="2200" dirty="0" err="1"/>
              <a:t>role</a:t>
            </a:r>
            <a:r>
              <a:rPr lang="en-US" sz="2000" dirty="0" err="1"/>
              <a:t>.equals</a:t>
            </a:r>
            <a:r>
              <a:rPr lang="en-US" sz="2000" dirty="0"/>
              <a:t>(</a:t>
            </a:r>
            <a:r>
              <a:rPr lang="en-US" sz="2200" dirty="0"/>
              <a:t>"Administrator")) {</a:t>
            </a:r>
          </a:p>
          <a:p>
            <a:r>
              <a:rPr lang="en-US" sz="2200" dirty="0"/>
              <a:t>  System.out.println("No permission");</a:t>
            </a:r>
          </a:p>
          <a:p>
            <a:r>
              <a:rPr lang="en-US" sz="2200" dirty="0"/>
              <a:t>} else {</a:t>
            </a:r>
          </a:p>
          <a:p>
            <a:r>
              <a:rPr lang="en-US" sz="2200" dirty="0"/>
              <a:t>  System.out.println("Welcome");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F7890C7-7939-4613-BB22-58806C2CD4CA}"/>
              </a:ext>
            </a:extLst>
          </p:cNvPr>
          <p:cNvGrpSpPr/>
          <p:nvPr/>
        </p:nvGrpSpPr>
        <p:grpSpPr>
          <a:xfrm>
            <a:off x="9012471" y="4274725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32" name="Speech Bubble: Rectangle with Corners Rounded 31">
              <a:extLst>
                <a:ext uri="{FF2B5EF4-FFF2-40B4-BE49-F238E27FC236}">
                  <a16:creationId xmlns:a16="http://schemas.microsoft.com/office/drawing/2014/main" id="{FE42A060-3551-421E-B7C0-164F785A3B37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F718CE-9745-4F56-A5C7-8093246B8560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1CD89B9-3270-4C49-A338-523AAC6AD4CF}"/>
              </a:ext>
            </a:extLst>
          </p:cNvPr>
          <p:cNvGrpSpPr/>
          <p:nvPr/>
        </p:nvGrpSpPr>
        <p:grpSpPr>
          <a:xfrm>
            <a:off x="6165970" y="3946088"/>
            <a:ext cx="2921353" cy="1901866"/>
            <a:chOff x="5179086" y="4570824"/>
            <a:chExt cx="3410483" cy="2438818"/>
          </a:xfrm>
        </p:grpSpPr>
        <p:sp>
          <p:nvSpPr>
            <p:cNvPr id="35" name="Speech Bubble: Oval 34">
              <a:extLst>
                <a:ext uri="{FF2B5EF4-FFF2-40B4-BE49-F238E27FC236}">
                  <a16:creationId xmlns:a16="http://schemas.microsoft.com/office/drawing/2014/main" id="{28FF1139-1680-4834-BACF-5F4FC0089E73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A6ED3DF-CDAA-4E73-90B0-BEACD94A6623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FC45CDC-C3FB-4A5E-9E17-A4B438E31685}"/>
              </a:ext>
            </a:extLst>
          </p:cNvPr>
          <p:cNvGrpSpPr/>
          <p:nvPr/>
        </p:nvGrpSpPr>
        <p:grpSpPr>
          <a:xfrm>
            <a:off x="6444293" y="2249102"/>
            <a:ext cx="2533939" cy="1266985"/>
            <a:chOff x="1152867" y="3205863"/>
            <a:chExt cx="4114800" cy="1493675"/>
          </a:xfrm>
        </p:grpSpPr>
        <p:sp>
          <p:nvSpPr>
            <p:cNvPr id="38" name="Speech Bubble: Rectangle with Corners Rounded 37">
              <a:extLst>
                <a:ext uri="{FF2B5EF4-FFF2-40B4-BE49-F238E27FC236}">
                  <a16:creationId xmlns:a16="http://schemas.microsoft.com/office/drawing/2014/main" id="{47414563-6803-48A0-B5DB-C7E9CE674445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60DD2E-05DD-4944-856A-7F503F2B4683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D230862-249A-4239-A8CB-6CEDBC986695}"/>
              </a:ext>
            </a:extLst>
          </p:cNvPr>
          <p:cNvGrpSpPr/>
          <p:nvPr/>
        </p:nvGrpSpPr>
        <p:grpSpPr>
          <a:xfrm>
            <a:off x="9040790" y="2639780"/>
            <a:ext cx="3148035" cy="1266985"/>
            <a:chOff x="8967919" y="2302916"/>
            <a:chExt cx="3148035" cy="1266985"/>
          </a:xfrm>
        </p:grpSpPr>
        <p:sp>
          <p:nvSpPr>
            <p:cNvPr id="41" name="Speech Bubble: Rectangle with Corners Rounded 40">
              <a:extLst>
                <a:ext uri="{FF2B5EF4-FFF2-40B4-BE49-F238E27FC236}">
                  <a16:creationId xmlns:a16="http://schemas.microsoft.com/office/drawing/2014/main" id="{4EC74F44-7E33-446D-8A6B-DCA2AB16DDC2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0078104-BD09-4294-B3AA-224F5D1FEC65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3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5612" y="5029200"/>
            <a:ext cx="2950749" cy="382788"/>
          </a:xfrm>
        </p:spPr>
        <p:txBody>
          <a:bodyPr/>
          <a:lstStyle/>
          <a:p>
            <a:pPr algn="l"/>
            <a:r>
              <a:rPr lang="bg-BG" noProof="1">
                <a:solidFill>
                  <a:schemeClr val="tx1"/>
                </a:solidFill>
              </a:rPr>
              <a:t>СофтУни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5612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>
                <a:solidFill>
                  <a:schemeClr val="tx1"/>
                </a:solidFill>
              </a:rPr>
              <a:t>Преподавателски</a:t>
            </a:r>
            <a:r>
              <a:rPr lang="bg-BG" sz="2000" dirty="0">
                <a:solidFill>
                  <a:schemeClr val="tx1"/>
                </a:solidFill>
              </a:rPr>
              <a:t> екип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7612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5212" y="5867400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5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78" y="2613578"/>
            <a:ext cx="2795383" cy="235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#pb-oct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</a:t>
            </a:r>
            <a:r>
              <a:rPr lang="en-US" dirty="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2" y="1388889"/>
            <a:ext cx="6742197" cy="5530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1. Проверки за съвпадение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bg-BG" dirty="0"/>
              <a:t>Вложени</a:t>
            </a:r>
            <a:r>
              <a:rPr lang="en-US" dirty="0"/>
              <a:t> </a:t>
            </a:r>
            <a:r>
              <a:rPr lang="bg-BG" dirty="0"/>
              <a:t>условни конструкции</a:t>
            </a:r>
            <a:endParaRPr lang="en-US" dirty="0"/>
          </a:p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</a:t>
            </a:r>
            <a:r>
              <a:rPr lang="en-US" dirty="0"/>
              <a:t>,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приоритет на условия</a:t>
            </a:r>
          </a:p>
          <a:p>
            <a:pPr marL="0" indent="-229854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4. Решаване на изпитни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30" y="1388889"/>
            <a:ext cx="3800782" cy="46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65612" y="2052458"/>
            <a:ext cx="33528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 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306" y="2400232"/>
            <a:ext cx="2570320" cy="1396426"/>
          </a:xfrm>
          <a:prstGeom prst="wedgeRoundRectCallout">
            <a:avLst>
              <a:gd name="adj1" fmla="val -60723"/>
              <a:gd name="adj2" fmla="val -4741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60" y="3556574"/>
            <a:ext cx="3544741" cy="1396426"/>
          </a:xfrm>
          <a:prstGeom prst="wedgeRoundRectCallout">
            <a:avLst>
              <a:gd name="adj1" fmla="val 60950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7674" y="2438400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397" y="4699573"/>
            <a:ext cx="4497386" cy="1396427"/>
          </a:xfrm>
          <a:prstGeom prst="wedgeRoundRectCallout">
            <a:avLst>
              <a:gd name="adj1" fmla="val -58104"/>
              <a:gd name="adj2" fmla="val -60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7674" y="4724400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28330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26787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bg-BG" sz="3000" dirty="0"/>
              <a:t>,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bg-BG" sz="3000" dirty="0"/>
              <a:t>въведено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Error!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sz="2800" dirty="0"/>
              <a:t>Примерен вход и изход</a:t>
            </a:r>
            <a:r>
              <a:rPr lang="en-US" sz="2800" dirty="0"/>
              <a:t>: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41412" y="4921379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6982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3799" y="4899147"/>
            <a:ext cx="2873778" cy="584612"/>
            <a:chOff x="1438962" y="5648264"/>
            <a:chExt cx="2873778" cy="5846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48264"/>
              <a:ext cx="1752600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53712" y="581978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1C8BC5-A37E-4903-8967-21662C955E69}"/>
              </a:ext>
            </a:extLst>
          </p:cNvPr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62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- решение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1640576" y="1366218"/>
            <a:ext cx="9178236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day = Integer.parseInt(scanner.nextLine());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 (day) 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System.out.println("Monday");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System.out.println("Tuesday");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check the other days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System.out.println("Sunday");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System.out.println("Error!");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320784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https://judge.softuni.bg/Contests/Compete/Index/1013#3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53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7512" y="1796683"/>
            <a:ext cx="3733800" cy="446923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0412" y="2362200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2438400"/>
            <a:ext cx="2994110" cy="1553301"/>
          </a:xfrm>
          <a:prstGeom prst="wedgeRoundRectCallout">
            <a:avLst>
              <a:gd name="adj1" fmla="val -62355"/>
              <a:gd name="adj2" fmla="val 383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за някое от трите условия в серията</a:t>
            </a:r>
          </a:p>
        </p:txBody>
      </p:sp>
    </p:spTree>
    <p:extLst>
      <p:ext uri="{BB962C8B-B14F-4D97-AF65-F5344CB8AC3E}">
        <p14:creationId xmlns:p14="http://schemas.microsoft.com/office/powerpoint/2010/main" val="184476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2012" y="4876800"/>
            <a:ext cx="8001000" cy="820738"/>
          </a:xfrm>
        </p:spPr>
        <p:txBody>
          <a:bodyPr>
            <a:noAutofit/>
          </a:bodyPr>
          <a:lstStyle/>
          <a:p>
            <a:r>
              <a:rPr lang="bg-BG" sz="4400" dirty="0"/>
              <a:t>Вложени условни конструкции</a:t>
            </a: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2A51D8-A0E0-45E9-8B6A-EFD301002A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4212" y="2133600"/>
            <a:ext cx="3962400" cy="117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4412" y="2057400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SavedMoney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0346" y="4230120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8927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38746" y="4588293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7127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09669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savedMoney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518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2362200"/>
            <a:ext cx="9723910" cy="345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800" b="1" dirty="0">
                <a:latin typeface="Consolas" panose="020B0609020204030204" pitchFamily="49" charset="0"/>
              </a:rPr>
              <a:t>System.out.println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System.out.println("condition2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System.out.println("condition2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2055812" y="3429000"/>
            <a:ext cx="8763000" cy="1905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445" y="5410200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</p:spTree>
    <p:extLst>
      <p:ext uri="{BB962C8B-B14F-4D97-AF65-F5344CB8AC3E}">
        <p14:creationId xmlns:p14="http://schemas.microsoft.com/office/powerpoint/2010/main" val="35305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Принтира обръщение според въведените данни, както е показано на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2800" dirty="0"/>
              <a:t> (</a:t>
            </a:r>
            <a:r>
              <a:rPr lang="bg-BG" sz="2800" dirty="0"/>
              <a:t>в следващия слайд</a:t>
            </a:r>
            <a:r>
              <a:rPr lang="en-US" sz="2800" dirty="0"/>
              <a:t>)</a:t>
            </a:r>
            <a:endParaRPr lang="bg-BG" sz="28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1188852" y="5617866"/>
            <a:ext cx="2121547" cy="892552"/>
            <a:chOff x="1684152" y="5496496"/>
            <a:chExt cx="2121547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172221" y="5617866"/>
            <a:ext cx="1863082" cy="892552"/>
            <a:chOff x="4307530" y="5496496"/>
            <a:chExt cx="1863082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524000"/>
            <a:ext cx="4231147" cy="19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2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6504" y="1193111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1464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3A5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7132" y="4955573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4559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5021" y="385970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A4E70B9E-6569-4A73-A2C3-314765DD3349}"/>
              </a:ext>
            </a:extLst>
          </p:cNvPr>
          <p:cNvSpPr/>
          <p:nvPr/>
        </p:nvSpPr>
        <p:spPr bwMode="auto">
          <a:xfrm>
            <a:off x="2865203" y="3323737"/>
            <a:ext cx="1826420" cy="1582240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rgbClr val="3A546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6321" y="3790115"/>
            <a:ext cx="710451" cy="1169556"/>
            <a:chOff x="2416321" y="3790115"/>
            <a:chExt cx="710451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7976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1386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88824" y="3876555"/>
            <a:ext cx="710451" cy="1096853"/>
            <a:chOff x="7988824" y="3876555"/>
            <a:chExt cx="710451" cy="1096853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88824" y="3876555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069958" y="4237955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41941" y="3871862"/>
            <a:ext cx="806492" cy="1087809"/>
            <a:chOff x="10141941" y="3871862"/>
            <a:chExt cx="806492" cy="108780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41941" y="3871862"/>
              <a:ext cx="8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</p:cNvCxnSpPr>
            <p:nvPr/>
          </p:nvCxnSpPr>
          <p:spPr>
            <a:xfrm>
              <a:off x="10221711" y="4228314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0967" y="4951477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435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2"/>
                </a:solidFill>
              </a:rPr>
              <a:t>Print "Mr." </a:t>
            </a:r>
            <a:endParaRPr lang="en-US" sz="2000" dirty="0">
              <a:solidFill>
                <a:schemeClr val="bg2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1018" y="1771424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5489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765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78413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7593" y="4959671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3A5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9149748-D2F7-4E8F-A72E-5D49E3D42CB9}"/>
              </a:ext>
            </a:extLst>
          </p:cNvPr>
          <p:cNvSpPr/>
          <p:nvPr/>
        </p:nvSpPr>
        <p:spPr>
          <a:xfrm>
            <a:off x="1751012" y="6336168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https://judge.softuni.bg/Contests/Compete/Index/1013#2</a:t>
            </a:r>
            <a:endParaRPr lang="en-US" sz="2200" dirty="0"/>
          </a:p>
        </p:txBody>
      </p:sp>
      <p:sp>
        <p:nvSpPr>
          <p:cNvPr id="37" name="TextBox 39">
            <a:extLst>
              <a:ext uri="{FF2B5EF4-FFF2-40B4-BE49-F238E27FC236}">
                <a16:creationId xmlns:a16="http://schemas.microsoft.com/office/drawing/2014/main" id="{F462602E-9830-4F48-8296-6DEEE35E246F}"/>
              </a:ext>
            </a:extLst>
          </p:cNvPr>
          <p:cNvSpPr txBox="1"/>
          <p:nvPr/>
        </p:nvSpPr>
        <p:spPr>
          <a:xfrm>
            <a:off x="3145657" y="3811771"/>
            <a:ext cx="1325525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>
                <a:solidFill>
                  <a:schemeClr val="bg2"/>
                </a:solidFill>
              </a:rPr>
              <a:t>age &lt; 16</a:t>
            </a:r>
          </a:p>
        </p:txBody>
      </p:sp>
    </p:spTree>
    <p:extLst>
      <p:ext uri="{BB962C8B-B14F-4D97-AF65-F5344CB8AC3E}">
        <p14:creationId xmlns:p14="http://schemas.microsoft.com/office/powerpoint/2010/main" val="11101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6" grpId="0" animBg="1"/>
      <p:bldP spid="101" grpId="0" animBg="1"/>
      <p:bldP spid="1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потребителя:</a:t>
            </a:r>
          </a:p>
          <a:p>
            <a:pPr lvl="2"/>
            <a:r>
              <a:rPr lang="bg-BG" sz="2600" dirty="0"/>
              <a:t>Име на продукт</a:t>
            </a:r>
          </a:p>
          <a:p>
            <a:pPr lvl="2"/>
            <a:r>
              <a:rPr lang="bg-BG" sz="2600" dirty="0"/>
              <a:t>Град</a:t>
            </a:r>
          </a:p>
          <a:p>
            <a:pPr lvl="2"/>
            <a:r>
              <a:rPr lang="bg-BG" sz="2600" dirty="0"/>
              <a:t>Количество</a:t>
            </a:r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pPr lvl="1"/>
            <a:endParaRPr lang="bg-BG" sz="3000" dirty="0"/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62357"/>
              </p:ext>
            </p:extLst>
          </p:nvPr>
        </p:nvGraphicFramePr>
        <p:xfrm>
          <a:off x="1370012" y="4724400"/>
          <a:ext cx="9092954" cy="1922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565" y="1295400"/>
            <a:ext cx="2356722" cy="23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0812" y="1337590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1895" y="2519294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1360" y="2514600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6502" y="2514600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Rectangle 5"/>
          <p:cNvSpPr/>
          <p:nvPr/>
        </p:nvSpPr>
        <p:spPr>
          <a:xfrm>
            <a:off x="724321" y="633636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https://judge.softuni.bg/Contests/Compete/Index/1013#3</a:t>
            </a:r>
            <a:endParaRPr lang="en-US" sz="2400" dirty="0"/>
          </a:p>
        </p:txBody>
      </p: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5710" y="3051324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69990" y="3052559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493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4801" y="761701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4772" y="1923750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48895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899855" y="4330502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59861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6551425-40D3-4166-BDC9-A51A7D32E6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740456">
            <a:off x="9379244" y="806547"/>
            <a:ext cx="2215005" cy="179238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1257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6823" y="2940464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69863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1759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0494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7941" y="4263709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80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Квартално магазинче - решение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F2B67-E863-4C42-9B5E-9FA3F7AD3F22}"/>
              </a:ext>
            </a:extLst>
          </p:cNvPr>
          <p:cNvSpPr/>
          <p:nvPr/>
        </p:nvSpPr>
        <p:spPr>
          <a:xfrm>
            <a:off x="724321" y="633636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https://judge.softuni.bg/Contests/Compete/Index/1013#3</a:t>
            </a:r>
            <a:endParaRPr lang="en-US" sz="24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23E1E1D-0721-4C04-A11D-7717FE90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844" y="1405866"/>
            <a:ext cx="995776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product = scanner.nextLine().toLowerCase();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town = scanner.nextLine().toLowerCase();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double quantity = Double.parseDouble(scanner.nextLine());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(town.equals("sofia"))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if (product.equals("coffee"))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System.out.println(0.50 * quantity);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cases…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if (town.equals("varna"))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Add logic here…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if (town.equals("plovdiv"))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Add logic here…</a:t>
            </a:r>
          </a:p>
        </p:txBody>
      </p:sp>
    </p:spTree>
    <p:extLst>
      <p:ext uri="{BB962C8B-B14F-4D97-AF65-F5344CB8AC3E}">
        <p14:creationId xmlns:p14="http://schemas.microsoft.com/office/powerpoint/2010/main" val="5142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22612" y="5240338"/>
            <a:ext cx="5701128" cy="768084"/>
          </a:xfrm>
        </p:spPr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03612" y="4495800"/>
            <a:ext cx="4959936" cy="820738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180012" y="16764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7684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bg-BG" dirty="0"/>
              <a:t> 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433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38928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18771" y="2481533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"&amp;&amp;"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0714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075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764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18959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"||"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1811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2988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0412" y="5587580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0268" y="5492555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</a:t>
            </a:r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2400" dirty="0"/>
              <a:t>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1712" y="5571850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0023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1668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5909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5908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6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br>
              <a:rPr lang="en-US" dirty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963216" y="2514600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1891A3-5D71-438F-B6BA-1BEA30944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4754000"/>
            <a:ext cx="8991600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Integer.parseInt(scanner.nextLine());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00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4412" y="2057400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SavedMoney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0346" y="4230120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8927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38746" y="4588293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7127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09669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savedMoney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47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въведеното число от потребителя е в </a:t>
            </a:r>
            <a:br>
              <a:rPr lang="bg-BG" dirty="0"/>
            </a:br>
            <a:r>
              <a:rPr lang="bg-BG" dirty="0"/>
              <a:t>интервала </a:t>
            </a:r>
            <a:r>
              <a:rPr lang="en-US" dirty="0"/>
              <a:t>[</a:t>
            </a:r>
            <a:r>
              <a:rPr lang="bg-BG" dirty="0"/>
              <a:t>-100</a:t>
            </a:r>
            <a:r>
              <a:rPr lang="en-US" dirty="0"/>
              <a:t>,</a:t>
            </a:r>
            <a:r>
              <a:rPr lang="bg-BG" dirty="0"/>
              <a:t> 100</a:t>
            </a:r>
            <a:r>
              <a:rPr lang="en-US" dirty="0"/>
              <a:t>] </a:t>
            </a:r>
            <a:r>
              <a:rPr lang="bg-BG" dirty="0"/>
              <a:t>и е различно от 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ако е в интервала и различно от 0,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dirty="0"/>
              <a:t>" </a:t>
            </a:r>
            <a:br>
              <a:rPr lang="bg-BG" dirty="0"/>
            </a:br>
            <a:r>
              <a:rPr lang="bg-BG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Число в интервала </a:t>
            </a:r>
            <a:r>
              <a:rPr lang="en-US" dirty="0"/>
              <a:t>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911795" y="5191780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5458399" y="5126240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579812" y="5158611"/>
            <a:ext cx="1583461" cy="540203"/>
            <a:chOff x="5037444" y="5781875"/>
            <a:chExt cx="1583461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0629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интервала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0411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https://judge.softuni.bg/Contests/Compete/Index/1013#4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665" y="1840520"/>
            <a:ext cx="9159491" cy="317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number = Integer.parseInt(scanner.nextLine());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(number &gt;= -100 &amp;&amp; number &lt;= 100 &amp;&amp; number !=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System.out.println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else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System.out.println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6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050080" y="1818762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25D5D7-21CA-4157-8A35-77CD417CC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895" y="4572000"/>
            <a:ext cx="10880610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(input.equals("Example")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input.equals("Demo"))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Зеленчуци: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spcBef>
                <a:spcPts val="10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56822" y="5873973"/>
            <a:ext cx="2943564" cy="523220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3285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4612" y="5840804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4184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0411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https://judge.softuni.bg/Contests/Compete/Index/1013#5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521" y="1371600"/>
            <a:ext cx="10241781" cy="4340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s = scanner.nextLine();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(s.equals("banana") || s.equals("apple") || s.equals("kiwi") || s.equals("cherry") || s.equals("lemon") || s.equals("grapes"))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System.out.println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fruit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if (s.equals("tomato") || s.equals("cucumber") ||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s.equals("pepper") || s.equals("carrot"))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System.out.println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vegetable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System.out.println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unknown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10977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3158" y="1151121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Чрез скоби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можем да приоритизираме условия 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2999A50-C4AD-4D97-ABB3-2547C99C0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2" y="2081748"/>
            <a:ext cx="101346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300;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System.out.println("Yes");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&amp;&amp; c &lt;= 400)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System.out.println("Yes");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269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изпълнено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3115860"/>
            <a:ext cx="9796689" cy="3665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number = Integer.parseInt(scanner.nextLine());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boolean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isValid)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System.out.println("Invalid");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System.out.println("Valid");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409067" y="931390"/>
            <a:ext cx="119352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endParaRPr lang="en-US" sz="16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3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4212" y="5410200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 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65677" y="4572000"/>
            <a:ext cx="5395998" cy="882650"/>
          </a:xfrm>
        </p:spPr>
        <p:txBody>
          <a:bodyPr>
            <a:normAutofit/>
          </a:bodyPr>
          <a:lstStyle/>
          <a:p>
            <a:r>
              <a:rPr lang="bg-BG" sz="4400" dirty="0"/>
              <a:t>По-сложни проверки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53544"/>
            <a:ext cx="229245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200" dirty="0"/>
              <a:t>Чете потребителски вход:</a:t>
            </a:r>
          </a:p>
          <a:p>
            <a:pPr lvl="2"/>
            <a:r>
              <a:rPr lang="bg-BG" sz="3200" dirty="0"/>
              <a:t>Продукт</a:t>
            </a:r>
          </a:p>
          <a:p>
            <a:pPr lvl="2"/>
            <a:r>
              <a:rPr lang="bg-BG" sz="3200" dirty="0"/>
              <a:t>Ден</a:t>
            </a:r>
          </a:p>
          <a:p>
            <a:pPr lvl="2"/>
            <a:r>
              <a:rPr lang="bg-BG" sz="3200" dirty="0"/>
              <a:t>Количество</a:t>
            </a:r>
          </a:p>
          <a:p>
            <a:pPr lvl="1"/>
            <a:r>
              <a:rPr lang="bg-BG" sz="3200" dirty="0"/>
              <a:t>Извежда сумата, която трябва да се заплати според </a:t>
            </a:r>
            <a:r>
              <a:rPr lang="en-US" sz="3200" dirty="0"/>
              <a:t> </a:t>
            </a:r>
            <a:r>
              <a:rPr lang="bg-BG" sz="3200" dirty="0"/>
              <a:t>деня и </a:t>
            </a:r>
            <a:br>
              <a:rPr lang="en-US" sz="3200" dirty="0"/>
            </a:br>
            <a:r>
              <a:rPr lang="bg-BG" sz="3200" dirty="0"/>
              <a:t>продукта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97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97" y="2707717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90" y="2143421"/>
            <a:ext cx="1677988" cy="16779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114F4C-D92B-48C6-9ACE-BC1016EB4F04}"/>
              </a:ext>
            </a:extLst>
          </p:cNvPr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5"/>
              </a:rPr>
              <a:t>https://judge.softuni.bg/Contests/Compete/Index/1013#7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46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5698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982" y="5544977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65500" y="5183050"/>
            <a:ext cx="153764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614679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20165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137080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30901"/>
              </p:ext>
            </p:extLst>
          </p:nvPr>
        </p:nvGraphicFramePr>
        <p:xfrm>
          <a:off x="608012" y="1905000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15351"/>
              </p:ext>
            </p:extLst>
          </p:nvPr>
        </p:nvGraphicFramePr>
        <p:xfrm>
          <a:off x="608012" y="3736393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31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Каква</a:t>
            </a:r>
            <a:r>
              <a:rPr lang="en-US" dirty="0"/>
              <a:t> </a:t>
            </a:r>
            <a:r>
              <a:rPr lang="bg-BG" dirty="0"/>
              <a:t>стойност ще присвои променливата </a:t>
            </a:r>
            <a:r>
              <a:rPr lang="en-US" dirty="0"/>
              <a:t>"</a:t>
            </a:r>
            <a:r>
              <a:rPr lang="en-US" b="1" dirty="0"/>
              <a:t>isGreater</a:t>
            </a:r>
            <a:r>
              <a:rPr lang="en-US" dirty="0"/>
              <a:t>":</a:t>
            </a:r>
            <a:endParaRPr lang="bg-BG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9998" y="1925165"/>
            <a:ext cx="6682213" cy="603162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boolean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2412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520064" y="2840996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2822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1455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871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 за </a:t>
            </a:r>
            <a:r>
              <a:rPr lang="bg-BG" dirty="0"/>
              <a:t>плодове</a:t>
            </a:r>
            <a:r>
              <a:rPr lang="ru-RU" dirty="0"/>
              <a:t>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51575" y="1335643"/>
            <a:ext cx="10394857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day = scanner.nextLine().toLowerCase();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(day.equals("saturday") || day.equals("sunday"))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if (fruit.equals("banana"))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else if (fruit.equals("apple")) price = 1.25;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fruits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else if (day.equals("monday") || day.equals("tuesday") || day.equals("wednesday") || day.equals("thursday") || day.equals("friday"))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if (fruit.equals("banana") price = 2.50;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fruits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34496C-3968-4D20-8C29-29352C2B9CB9}"/>
              </a:ext>
            </a:extLst>
          </p:cNvPr>
          <p:cNvSpPr/>
          <p:nvPr/>
        </p:nvSpPr>
        <p:spPr>
          <a:xfrm>
            <a:off x="766855" y="621932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608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A1812A73-D81A-4BC5-BFC9-63A1839F0A89}"/>
              </a:ext>
            </a:extLst>
          </p:cNvPr>
          <p:cNvSpPr/>
          <p:nvPr/>
        </p:nvSpPr>
        <p:spPr bwMode="auto">
          <a:xfrm>
            <a:off x="5256212" y="30480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8F9813-7DB0-456B-A5D2-855AC05CC5CC}"/>
              </a:ext>
            </a:extLst>
          </p:cNvPr>
          <p:cNvGrpSpPr/>
          <p:nvPr/>
        </p:nvGrpSpPr>
        <p:grpSpPr>
          <a:xfrm>
            <a:off x="5256212" y="819150"/>
            <a:ext cx="2441709" cy="1511040"/>
            <a:chOff x="4865686" y="762000"/>
            <a:chExt cx="2441709" cy="151104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E1749A-073B-43DC-A4CD-B69E54B8D8B2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98C8FF-06AB-4AB8-BD1C-D7A5E8CB3F51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48140DB-20FE-4ECF-AD14-6B5AA3594A58}"/>
                </a:ext>
              </a:extLst>
            </p:cNvPr>
            <p:cNvCxnSpPr>
              <a:cxnSpLocks/>
            </p:cNvCxnSpPr>
            <p:nvPr/>
          </p:nvCxnSpPr>
          <p:spPr>
            <a:xfrm>
              <a:off x="6086538" y="181584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ED17F-3DD3-4FE2-92E8-C3CDE6F792DA}"/>
              </a:ext>
            </a:extLst>
          </p:cNvPr>
          <p:cNvSpPr/>
          <p:nvPr/>
        </p:nvSpPr>
        <p:spPr bwMode="auto">
          <a:xfrm>
            <a:off x="7415834" y="4199723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days, products and set “price”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176EF7-2096-490E-BD29-D20E3D50D746}"/>
              </a:ext>
            </a:extLst>
          </p:cNvPr>
          <p:cNvSpPr/>
          <p:nvPr/>
        </p:nvSpPr>
        <p:spPr bwMode="auto">
          <a:xfrm>
            <a:off x="5263141" y="5561358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68A11F-EA08-4905-912E-371B64039FCA}"/>
              </a:ext>
            </a:extLst>
          </p:cNvPr>
          <p:cNvSpPr/>
          <p:nvPr/>
        </p:nvSpPr>
        <p:spPr bwMode="auto">
          <a:xfrm>
            <a:off x="1488710" y="5584127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2.70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00CCC1E-BD96-4E8D-9F2A-3529332B5D7F}"/>
              </a:ext>
            </a:extLst>
          </p:cNvPr>
          <p:cNvGrpSpPr/>
          <p:nvPr/>
        </p:nvGrpSpPr>
        <p:grpSpPr>
          <a:xfrm>
            <a:off x="4189412" y="2353508"/>
            <a:ext cx="4840910" cy="2141480"/>
            <a:chOff x="3798886" y="2296358"/>
            <a:chExt cx="4840910" cy="214148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2ECC70-A72E-44DD-97B5-5EE394B86999}"/>
                </a:ext>
              </a:extLst>
            </p:cNvPr>
            <p:cNvGrpSpPr/>
            <p:nvPr/>
          </p:nvGrpSpPr>
          <p:grpSpPr>
            <a:xfrm>
              <a:off x="4920349" y="2296358"/>
              <a:ext cx="2348126" cy="2141480"/>
              <a:chOff x="4865685" y="1219200"/>
              <a:chExt cx="2546907" cy="2417685"/>
            </a:xfrm>
          </p:grpSpPr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53A9DF50-91E4-48A0-A980-4416AF66F33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33588F-B4CD-49B8-8ACA-C8209682C352}"/>
                  </a:ext>
                </a:extLst>
              </p:cNvPr>
              <p:cNvSpPr txBox="1"/>
              <p:nvPr/>
            </p:nvSpPr>
            <p:spPr>
              <a:xfrm>
                <a:off x="5124743" y="2054940"/>
                <a:ext cx="2028789" cy="74620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day == “Saturday” ||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day == “Sunday”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A1AED09-5535-4A79-9078-466635E0FD14}"/>
                </a:ext>
              </a:extLst>
            </p:cNvPr>
            <p:cNvGrpSpPr/>
            <p:nvPr/>
          </p:nvGrpSpPr>
          <p:grpSpPr>
            <a:xfrm>
              <a:off x="3798886" y="3000954"/>
              <a:ext cx="1127545" cy="696620"/>
              <a:chOff x="3798886" y="3000954"/>
              <a:chExt cx="1127545" cy="69662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F698E390-065A-4139-A425-A7A10113469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798886" y="3367098"/>
                <a:ext cx="1127545" cy="330476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EE3EB7-83DF-46AC-90FF-22476F1478B4}"/>
                  </a:ext>
                </a:extLst>
              </p:cNvPr>
              <p:cNvSpPr txBox="1"/>
              <p:nvPr/>
            </p:nvSpPr>
            <p:spPr>
              <a:xfrm>
                <a:off x="4073745" y="3000954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7B606CC-5DB4-430F-A874-50B0662F17EE}"/>
                </a:ext>
              </a:extLst>
            </p:cNvPr>
            <p:cNvGrpSpPr/>
            <p:nvPr/>
          </p:nvGrpSpPr>
          <p:grpSpPr>
            <a:xfrm>
              <a:off x="7102712" y="3006268"/>
              <a:ext cx="1537084" cy="1193455"/>
              <a:chOff x="7102712" y="3006268"/>
              <a:chExt cx="1537084" cy="1193455"/>
            </a:xfrm>
          </p:grpSpPr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146964F8-6BA9-4FE1-ABF3-F4AB89980E19}"/>
                  </a:ext>
                </a:extLst>
              </p:cNvPr>
              <p:cNvCxnSpPr>
                <a:stCxn id="12" idx="3"/>
                <a:endCxn id="30" idx="0"/>
              </p:cNvCxnSpPr>
              <p:nvPr/>
            </p:nvCxnSpPr>
            <p:spPr>
              <a:xfrm>
                <a:off x="7268475" y="3367098"/>
                <a:ext cx="1371321" cy="832625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F3F16-A699-4B0E-BACC-FA4991CA603B}"/>
                  </a:ext>
                </a:extLst>
              </p:cNvPr>
              <p:cNvSpPr txBox="1"/>
              <p:nvPr/>
            </p:nvSpPr>
            <p:spPr>
              <a:xfrm>
                <a:off x="7102712" y="3006268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DB50D3-E230-4676-8368-1877D67FFD14}"/>
              </a:ext>
            </a:extLst>
          </p:cNvPr>
          <p:cNvGrpSpPr/>
          <p:nvPr/>
        </p:nvGrpSpPr>
        <p:grpSpPr>
          <a:xfrm>
            <a:off x="2712673" y="3754724"/>
            <a:ext cx="3774430" cy="1886553"/>
            <a:chOff x="2712673" y="3697574"/>
            <a:chExt cx="3774430" cy="188655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7E86BDF-5836-4A45-977E-37BE58E0850E}"/>
                </a:ext>
              </a:extLst>
            </p:cNvPr>
            <p:cNvGrpSpPr/>
            <p:nvPr/>
          </p:nvGrpSpPr>
          <p:grpSpPr>
            <a:xfrm>
              <a:off x="3203141" y="3697574"/>
              <a:ext cx="1960377" cy="1821430"/>
              <a:chOff x="4865685" y="1219200"/>
              <a:chExt cx="2546907" cy="2417685"/>
            </a:xfrm>
          </p:grpSpPr>
          <p:sp>
            <p:nvSpPr>
              <p:cNvPr id="27" name="Diamond 26">
                <a:extLst>
                  <a:ext uri="{FF2B5EF4-FFF2-40B4-BE49-F238E27FC236}">
                    <a16:creationId xmlns:a16="http://schemas.microsoft.com/office/drawing/2014/main" id="{CC6F1446-C73F-4781-AA1B-631C1B21F09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F3B9F2-A995-4B03-BB55-FC54C5C94212}"/>
                  </a:ext>
                </a:extLst>
              </p:cNvPr>
              <p:cNvSpPr txBox="1"/>
              <p:nvPr/>
            </p:nvSpPr>
            <p:spPr>
              <a:xfrm>
                <a:off x="5124743" y="2140085"/>
                <a:ext cx="2181981" cy="5800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fruit == “banana”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7269D25-5556-4C26-8D57-443A5E9EFCD3}"/>
                </a:ext>
              </a:extLst>
            </p:cNvPr>
            <p:cNvGrpSpPr/>
            <p:nvPr/>
          </p:nvGrpSpPr>
          <p:grpSpPr>
            <a:xfrm>
              <a:off x="2712673" y="4247793"/>
              <a:ext cx="689866" cy="1336334"/>
              <a:chOff x="2712673" y="4247793"/>
              <a:chExt cx="689866" cy="1336334"/>
            </a:xfrm>
          </p:grpSpPr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2AE262A3-6E93-457A-8283-74D7A0CEE972}"/>
                  </a:ext>
                </a:extLst>
              </p:cNvPr>
              <p:cNvCxnSpPr>
                <a:stCxn id="27" idx="1"/>
                <a:endCxn id="37" idx="0"/>
              </p:cNvCxnSpPr>
              <p:nvPr/>
            </p:nvCxnSpPr>
            <p:spPr>
              <a:xfrm rot="10800000" flipV="1">
                <a:off x="2712673" y="4608289"/>
                <a:ext cx="490469" cy="97583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030E47-8C97-4473-A0B8-684A531280D1}"/>
                  </a:ext>
                </a:extLst>
              </p:cNvPr>
              <p:cNvSpPr txBox="1"/>
              <p:nvPr/>
            </p:nvSpPr>
            <p:spPr>
              <a:xfrm>
                <a:off x="2760668" y="4247793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27ABE63-FDC9-4153-B8E2-ABF0C0550DB3}"/>
                </a:ext>
              </a:extLst>
            </p:cNvPr>
            <p:cNvGrpSpPr/>
            <p:nvPr/>
          </p:nvGrpSpPr>
          <p:grpSpPr>
            <a:xfrm>
              <a:off x="4977612" y="4247793"/>
              <a:ext cx="1509491" cy="1313565"/>
              <a:chOff x="4977612" y="4247793"/>
              <a:chExt cx="1509491" cy="1313565"/>
            </a:xfrm>
          </p:grpSpPr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1EAD8FC2-BF30-4EB6-A09A-A1353F3D93EA}"/>
                  </a:ext>
                </a:extLst>
              </p:cNvPr>
              <p:cNvCxnSpPr>
                <a:stCxn id="27" idx="3"/>
                <a:endCxn id="33" idx="0"/>
              </p:cNvCxnSpPr>
              <p:nvPr/>
            </p:nvCxnSpPr>
            <p:spPr>
              <a:xfrm>
                <a:off x="5163518" y="4608289"/>
                <a:ext cx="1323585" cy="953069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0F66C1E-49DF-4804-BA0D-179D62ED31BD}"/>
                  </a:ext>
                </a:extLst>
              </p:cNvPr>
              <p:cNvSpPr txBox="1"/>
              <p:nvPr/>
            </p:nvSpPr>
            <p:spPr>
              <a:xfrm>
                <a:off x="4977612" y="4247793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4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потребителя:</a:t>
            </a:r>
          </a:p>
          <a:p>
            <a:pPr lvl="2"/>
            <a:r>
              <a:rPr lang="bg-BG" dirty="0"/>
              <a:t>Град</a:t>
            </a:r>
          </a:p>
          <a:p>
            <a:pPr lvl="2"/>
            <a:r>
              <a:rPr lang="bg-BG" dirty="0"/>
              <a:t>Обем на продажби </a:t>
            </a:r>
            <a:r>
              <a:rPr lang="en-US" dirty="0"/>
              <a:t>(</a:t>
            </a:r>
            <a:r>
              <a:rPr lang="bg-BG" dirty="0"/>
              <a:t>реално число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/>
              <a:t>Изчислява комисионната </a:t>
            </a:r>
            <a:r>
              <a:rPr lang="bg-BG" dirty="0"/>
              <a:t>според града и обема</a:t>
            </a:r>
            <a:br>
              <a:rPr lang="en-US" dirty="0"/>
            </a:br>
            <a:r>
              <a:rPr lang="bg-BG" dirty="0"/>
              <a:t> на продажбите</a:t>
            </a:r>
          </a:p>
          <a:p>
            <a:pPr lvl="1"/>
            <a:r>
              <a:rPr lang="bg-BG" dirty="0"/>
              <a:t>Извежда стойността на комисионната, закръглена до 2 </a:t>
            </a:r>
            <a:br>
              <a:rPr lang="en-US" dirty="0"/>
            </a:br>
            <a:r>
              <a:rPr lang="bg-BG" dirty="0"/>
              <a:t>цифри след десетичната запетая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32946-52EB-47D1-9C07-2C09AC7CD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1600200"/>
            <a:ext cx="1734884" cy="17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5504" y="768560"/>
            <a:ext cx="11815018" cy="5201066"/>
          </a:xfrm>
        </p:spPr>
        <p:txBody>
          <a:bodyPr/>
          <a:lstStyle/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– условие</a:t>
            </a:r>
            <a:r>
              <a:rPr lang="en-US"/>
              <a:t> (2)</a:t>
            </a:r>
            <a:r>
              <a:rPr lang="bg-BG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BBAE6-E215-4321-9A1B-BF492B9B2288}"/>
              </a:ext>
            </a:extLst>
          </p:cNvPr>
          <p:cNvGrpSpPr/>
          <p:nvPr/>
        </p:nvGrpSpPr>
        <p:grpSpPr>
          <a:xfrm>
            <a:off x="1065212" y="4564345"/>
            <a:ext cx="3568431" cy="908275"/>
            <a:chOff x="1816008" y="5254388"/>
            <a:chExt cx="3568431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31458" y="5442298"/>
              <a:ext cx="1152981" cy="5324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16008" y="5254388"/>
              <a:ext cx="1593952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630209" y="559422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69" y="3946491"/>
            <a:ext cx="2143985" cy="214398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45315"/>
              </p:ext>
            </p:extLst>
          </p:nvPr>
        </p:nvGraphicFramePr>
        <p:xfrm>
          <a:off x="836612" y="1414783"/>
          <a:ext cx="10515600" cy="20142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 / цена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500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&gt;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32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2417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59DC33C-B107-41EB-9DBE-261DD1434ACE}"/>
              </a:ext>
            </a:extLst>
          </p:cNvPr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https://judge.softuni.bg/Contests/Compete/Index/1013#8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8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https://judge.softuni.bg/Contests/Compete/Index/1013#8</a:t>
            </a:r>
            <a:endParaRPr lang="en-US" sz="24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B51EA15-C335-42A7-8BE8-2D5BAE31E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70" y="1295400"/>
            <a:ext cx="10944000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String town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double commission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if (town.equals("Sofia"))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if (sales &gt;= 0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else if (sales &gt; 500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price ranges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else if (town.equals("Varna")) </a:t>
            </a: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TODO// TODO: check the price ranges …: check the price ranges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else if (town.equals("Plovdiv"))</a:t>
            </a:r>
            <a:endParaRPr lang="en-US" sz="23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if (commission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System.out.printf("%.2f", sales * commission);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else System.out.println("error");</a:t>
            </a:r>
          </a:p>
        </p:txBody>
      </p:sp>
    </p:spTree>
    <p:extLst>
      <p:ext uri="{BB962C8B-B14F-4D97-AF65-F5344CB8AC3E}">
        <p14:creationId xmlns:p14="http://schemas.microsoft.com/office/powerpoint/2010/main" val="357773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CADF1B4-2C4E-4378-BC70-A991708B77AB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905DF1-D6E0-4BE8-807F-68C00F26321A}"/>
              </a:ext>
            </a:extLst>
          </p:cNvPr>
          <p:cNvGrpSpPr/>
          <p:nvPr/>
        </p:nvGrpSpPr>
        <p:grpSpPr>
          <a:xfrm>
            <a:off x="4865686" y="762000"/>
            <a:ext cx="2441709" cy="1524000"/>
            <a:chOff x="4865686" y="762000"/>
            <a:chExt cx="2441709" cy="152400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96B3DD-872D-4747-9A47-C37AD356AFEA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1763B2-1BBA-424C-9E12-7F03B4E71C5C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commission = -1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D9C2AC7-5023-45BE-9C51-9E52DC64E6D3}"/>
                </a:ext>
              </a:extLst>
            </p:cNvPr>
            <p:cNvCxnSpPr>
              <a:cxnSpLocks/>
            </p:cNvCxnSpPr>
            <p:nvPr/>
          </p:nvCxnSpPr>
          <p:spPr>
            <a:xfrm>
              <a:off x="6070246" y="18288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4C3276-B759-4E41-B911-45E315B422C7}"/>
              </a:ext>
            </a:extLst>
          </p:cNvPr>
          <p:cNvGrpSpPr/>
          <p:nvPr/>
        </p:nvGrpSpPr>
        <p:grpSpPr>
          <a:xfrm>
            <a:off x="4297935" y="2286000"/>
            <a:ext cx="3718134" cy="1833261"/>
            <a:chOff x="4317335" y="2495550"/>
            <a:chExt cx="3718134" cy="183326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BDC2A8-E6E7-4852-9F9F-F73655B3D4A4}"/>
                </a:ext>
              </a:extLst>
            </p:cNvPr>
            <p:cNvGrpSpPr/>
            <p:nvPr/>
          </p:nvGrpSpPr>
          <p:grpSpPr>
            <a:xfrm>
              <a:off x="5175247" y="2495550"/>
              <a:ext cx="1828799" cy="1752600"/>
              <a:chOff x="5111152" y="1320889"/>
              <a:chExt cx="2596610" cy="2263066"/>
            </a:xfrm>
          </p:grpSpPr>
          <p:sp>
            <p:nvSpPr>
              <p:cNvPr id="22" name="Diamond 21">
                <a:extLst>
                  <a:ext uri="{FF2B5EF4-FFF2-40B4-BE49-F238E27FC236}">
                    <a16:creationId xmlns:a16="http://schemas.microsoft.com/office/drawing/2014/main" id="{DF4F6B7A-3F7E-4B92-A36C-8446010E59B2}"/>
                  </a:ext>
                </a:extLst>
              </p:cNvPr>
              <p:cNvSpPr/>
              <p:nvPr/>
            </p:nvSpPr>
            <p:spPr bwMode="auto">
              <a:xfrm>
                <a:off x="5111152" y="1320889"/>
                <a:ext cx="2596610" cy="2263066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A049AF-FB0D-410F-807F-1B63B884558E}"/>
                  </a:ext>
                </a:extLst>
              </p:cNvPr>
              <p:cNvSpPr txBox="1"/>
              <p:nvPr/>
            </p:nvSpPr>
            <p:spPr>
              <a:xfrm>
                <a:off x="5111152" y="2108042"/>
                <a:ext cx="2072822" cy="52430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dirty="0">
                    <a:solidFill>
                      <a:schemeClr val="bg2"/>
                    </a:solidFill>
                  </a:rPr>
                  <a:t>town == “Sofia”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3F8B31C-3D69-4606-A6A4-248E8BD5A52F}"/>
                </a:ext>
              </a:extLst>
            </p:cNvPr>
            <p:cNvGrpSpPr/>
            <p:nvPr/>
          </p:nvGrpSpPr>
          <p:grpSpPr>
            <a:xfrm>
              <a:off x="4317335" y="2993523"/>
              <a:ext cx="1262257" cy="814695"/>
              <a:chOff x="4317335" y="2993523"/>
              <a:chExt cx="1262257" cy="814695"/>
            </a:xfrm>
          </p:grpSpPr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3BEF7A34-9357-485E-B6EF-F74BAC3859F1}"/>
                  </a:ext>
                </a:extLst>
              </p:cNvPr>
              <p:cNvCxnSpPr>
                <a:cxnSpLocks/>
                <a:stCxn id="22" idx="1"/>
                <a:endCxn id="32" idx="0"/>
              </p:cNvCxnSpPr>
              <p:nvPr/>
            </p:nvCxnSpPr>
            <p:spPr>
              <a:xfrm rot="10800000" flipV="1">
                <a:off x="4317335" y="3371850"/>
                <a:ext cx="857913" cy="43636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487FF9-EE24-443B-B799-955A1AF40B34}"/>
                  </a:ext>
                </a:extLst>
              </p:cNvPr>
              <p:cNvSpPr txBox="1"/>
              <p:nvPr/>
            </p:nvSpPr>
            <p:spPr>
              <a:xfrm>
                <a:off x="4713522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8843F57-50B2-4068-AE72-C65C95E47CA1}"/>
                </a:ext>
              </a:extLst>
            </p:cNvPr>
            <p:cNvGrpSpPr/>
            <p:nvPr/>
          </p:nvGrpSpPr>
          <p:grpSpPr>
            <a:xfrm>
              <a:off x="6851903" y="2993523"/>
              <a:ext cx="1183566" cy="1335288"/>
              <a:chOff x="6851903" y="2993523"/>
              <a:chExt cx="1183566" cy="1335288"/>
            </a:xfrm>
          </p:grpSpPr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255394-B649-486B-A616-3935FC8DD9D4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7004046" y="3371850"/>
                <a:ext cx="1031423" cy="9569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8A75BA-CCFF-433F-8E9D-2D9178428086}"/>
                  </a:ext>
                </a:extLst>
              </p:cNvPr>
              <p:cNvSpPr txBox="1"/>
              <p:nvPr/>
            </p:nvSpPr>
            <p:spPr>
              <a:xfrm>
                <a:off x="6851903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BBC7C7-4733-42B6-B8C8-228DE8E7C3ED}"/>
              </a:ext>
            </a:extLst>
          </p:cNvPr>
          <p:cNvGrpSpPr/>
          <p:nvPr/>
        </p:nvGrpSpPr>
        <p:grpSpPr>
          <a:xfrm>
            <a:off x="2517774" y="3598668"/>
            <a:ext cx="3438342" cy="2040131"/>
            <a:chOff x="2564169" y="3809999"/>
            <a:chExt cx="3760630" cy="231421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C23A167-B4AC-4541-A9F3-C228C8F428EC}"/>
                </a:ext>
              </a:extLst>
            </p:cNvPr>
            <p:cNvGrpSpPr/>
            <p:nvPr/>
          </p:nvGrpSpPr>
          <p:grpSpPr>
            <a:xfrm>
              <a:off x="3404307" y="3809999"/>
              <a:ext cx="2213763" cy="2141346"/>
              <a:chOff x="4394885" y="1320888"/>
              <a:chExt cx="3143198" cy="2765038"/>
            </a:xfrm>
          </p:grpSpPr>
          <p:sp>
            <p:nvSpPr>
              <p:cNvPr id="32" name="Diamond 31">
                <a:extLst>
                  <a:ext uri="{FF2B5EF4-FFF2-40B4-BE49-F238E27FC236}">
                    <a16:creationId xmlns:a16="http://schemas.microsoft.com/office/drawing/2014/main" id="{AADBCAFA-2258-4ADC-8B39-AEFB77266662}"/>
                  </a:ext>
                </a:extLst>
              </p:cNvPr>
              <p:cNvSpPr/>
              <p:nvPr/>
            </p:nvSpPr>
            <p:spPr bwMode="auto">
              <a:xfrm>
                <a:off x="4394885" y="1320888"/>
                <a:ext cx="3143198" cy="2765038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CBD052-F41E-4D09-9ED3-9115B9BACA5D}"/>
                  </a:ext>
                </a:extLst>
              </p:cNvPr>
              <p:cNvSpPr txBox="1"/>
              <p:nvPr/>
            </p:nvSpPr>
            <p:spPr>
              <a:xfrm>
                <a:off x="4882345" y="2109260"/>
                <a:ext cx="2314046" cy="100626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chemeClr val="bg2"/>
                    </a:solidFill>
                  </a:rPr>
                  <a:t>sales &gt;= 0 &amp;&amp; 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chemeClr val="bg2"/>
                    </a:solidFill>
                  </a:rPr>
                  <a:t>sales &lt;= 500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D4CD92B-D3C7-4521-9FFC-90273AA823D9}"/>
                </a:ext>
              </a:extLst>
            </p:cNvPr>
            <p:cNvGrpSpPr/>
            <p:nvPr/>
          </p:nvGrpSpPr>
          <p:grpSpPr>
            <a:xfrm>
              <a:off x="2564169" y="4420543"/>
              <a:ext cx="1148769" cy="1378189"/>
              <a:chOff x="2564169" y="4420543"/>
              <a:chExt cx="1148769" cy="1378189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9F5522F1-0F50-4A19-9870-534B997D3D71}"/>
                  </a:ext>
                </a:extLst>
              </p:cNvPr>
              <p:cNvCxnSpPr>
                <a:cxnSpLocks/>
                <a:stCxn id="32" idx="1"/>
                <a:endCxn id="35" idx="0"/>
              </p:cNvCxnSpPr>
              <p:nvPr/>
            </p:nvCxnSpPr>
            <p:spPr>
              <a:xfrm rot="10800000" flipV="1">
                <a:off x="2564169" y="4880671"/>
                <a:ext cx="840138" cy="9180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E07E83-EADC-486D-89E2-A4D424935D99}"/>
                  </a:ext>
                </a:extLst>
              </p:cNvPr>
              <p:cNvSpPr txBox="1"/>
              <p:nvPr/>
            </p:nvSpPr>
            <p:spPr>
              <a:xfrm>
                <a:off x="2872800" y="4420543"/>
                <a:ext cx="840138" cy="5392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4991278-75CE-4F4B-AE66-2913818A023F}"/>
                </a:ext>
              </a:extLst>
            </p:cNvPr>
            <p:cNvGrpSpPr/>
            <p:nvPr/>
          </p:nvGrpSpPr>
          <p:grpSpPr>
            <a:xfrm>
              <a:off x="5458729" y="4481909"/>
              <a:ext cx="866070" cy="1642309"/>
              <a:chOff x="5458729" y="4481909"/>
              <a:chExt cx="866070" cy="1642309"/>
            </a:xfrm>
          </p:grpSpPr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9AEDBB2E-D3C2-445D-8AD2-61012CBF9917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rot="16200000" flipH="1">
                <a:off x="5332081" y="5208414"/>
                <a:ext cx="1201791" cy="629818"/>
              </a:xfrm>
              <a:prstGeom prst="bentConnector3">
                <a:avLst>
                  <a:gd name="adj1" fmla="val -2791"/>
                </a:avLst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77C2CB6-3701-4D24-A83D-5EBDF2AE6C7C}"/>
                  </a:ext>
                </a:extLst>
              </p:cNvPr>
              <p:cNvSpPr txBox="1"/>
              <p:nvPr/>
            </p:nvSpPr>
            <p:spPr>
              <a:xfrm>
                <a:off x="5458729" y="4481909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D71CA06-AA5E-4EC9-BF51-3939BE03E329}"/>
              </a:ext>
            </a:extLst>
          </p:cNvPr>
          <p:cNvSpPr/>
          <p:nvPr/>
        </p:nvSpPr>
        <p:spPr bwMode="auto">
          <a:xfrm>
            <a:off x="1293812" y="5351863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commission = 0.05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41159E-9BE9-42E1-B306-D8D6A1F1784F}"/>
              </a:ext>
            </a:extLst>
          </p:cNvPr>
          <p:cNvSpPr/>
          <p:nvPr/>
        </p:nvSpPr>
        <p:spPr bwMode="auto">
          <a:xfrm>
            <a:off x="4661832" y="5638800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sales ranges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commission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E85733-7D06-46E2-B068-F33636F37BC1}"/>
              </a:ext>
            </a:extLst>
          </p:cNvPr>
          <p:cNvSpPr/>
          <p:nvPr/>
        </p:nvSpPr>
        <p:spPr bwMode="auto">
          <a:xfrm>
            <a:off x="6792107" y="4109269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towns, sales ranges and set commission</a:t>
            </a:r>
          </a:p>
        </p:txBody>
      </p:sp>
    </p:spTree>
    <p:extLst>
      <p:ext uri="{BB962C8B-B14F-4D97-AF65-F5344CB8AC3E}">
        <p14:creationId xmlns:p14="http://schemas.microsoft.com/office/powerpoint/2010/main" val="366276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4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5612" y="5479251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</a:t>
            </a:r>
            <a:r>
              <a:rPr lang="en-US" sz="4400" dirty="0"/>
              <a:t> </a:t>
            </a:r>
            <a:r>
              <a:rPr lang="bg-BG" sz="4400" dirty="0"/>
              <a:t>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15576" y="4704525"/>
            <a:ext cx="7239000" cy="774726"/>
          </a:xfrm>
        </p:spPr>
        <p:txBody>
          <a:bodyPr/>
          <a:lstStyle/>
          <a:p>
            <a:r>
              <a:rPr lang="bg-BG" dirty="0"/>
              <a:t>Вложени условни конструкции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19200"/>
            <a:ext cx="2209799" cy="27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5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15" y="140526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Конструкцията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r>
              <a:rPr lang="bg-BG" sz="3200" dirty="0"/>
              <a:t>: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По-сложни проверки с 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bg-BG" sz="3200" dirty="0">
                <a:solidFill>
                  <a:schemeClr val="bg2"/>
                </a:solidFill>
              </a:rPr>
              <a:t> и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  <a:endParaRPr lang="bg-BG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58019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2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Каква</a:t>
            </a:r>
            <a:r>
              <a:rPr lang="en-US" dirty="0"/>
              <a:t> </a:t>
            </a:r>
            <a:r>
              <a:rPr lang="bg-BG" dirty="0"/>
              <a:t>стойност ще присвои променливата </a:t>
            </a:r>
            <a:r>
              <a:rPr lang="en-US" dirty="0"/>
              <a:t>"</a:t>
            </a:r>
            <a:r>
              <a:rPr lang="en-US" b="1" dirty="0"/>
              <a:t>isGreater</a:t>
            </a:r>
            <a:r>
              <a:rPr lang="en-US" dirty="0"/>
              <a:t>":</a:t>
            </a:r>
            <a:endParaRPr lang="bg-BG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2412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2822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1455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92EEDA2-7E27-418D-8345-0CD9CF11610A}"/>
              </a:ext>
            </a:extLst>
          </p:cNvPr>
          <p:cNvGrpSpPr/>
          <p:nvPr/>
        </p:nvGrpSpPr>
        <p:grpSpPr>
          <a:xfrm>
            <a:off x="3520064" y="2840996"/>
            <a:ext cx="2739202" cy="2113933"/>
            <a:chOff x="5324029" y="4364468"/>
            <a:chExt cx="3048000" cy="2438818"/>
          </a:xfrm>
        </p:grpSpPr>
        <p:sp>
          <p:nvSpPr>
            <p:cNvPr id="34" name="Speech Bubble: Oval 33">
              <a:extLst>
                <a:ext uri="{FF2B5EF4-FFF2-40B4-BE49-F238E27FC236}">
                  <a16:creationId xmlns:a16="http://schemas.microsoft.com/office/drawing/2014/main" id="{6D190398-6307-4A75-92E2-D7F87E61E6F2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DB449B-BB1F-467C-97FB-0A62B05F1419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BA64882E-F733-4C7E-A51E-6C0307DE7C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9998" y="1925165"/>
            <a:ext cx="6682213" cy="603162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boolean isGreater = (5 + 3) &gt; (3 + 4);</a:t>
            </a:r>
          </a:p>
        </p:txBody>
      </p:sp>
    </p:spTree>
    <p:extLst>
      <p:ext uri="{BB962C8B-B14F-4D97-AF65-F5344CB8AC3E}">
        <p14:creationId xmlns:p14="http://schemas.microsoft.com/office/powerpoint/2010/main" val="120784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60561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bg-BG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 </a:t>
            </a:r>
            <a:r>
              <a:rPr lang="en-US" sz="3200" dirty="0">
                <a:hlinkClick r:id="rId4"/>
              </a:rPr>
              <a:t>Java"</a:t>
            </a:r>
            <a:r>
              <a:rPr lang="bg-BG" sz="3200" dirty="0"/>
              <a:t> от Светлин Наков и </a:t>
            </a:r>
            <a:br>
              <a:rPr lang="bg-BG" sz="3200" dirty="0"/>
            </a:b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10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@ Facebook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noProof="1"/>
              <a:t>Software University Forums</a:t>
            </a:r>
            <a:endParaRPr lang="bg-BG" sz="3200" noProof="1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логическа проверка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466825" y="3829418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118968" y="2068217"/>
            <a:ext cx="2620229" cy="1216634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0D4B740C-4169-40BE-9965-4DDAFA8F1D84}"/>
              </a:ext>
            </a:extLst>
          </p:cNvPr>
          <p:cNvSpPr txBox="1">
            <a:spLocks/>
          </p:cNvSpPr>
          <p:nvPr/>
        </p:nvSpPr>
        <p:spPr>
          <a:xfrm>
            <a:off x="681600" y="2423337"/>
            <a:ext cx="807720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("caseSensitive".equals("CaseSensitive")) {</a:t>
            </a:r>
          </a:p>
          <a:p>
            <a:r>
              <a:rPr lang="en-US" dirty="0"/>
              <a:t>  System.out.println("Svetlin");</a:t>
            </a:r>
          </a:p>
          <a:p>
            <a:r>
              <a:rPr lang="en-US" dirty="0"/>
              <a:t>} else { </a:t>
            </a:r>
          </a:p>
          <a:p>
            <a:r>
              <a:rPr lang="en-US" dirty="0"/>
              <a:t>  System.out.println("Petar");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66215" y="3174729"/>
            <a:ext cx="2533940" cy="121663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144458" y="4708309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64371" y="5272234"/>
              <a:ext cx="2733804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Petar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8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логическа проверка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466825" y="3829418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118968" y="2068217"/>
            <a:ext cx="2620229" cy="1216634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7A014B44-84E9-493C-B5BD-9B507EAB7BE8}"/>
              </a:ext>
            </a:extLst>
          </p:cNvPr>
          <p:cNvSpPr txBox="1">
            <a:spLocks/>
          </p:cNvSpPr>
          <p:nvPr/>
        </p:nvSpPr>
        <p:spPr>
          <a:xfrm>
            <a:off x="681600" y="2423337"/>
            <a:ext cx="807720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("caseSensitive".equals("CaseSensitive")) {</a:t>
            </a:r>
          </a:p>
          <a:p>
            <a:r>
              <a:rPr lang="en-US" dirty="0"/>
              <a:t>  System.out.println("Svetlin");</a:t>
            </a:r>
          </a:p>
          <a:p>
            <a:r>
              <a:rPr lang="en-US" dirty="0"/>
              <a:t>} else { </a:t>
            </a:r>
          </a:p>
          <a:p>
            <a:r>
              <a:rPr lang="en-US" dirty="0"/>
              <a:t>  System.out.println("Petar");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144458" y="4708309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64371" y="5272234"/>
              <a:ext cx="2733804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Petar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66215" y="3174729"/>
            <a:ext cx="2533940" cy="121663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Svetlin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735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767" y="1331110"/>
            <a:ext cx="12685811" cy="5185625"/>
          </a:xfrm>
        </p:spPr>
        <p:txBody>
          <a:bodyPr>
            <a:normAutofit/>
          </a:bodyPr>
          <a:lstStyle/>
          <a:p>
            <a:r>
              <a:rPr lang="bg-BG" sz="3300" dirty="0"/>
              <a:t>4. 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bg-BG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018703" y="1996566"/>
            <a:ext cx="690450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System.out.println(</a:t>
            </a:r>
            <a:r>
              <a:rPr lang="bg-BG" dirty="0"/>
              <a:t>123456 % 100 == 56</a:t>
            </a:r>
            <a:r>
              <a:rPr lang="en-US" dirty="0"/>
              <a:t>)</a:t>
            </a:r>
            <a:r>
              <a:rPr lang="bg-BG" dirty="0"/>
              <a:t>;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5212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2041" y="2931394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5642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2317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304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5212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2041" y="2931394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5642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2317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B1B7383-4724-47A0-9F0C-E91F54CA3114}"/>
              </a:ext>
            </a:extLst>
          </p:cNvPr>
          <p:cNvSpPr txBox="1">
            <a:spLocks/>
          </p:cNvSpPr>
          <p:nvPr/>
        </p:nvSpPr>
        <p:spPr>
          <a:xfrm>
            <a:off x="1018703" y="1996566"/>
            <a:ext cx="690450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System.out.println(</a:t>
            </a:r>
            <a:r>
              <a:rPr lang="bg-BG" dirty="0"/>
              <a:t>123456 % 100 == 56</a:t>
            </a:r>
            <a:r>
              <a:rPr lang="en-US" dirty="0"/>
              <a:t>)</a:t>
            </a:r>
            <a:r>
              <a:rPr lang="bg-BG" dirty="0"/>
              <a:t>;</a:t>
            </a:r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45A31E33-C43F-4D86-832E-005276B58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767" y="1331110"/>
            <a:ext cx="12685811" cy="5185625"/>
          </a:xfrm>
        </p:spPr>
        <p:txBody>
          <a:bodyPr>
            <a:normAutofit/>
          </a:bodyPr>
          <a:lstStyle/>
          <a:p>
            <a:r>
              <a:rPr lang="bg-BG" sz="3300" dirty="0"/>
              <a:t>4. 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bg-BG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94460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3. Conditional-Statements</Template>
  <TotalTime>0</TotalTime>
  <Words>2651</Words>
  <Application>Microsoft Office PowerPoint</Application>
  <PresentationFormat>Custom</PresentationFormat>
  <Paragraphs>610</Paragraphs>
  <Slides>52</Slides>
  <Notes>8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По-сложни проверки</vt:lpstr>
      <vt:lpstr>Имате въпрос?</vt:lpstr>
      <vt:lpstr>Съдържание</vt:lpstr>
      <vt:lpstr>Условна конструкция switch-case</vt:lpstr>
      <vt:lpstr>Ден от седмицата - условие</vt:lpstr>
      <vt:lpstr>Ден от седмицата - решение</vt:lpstr>
      <vt:lpstr>Множество случаи в switch-case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Квартално магазинче – условие</vt:lpstr>
      <vt:lpstr>Квартално магазинче – условие (2)</vt:lpstr>
      <vt:lpstr>PowerPoint Presentation</vt:lpstr>
      <vt:lpstr>Квартално магазинче - решение</vt:lpstr>
      <vt:lpstr>По-сложни проверки</vt:lpstr>
      <vt:lpstr>Булеви оператори</vt:lpstr>
      <vt:lpstr>Логическо "И"</vt:lpstr>
      <vt:lpstr>Число в интервала - условие</vt:lpstr>
      <vt:lpstr>Число в интервала - решение</vt:lpstr>
      <vt:lpstr>Логическо "ИЛИ"</vt:lpstr>
      <vt:lpstr>Плод или зеленчук - условие</vt:lpstr>
      <vt:lpstr>Плод или зеленчук - решение</vt:lpstr>
      <vt:lpstr>Приоритет на условия</vt:lpstr>
      <vt:lpstr>Логическо отрицание</vt:lpstr>
      <vt:lpstr>По-сложни проверки</vt:lpstr>
      <vt:lpstr>Магазин за плодове - условие</vt:lpstr>
      <vt:lpstr>Магазин за плодове - условие (2)</vt:lpstr>
      <vt:lpstr>Магазин за плодове - решение</vt:lpstr>
      <vt:lpstr>PowerPoint Presentation</vt:lpstr>
      <vt:lpstr>Търговски комисионни - условие</vt:lpstr>
      <vt:lpstr>Търговски комисионни – условие (2) </vt:lpstr>
      <vt:lpstr>Търговски комисионни - решение</vt:lpstr>
      <vt:lpstr>PowerPoint Presentation</vt:lpstr>
      <vt:lpstr>Вложени условни конструкции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2019-10-24T08:44:00Z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