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56"/>
  </p:notesMasterIdLst>
  <p:handoutMasterIdLst>
    <p:handoutMasterId r:id="rId57"/>
  </p:handoutMasterIdLst>
  <p:sldIdLst>
    <p:sldId id="522" r:id="rId4"/>
    <p:sldId id="523" r:id="rId5"/>
    <p:sldId id="535" r:id="rId6"/>
    <p:sldId id="534" r:id="rId7"/>
    <p:sldId id="536" r:id="rId8"/>
    <p:sldId id="525" r:id="rId9"/>
    <p:sldId id="537" r:id="rId10"/>
    <p:sldId id="526" r:id="rId11"/>
    <p:sldId id="538" r:id="rId12"/>
    <p:sldId id="531" r:id="rId13"/>
    <p:sldId id="539" r:id="rId14"/>
    <p:sldId id="533" r:id="rId15"/>
    <p:sldId id="540" r:id="rId16"/>
    <p:sldId id="274" r:id="rId17"/>
    <p:sldId id="488" r:id="rId18"/>
    <p:sldId id="276" r:id="rId19"/>
    <p:sldId id="470" r:id="rId20"/>
    <p:sldId id="451" r:id="rId21"/>
    <p:sldId id="449" r:id="rId22"/>
    <p:sldId id="476" r:id="rId23"/>
    <p:sldId id="472" r:id="rId24"/>
    <p:sldId id="473" r:id="rId25"/>
    <p:sldId id="395" r:id="rId26"/>
    <p:sldId id="477" r:id="rId27"/>
    <p:sldId id="478" r:id="rId28"/>
    <p:sldId id="481" r:id="rId29"/>
    <p:sldId id="495" r:id="rId30"/>
    <p:sldId id="494" r:id="rId31"/>
    <p:sldId id="445" r:id="rId32"/>
    <p:sldId id="480" r:id="rId33"/>
    <p:sldId id="475" r:id="rId34"/>
    <p:sldId id="479" r:id="rId35"/>
    <p:sldId id="496" r:id="rId36"/>
    <p:sldId id="460" r:id="rId37"/>
    <p:sldId id="485" r:id="rId38"/>
    <p:sldId id="483" r:id="rId39"/>
    <p:sldId id="507" r:id="rId40"/>
    <p:sldId id="464" r:id="rId41"/>
    <p:sldId id="465" r:id="rId42"/>
    <p:sldId id="497" r:id="rId43"/>
    <p:sldId id="498" r:id="rId44"/>
    <p:sldId id="541" r:id="rId45"/>
    <p:sldId id="466" r:id="rId46"/>
    <p:sldId id="542" r:id="rId47"/>
    <p:sldId id="543" r:id="rId48"/>
    <p:sldId id="459" r:id="rId49"/>
    <p:sldId id="577" r:id="rId50"/>
    <p:sldId id="489" r:id="rId51"/>
    <p:sldId id="562" r:id="rId52"/>
    <p:sldId id="580" r:id="rId53"/>
    <p:sldId id="578" r:id="rId54"/>
    <p:sldId id="492" r:id="rId5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23"/>
            <p14:sldId id="535"/>
            <p14:sldId id="534"/>
            <p14:sldId id="536"/>
            <p14:sldId id="525"/>
            <p14:sldId id="537"/>
            <p14:sldId id="526"/>
            <p14:sldId id="538"/>
            <p14:sldId id="531"/>
            <p14:sldId id="539"/>
            <p14:sldId id="533"/>
            <p14:sldId id="540"/>
          </p14:sldIdLst>
        </p14:section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  <p14:sldId id="472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07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498"/>
            <p14:sldId id="541"/>
          </p14:sldIdLst>
        </p14:section>
        <p14:section name="Дебъгване" id="{AB046EE2-0F50-400C-BEA0-94C4D817559B}">
          <p14:sldIdLst>
            <p14:sldId id="466"/>
            <p14:sldId id="542"/>
            <p14:sldId id="543"/>
          </p14:sldIdLst>
        </p14:section>
        <p14:section name="Задачи" id="{404568EE-C957-4972-8FF5-F398C2C614C3}">
          <p14:sldIdLst>
            <p14:sldId id="459"/>
            <p14:sldId id="577"/>
            <p14:sldId id="489"/>
            <p14:sldId id="562"/>
            <p14:sldId id="580"/>
            <p14:sldId id="578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533" autoAdjust="0"/>
  </p:normalViewPr>
  <p:slideViewPr>
    <p:cSldViewPr>
      <p:cViewPr varScale="1">
        <p:scale>
          <a:sx n="72" d="100"/>
          <a:sy n="72" d="100"/>
        </p:scale>
        <p:origin x="59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1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7" TargetMode="Externa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ava-book.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869523"/>
            <a:ext cx="7010400" cy="52262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762779B-156E-4124-A8A8-9BB7BD986A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869523"/>
            <a:ext cx="7010400" cy="52262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System.out.println(1 + 1 + "4" + 2 + 1);</a:t>
            </a:r>
          </a:p>
        </p:txBody>
      </p: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err="1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&lt; b);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&gt; 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&gt; 100);     </a:t>
            </a:r>
            <a:endParaRPr lang="bg-BG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&lt; a);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&lt;= 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300630" y="356017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6190" y="4036391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6190" y="510186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9613" y="455777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78507" y="561145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313696" y="61328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836612" y="4076917"/>
            <a:ext cx="7315200" cy="23048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</a:t>
            </a:r>
            <a:r>
              <a:rPr lang="bg-BG" sz="2400" dirty="0"/>
              <a:t> </a:t>
            </a:r>
            <a:r>
              <a:rPr lang="en-US" sz="2400" dirty="0"/>
              <a:t>==</a:t>
            </a:r>
            <a:r>
              <a:rPr lang="bg-BG" sz="2400" dirty="0"/>
              <a:t> </a:t>
            </a:r>
            <a:r>
              <a:rPr lang="en-US" sz="2400" dirty="0"/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==</a:t>
            </a:r>
            <a:r>
              <a:rPr lang="en-US" dirty="0"/>
              <a:t> </a:t>
            </a:r>
            <a:r>
              <a:rPr lang="bg-BG" dirty="0"/>
              <a:t>по адрес в паметта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010572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 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false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605951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836612" y="1908742"/>
            <a:ext cx="7315200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b); 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012" y="1339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Променливи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сравняваме чрез метода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sz="3000" dirty="0"/>
              <a:t>Сравняване</a:t>
            </a:r>
            <a:r>
              <a:rPr lang="en-US" sz="3000" dirty="0"/>
              <a:t> </a:t>
            </a:r>
            <a:r>
              <a:rPr lang="bg-BG" sz="3000" dirty="0"/>
              <a:t>на текст</a:t>
            </a:r>
            <a:r>
              <a:rPr lang="en-US" sz="3000" dirty="0"/>
              <a:t> </a:t>
            </a:r>
            <a:r>
              <a:rPr lang="bg-BG" sz="3000" dirty="0"/>
              <a:t>чрез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по стойност</a:t>
            </a:r>
            <a:r>
              <a:rPr lang="en-US" sz="3000" dirty="0"/>
              <a:t>:</a:t>
            </a:r>
            <a:endParaRPr lang="bg-BG" sz="3000" dirty="0"/>
          </a:p>
          <a:p>
            <a:endParaRPr lang="bg-BG" sz="3200" dirty="0"/>
          </a:p>
          <a:p>
            <a:endParaRPr lang="bg-BG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9012" y="2803847"/>
            <a:ext cx="8222489" cy="225593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  <a:endParaRPr lang="en-US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System.out.println(a.equals(b));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Текстово поле 12">
            <a:extLst>
              <a:ext uri="{FF2B5EF4-FFF2-40B4-BE49-F238E27FC236}">
                <a16:creationId xmlns:a16="http://schemas.microsoft.com/office/drawing/2014/main" id="{7204F23B-AE74-496A-AAD2-B2F730067018}"/>
              </a:ext>
            </a:extLst>
          </p:cNvPr>
          <p:cNvSpPr txBox="1"/>
          <p:nvPr/>
        </p:nvSpPr>
        <p:spPr>
          <a:xfrm>
            <a:off x="6780212" y="4536557"/>
            <a:ext cx="173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206" y="3429000"/>
            <a:ext cx="3064295" cy="966724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8040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200" y="3035174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04985" y="3739351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9431" y="29564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362200"/>
            <a:ext cx="4876800" cy="23067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852134" y="28194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83" y="2286000"/>
            <a:ext cx="6041773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color.equals(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latin typeface="Consolas" pitchFamily="49" charset="0"/>
              </a:rPr>
              <a:t>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  <a:endParaRPr lang="it-IT" sz="26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865812" y="4652647"/>
            <a:ext cx="4953000" cy="1043326"/>
          </a:xfrm>
          <a:prstGeom prst="wedgeRoundRectCallout">
            <a:avLst>
              <a:gd name="adj1" fmla="val -58013"/>
              <a:gd name="adj2" fmla="val -34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Изпълнява се винаги – не е част от </a:t>
            </a:r>
            <a:r>
              <a:rPr lang="en-US" sz="27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79" y="2286000"/>
            <a:ext cx="4264716" cy="140322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89560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color.equals(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6640874" y="2091671"/>
            <a:ext cx="3559692" cy="1138773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1" y="3849334"/>
            <a:ext cx="4602308" cy="125403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https://judge.softuni.bg/Contests/Compete/Index/1012#1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4026" y="382785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6630" y="304439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2626" y="1578644"/>
            <a:ext cx="9503571" cy="4114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if (</a:t>
            </a:r>
            <a:r>
              <a:rPr lang="en-US" sz="2800">
                <a:solidFill>
                  <a:schemeClr val="bg1"/>
                </a:solidFill>
              </a:rPr>
              <a:t>num % 2 == 0</a:t>
            </a:r>
            <a:r>
              <a:rPr lang="en-US" sz="280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954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362200"/>
            <a:ext cx="6934200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System.out.println("Equal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386" y="38862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</a:t>
            </a:r>
            <a:r>
              <a:rPr lang="en-US" sz="3000" dirty="0"/>
              <a:t> </a:t>
            </a:r>
            <a:r>
              <a:rPr lang="bg-BG" sz="3000" dirty="0"/>
              <a:t>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2F4CA34-CEE3-48F8-B5B6-4073AEE20E53}"/>
              </a:ext>
            </a:extLst>
          </p:cNvPr>
          <p:cNvSpPr txBox="1">
            <a:spLocks/>
          </p:cNvSpPr>
          <p:nvPr/>
        </p:nvSpPr>
        <p:spPr>
          <a:xfrm>
            <a:off x="2015583" y="1600200"/>
            <a:ext cx="8462457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Scanner scanner = new Scanner(System.in);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int num = Integer.parseInt(scanner.nextLine());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if (num == 1) 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  System.out.println("one");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else if (num == 2)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  System.out.println("two");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else if (num == 3)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   System.out.println("three");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accent2"/>
                </a:solidFill>
              </a:rPr>
              <a:t>// TODO: Add more conditional statements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else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   System.out.println("number too big");</a:t>
            </a:r>
          </a:p>
        </p:txBody>
      </p:sp>
    </p:spTree>
    <p:extLst>
      <p:ext uri="{BB962C8B-B14F-4D97-AF65-F5344CB8AC3E}">
        <p14:creationId xmlns:p14="http://schemas.microsoft.com/office/powerpoint/2010/main" val="9452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094412" y="5331328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3066505"/>
            <a:ext cx="10668000" cy="275726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/>
              <a:t>String 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/>
              <a:t>entDay.equals(</a:t>
            </a:r>
            <a:r>
              <a:rPr lang="en-US" sz="2500" dirty="0"/>
              <a:t>"Monday"</a:t>
            </a:r>
            <a:r>
              <a:rPr lang="bg-BG" sz="2500" dirty="0"/>
              <a:t>)</a:t>
            </a:r>
            <a:r>
              <a:rPr lang="en-US" sz="2500" dirty="0"/>
              <a:t>)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  </a:t>
            </a:r>
            <a:r>
              <a:rPr lang="bg-BG" sz="2500" dirty="0"/>
              <a:t>double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salary </a:t>
            </a:r>
            <a:r>
              <a:rPr lang="en-US" sz="2500" dirty="0"/>
              <a:t>=</a:t>
            </a:r>
            <a:r>
              <a:rPr lang="bg-BG" sz="2500" dirty="0"/>
              <a:t> Double.parseDouble(scanner.nextLine())</a:t>
            </a:r>
            <a:r>
              <a:rPr lang="en-US" sz="25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/>
              <a:t>System.out.println</a:t>
            </a:r>
            <a:r>
              <a:rPr lang="en-US" sz="2500" dirty="0"/>
              <a:t>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2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dirty="0"/>
              <a:t>"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dirty="0"/>
              <a:t>")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368460" y="1295400"/>
            <a:ext cx="9756704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 else if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</a:t>
            </a:r>
            <a:r>
              <a:rPr lang="en-US" sz="2400" dirty="0" err="1">
                <a:solidFill>
                  <a:schemeClr val="tx1"/>
                </a:solidFill>
              </a:rPr>
              <a:t>sideB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</p:spTree>
    <p:extLst>
      <p:ext uri="{BB962C8B-B14F-4D97-AF65-F5344CB8AC3E}">
        <p14:creationId xmlns:p14="http://schemas.microsoft.com/office/powerpoint/2010/main" val="166599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69" y="3276600"/>
            <a:ext cx="6360276" cy="289245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384" y="3499018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Shift + F9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F8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Ctrl + F8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34887-D857-47A3-B3C8-0A9A3C4E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18" y="4022968"/>
            <a:ext cx="5157787" cy="276078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3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>
                <a:solidFill>
                  <a:schemeClr val="bg2"/>
                </a:solidFill>
              </a:rPr>
              <a:t>Живот </a:t>
            </a:r>
            <a:r>
              <a:rPr lang="bg-BG" sz="3200" dirty="0">
                <a:solidFill>
                  <a:schemeClr val="bg2"/>
                </a:solidFill>
              </a:rPr>
              <a:t>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8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056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953000" cy="593155"/>
          </a:xfrm>
        </p:spPr>
        <p:txBody>
          <a:bodyPr/>
          <a:lstStyle/>
          <a:p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B99A5DB-2A42-4196-B713-D3178621AF50}"/>
              </a:ext>
            </a:extLst>
          </p:cNvPr>
          <p:cNvSpPr txBox="1">
            <a:spLocks/>
          </p:cNvSpPr>
          <p:nvPr/>
        </p:nvSpPr>
        <p:spPr>
          <a:xfrm>
            <a:off x="2741612" y="1828800"/>
            <a:ext cx="4953000" cy="593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System.out.println(10 % 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1907</Words>
  <Application>Microsoft Office PowerPoint</Application>
  <PresentationFormat>Custom</PresentationFormat>
  <Paragraphs>457</Paragraphs>
  <Slides>52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Проверки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Дебъгване</vt:lpstr>
      <vt:lpstr>Дебъгване във IntelliJ IDEA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2019-10-10T14:42:00Z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