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401" r:id="rId44"/>
    <p:sldId id="299" r:id="rId45"/>
    <p:sldId id="300" r:id="rId46"/>
    <p:sldId id="405" r:id="rId47"/>
    <p:sldId id="49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647217A-6B21-4E68-B21C-BC72013E9584}">
          <p14:sldIdLst>
            <p14:sldId id="256"/>
            <p14:sldId id="257"/>
            <p14:sldId id="258"/>
          </p14:sldIdLst>
        </p14:section>
        <p14:section name="Architecture" id="{A9B81E4E-B56D-4BB5-AE15-FB9C93329A3C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Refactoring" id="{E2E59C8A-F7B6-430B-AEBC-3D0548D9BE15}">
          <p14:sldIdLst>
            <p14:sldId id="272"/>
            <p14:sldId id="273"/>
            <p14:sldId id="274"/>
            <p14:sldId id="275"/>
          </p14:sldIdLst>
        </p14:section>
        <p14:section name="Enumarations" id="{D81B86DA-F183-4169-8E4B-3853CB05D4CF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Static Keyword in Java" id="{42D7C08D-4FD6-4B4F-A806-304934711564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Java Packages" id="{84BF4DBB-BDA1-4967-B7FF-27FB10D2A9EE}">
          <p14:sldIdLst>
            <p14:sldId id="294"/>
            <p14:sldId id="295"/>
            <p14:sldId id="296"/>
          </p14:sldIdLst>
        </p14:section>
        <p14:section name="Conclusion" id="{57021688-8AF1-4A58-B16C-6015A11877DB}">
          <p14:sldIdLst>
            <p14:sldId id="297"/>
            <p14:sldId id="401"/>
            <p14:sldId id="299"/>
            <p14:sldId id="300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85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8FC761-D92D-4AB5-B5F7-C3DD88A772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9236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420890B-969B-446A-98FA-22DA2FC50A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6363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D93DB5-5651-4480-9A45-ABB7623CF5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51282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6A4747-09E7-4611-819C-C98A6B9599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8874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0CDC9A8-B11C-4C93-A785-C19964A43F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137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2DFAF9-CA33-45B7-A293-F63A2858DA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0785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5E847C1-650D-4DC5-A8CB-34EC2A7327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415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E29D9E8-38A0-4107-85BF-FEBCDB0DD2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1111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B1FBC00-20AE-400C-A76B-3606AC7B17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6304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B43254-49E1-466B-B187-11F7537490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0104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EFAC8B0-D46D-46D0-870A-7A19E61A80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8960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CE7BD1-0F36-42CD-8A0E-EC50639F0B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0911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8D5967-5DB0-4531-83E8-CBEA08EB4D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55541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0E229D-1A34-41E2-A7FC-A8D6354BD7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69632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DEB13CF-5231-4847-882C-4257DB81BB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7860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8368DED-11A1-48BE-AAA9-3DA1910D66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7322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4048F94-F3CF-4E6C-A86F-F71F95CC65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3261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581CF1-04FF-449E-A91B-90AB83A0B4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4236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EA7ADF-5220-4EF1-82ED-EC46869D91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8642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C835068-9372-4CC6-ACCE-9D7B5DC966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0222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B94878-B010-435D-8EE9-C58D7823B0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9944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DF2F9D4-4A69-4CB5-9E04-FBA7B16B3F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86713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75/Working-with-Abstraction-La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75/Working-with-Abstraction-La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1575/Working-with-Abstraction-Lab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" TargetMode="Externa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0.png"/><Relationship Id="rId26" Type="http://schemas.openxmlformats.org/officeDocument/2006/relationships/image" Target="../media/image4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3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6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8.gif"/><Relationship Id="rId4" Type="http://schemas.openxmlformats.org/officeDocument/2006/relationships/image" Target="../media/image45.jpeg"/><Relationship Id="rId9" Type="http://schemas.openxmlformats.org/officeDocument/2006/relationships/hyperlink" Target="https://www.lukanet.com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Abstraction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/>
          <a:lstStyle/>
          <a:p>
            <a:r>
              <a:rPr lang="en-US" dirty="0"/>
              <a:t>Architecture, Refactoring and Enumerations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0" y="2650273"/>
            <a:ext cx="2072403" cy="207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0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 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1547643"/>
            <a:ext cx="9230411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static void printRow(int figureSize, int starCount)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(int i = 0; i &lt; figureSize - starCount; i++)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System.out.print(" ");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(int col = 1; col &lt; starCount; col++)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System.out.print("* ");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System.out.println("*");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39F00-DCDB-4150-B5B6-3007291CB10C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E25AFF5-7ED4-4243-BEE1-4F6275FA18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05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Classes (1)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Just like methods,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should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know or do too much</a:t>
            </a:r>
          </a:p>
          <a:p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2438178" y="2525307"/>
            <a:ext cx="7873141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0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/>
              <a:t>GodMode master = new GodMode();</a:t>
            </a:r>
          </a:p>
          <a:p>
            <a:r>
              <a:rPr lang="en-US" sz="2600" noProof="1"/>
              <a:t>int[] numbers = master.parseAny(input);</a:t>
            </a:r>
          </a:p>
          <a:p>
            <a:r>
              <a:rPr lang="en-US" sz="2600" noProof="1"/>
              <a:t>...</a:t>
            </a:r>
          </a:p>
          <a:p>
            <a:r>
              <a:rPr lang="en-US" sz="2600" noProof="1"/>
              <a:t>int[] numbers2 = master.copyAny(numbers);</a:t>
            </a:r>
          </a:p>
          <a:p>
            <a:r>
              <a:rPr lang="en-US" sz="2600" noProof="1"/>
              <a:t>master.printToConsole(master.getDate());</a:t>
            </a:r>
          </a:p>
          <a:p>
            <a:r>
              <a:rPr lang="en-US" sz="2600" noProof="1"/>
              <a:t>master.printToConsole(numbers);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2CD73E8-E054-4C0B-B545-1DC82086E7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6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084159"/>
            <a:ext cx="11818096" cy="5637316"/>
          </a:xfrm>
        </p:spPr>
        <p:txBody>
          <a:bodyPr/>
          <a:lstStyle/>
          <a:p>
            <a:r>
              <a:rPr lang="en-GB" dirty="0"/>
              <a:t>We can also break our code up logically into </a:t>
            </a:r>
            <a:r>
              <a:rPr lang="en-GB" b="1" dirty="0">
                <a:solidFill>
                  <a:schemeClr val="bg1"/>
                </a:solidFill>
              </a:rPr>
              <a:t>classes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Hiding implementation</a:t>
            </a:r>
          </a:p>
          <a:p>
            <a:pPr lvl="1"/>
            <a:r>
              <a:rPr lang="en-US" dirty="0"/>
              <a:t>Allow us to change output destination</a:t>
            </a:r>
          </a:p>
          <a:p>
            <a:pPr lvl="1"/>
            <a:r>
              <a:rPr lang="en-US" dirty="0"/>
              <a:t>Helps us to avoid repeating code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Code into Classes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44E47E-91E8-4171-B487-F7B10655F4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86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Code into Classes (3)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54649" y="1372903"/>
            <a:ext cx="7905656" cy="26383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List&lt;Integer&gt; input = Arrays.stream(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sc.nextLine().split(" "))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  .map(Integer::parseInt)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  .collect(Collectors.toList());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  <a:effectLst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String result = input.stream()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	      .map(String::valueOf)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	      .collect(Collectors.joining(", "));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System.out.println(result);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3302991" y="4400799"/>
            <a:ext cx="7905656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bg1"/>
                </a:solidFill>
                <a:effectLst/>
              </a:rPr>
              <a:t>ArrayParser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 parser = new </a:t>
            </a:r>
            <a:r>
              <a:rPr lang="en-US" sz="2200" dirty="0">
                <a:solidFill>
                  <a:schemeClr val="bg1"/>
                </a:solidFill>
                <a:effectLst/>
              </a:rPr>
              <a:t>ArrayParser()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</a:rPr>
              <a:t>OuputWriter</a:t>
            </a:r>
            <a:r>
              <a:rPr lang="en-US" sz="2200" dirty="0">
                <a:solidFill>
                  <a:schemeClr val="tx1"/>
                </a:solidFill>
                <a:effectLst/>
              </a:rPr>
              <a:t> printer = new </a:t>
            </a:r>
            <a:r>
              <a:rPr lang="en-US" sz="2200" dirty="0">
                <a:solidFill>
                  <a:schemeClr val="bg1"/>
                </a:solidFill>
                <a:effectLst/>
              </a:rPr>
              <a:t>OuputWriter()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int[] numbers = </a:t>
            </a:r>
            <a:r>
              <a:rPr lang="en-US" sz="2200" dirty="0">
                <a:solidFill>
                  <a:schemeClr val="bg1"/>
                </a:solidFill>
                <a:effectLst/>
              </a:rPr>
              <a:t>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.integersParse(args);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int[] coordinates = </a:t>
            </a:r>
            <a:r>
              <a:rPr lang="en-US" sz="2200" dirty="0">
                <a:solidFill>
                  <a:schemeClr val="bg1"/>
                </a:solidFill>
                <a:effectLst/>
              </a:rPr>
              <a:t>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.integerParse(args1);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</a:rPr>
              <a:t>printer</a:t>
            </a:r>
            <a:r>
              <a:rPr lang="en-US" sz="2200" dirty="0">
                <a:solidFill>
                  <a:schemeClr val="tx1"/>
                </a:solidFill>
                <a:effectLst/>
              </a:rPr>
              <a:t>.printToConsole(numbers);</a:t>
            </a:r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468345DE-2819-4CC8-ABAF-B1C4578FB615}"/>
              </a:ext>
            </a:extLst>
          </p:cNvPr>
          <p:cNvSpPr/>
          <p:nvPr/>
        </p:nvSpPr>
        <p:spPr bwMode="auto">
          <a:xfrm rot="5400000">
            <a:off x="2575249" y="4264091"/>
            <a:ext cx="457200" cy="503853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D2E3FC2-40C2-49AD-9839-0AF4970FF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822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200" dirty="0"/>
              <a:t>Create a Point class holding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200" dirty="0"/>
              <a:t>the horizontal and vertical coordinates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Create a </a:t>
            </a:r>
            <a:r>
              <a:rPr lang="en-GB" sz="3200" b="1" dirty="0">
                <a:solidFill>
                  <a:schemeClr val="bg1"/>
                </a:solidFill>
              </a:rPr>
              <a:t>Rectangle class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Holds 2 </a:t>
            </a:r>
            <a:r>
              <a:rPr lang="en-GB" sz="3000" b="1" dirty="0">
                <a:solidFill>
                  <a:schemeClr val="bg1"/>
                </a:solidFill>
              </a:rPr>
              <a:t>points</a:t>
            </a:r>
          </a:p>
          <a:p>
            <a:pPr lvl="2">
              <a:buClr>
                <a:schemeClr val="tx1"/>
              </a:buClr>
            </a:pPr>
            <a:r>
              <a:rPr lang="en-GB" sz="2800" b="1" dirty="0">
                <a:solidFill>
                  <a:schemeClr val="bg1"/>
                </a:solidFill>
              </a:rPr>
              <a:t>Bottom left </a:t>
            </a:r>
            <a:r>
              <a:rPr lang="en-GB" sz="2800" dirty="0"/>
              <a:t>and </a:t>
            </a:r>
            <a:r>
              <a:rPr lang="en-GB" sz="2800" b="1" dirty="0">
                <a:solidFill>
                  <a:schemeClr val="bg1"/>
                </a:solidFill>
              </a:rPr>
              <a:t>top right 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Add </a:t>
            </a:r>
            <a:r>
              <a:rPr lang="en-GB" sz="3200" b="1" dirty="0">
                <a:solidFill>
                  <a:schemeClr val="bg1"/>
                </a:solidFill>
              </a:rPr>
              <a:t>Contains</a:t>
            </a:r>
            <a:r>
              <a:rPr lang="en-GB" sz="3200" dirty="0"/>
              <a:t> method 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Takes a </a:t>
            </a:r>
            <a:r>
              <a:rPr lang="en-GB" sz="3000" b="1" dirty="0">
                <a:solidFill>
                  <a:schemeClr val="bg1"/>
                </a:solidFill>
              </a:rPr>
              <a:t>Point </a:t>
            </a:r>
            <a:r>
              <a:rPr lang="en-GB" sz="3000" dirty="0"/>
              <a:t>as an argument</a:t>
            </a:r>
          </a:p>
          <a:p>
            <a:pPr lvl="1"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Returns </a:t>
            </a:r>
            <a:r>
              <a:rPr lang="en-GB" sz="3000" dirty="0"/>
              <a:t>it if it’s inside</a:t>
            </a:r>
            <a:r>
              <a:rPr lang="en-GB" sz="3000" b="1" dirty="0">
                <a:solidFill>
                  <a:schemeClr val="bg1"/>
                </a:solidFill>
              </a:rPr>
              <a:t> </a:t>
            </a:r>
            <a:r>
              <a:rPr lang="en-GB" sz="3000" dirty="0"/>
              <a:t>the current object of the </a:t>
            </a:r>
            <a:r>
              <a:rPr lang="en-GB" sz="3000" b="1" dirty="0">
                <a:solidFill>
                  <a:schemeClr val="bg1"/>
                </a:solidFill>
              </a:rPr>
              <a:t>Rectangle class</a:t>
            </a:r>
            <a:endParaRPr lang="en-GB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af-ZA" dirty="0"/>
              <a:t>Point in Rectangle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9AC27-C1CB-4480-BA20-EB8DF7F653A0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5508483-3D45-4AF4-A863-D4DC98FED2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93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/>
              <a:t>Rectangle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CA94C0-3D3A-484E-AACB-F6A43B84D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993" y="1220524"/>
            <a:ext cx="6433017" cy="4913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Point </a:t>
            </a:r>
            <a:r>
              <a:rPr lang="af-ZA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private int 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private int y;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af-ZA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getters and setters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}	</a:t>
            </a:r>
            <a:endParaRPr lang="af-ZA" sz="2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Rectangle </a:t>
            </a:r>
            <a:r>
              <a:rPr lang="af-ZA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private Point bottomLeft;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private Point topRight;</a:t>
            </a:r>
            <a:endParaRPr lang="bg-BG" sz="2200" b="1" noProof="1"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af-ZA" sz="2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//TODO: </a:t>
            </a: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getters and setters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public boolean contains(Point point)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af-ZA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af-ZA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D8187E-9E56-434C-865B-6E0A32314DB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D442F4B-F02A-4538-AF16-40A9DC646C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623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/>
              <a:t>Rectangle</a:t>
            </a:r>
            <a:r>
              <a:rPr lang="en-US" dirty="0"/>
              <a:t> 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6732" y="1220524"/>
            <a:ext cx="9376400" cy="51152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public boolean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(Point point)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boolean isInHorizontal = 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this.bottomLeft.getX() &lt;= point.getX() &amp;&amp;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this.topRight.getX() &gt;= point.getX();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boolean isInVertical = 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this.bottomLeft.getY() &lt;= point.getY() &amp;&amp;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this.topRight.getY() &gt;= point.getY();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boolean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isInRectangle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isInHorizontal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 &amp;&amp; 						   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isInVertical;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return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isInRectangle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BAE7D-735E-484D-9918-08BF13BFFFE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F71842-F0DF-4CA9-ACB1-42574A0BA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378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EFC47-3313-401A-8EC6-8D5AA05E2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30" y="1104900"/>
            <a:ext cx="3480540" cy="348054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6456C84-80B7-4A6D-9E16-5C3E0DCDB45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Refactoring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15A1D08-DBAB-4796-AED8-0CDA2C6A36A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4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1766" y="1121143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Restructures </a:t>
            </a:r>
            <a:r>
              <a:rPr lang="en-GB" dirty="0"/>
              <a:t>code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without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changing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the behaviour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Improves</a:t>
            </a:r>
            <a:r>
              <a:rPr lang="en-GB" dirty="0"/>
              <a:t> code readability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Reduces</a:t>
            </a:r>
            <a:r>
              <a:rPr lang="en-GB" dirty="0"/>
              <a:t> complexity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1996773" y="3309217"/>
            <a:ext cx="9242357" cy="450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ProblemSolver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void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doMagic</a:t>
            </a:r>
            <a:r>
              <a:rPr lang="en-US" sz="2200" dirty="0">
                <a:solidFill>
                  <a:schemeClr val="tx1"/>
                </a:solidFill>
                <a:effectLst/>
              </a:rPr>
              <a:t>() { … } 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1673128" y="4484907"/>
            <a:ext cx="10191485" cy="1499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CommandParser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	public static &lt;T&gt; Function&lt;T, T&gt;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parseCommand</a:t>
            </a:r>
            <a:r>
              <a:rPr lang="en-US" sz="2200" dirty="0">
                <a:solidFill>
                  <a:schemeClr val="bg1"/>
                </a:solidFill>
                <a:effectLst/>
              </a:rPr>
              <a:t>()</a:t>
            </a:r>
            <a:r>
              <a:rPr lang="en-US" sz="2200" dirty="0">
                <a:solidFill>
                  <a:schemeClr val="tx1"/>
                </a:solidFill>
                <a:effectLst/>
              </a:rPr>
              <a:t> { … }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DataModifier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&lt;T&gt; T </a:t>
            </a:r>
            <a:r>
              <a:rPr lang="en-US" sz="2200" dirty="0">
                <a:solidFill>
                  <a:schemeClr val="bg1"/>
                </a:solidFill>
                <a:effectLst/>
              </a:rPr>
              <a:t>execute()</a:t>
            </a:r>
            <a:r>
              <a:rPr lang="en-US" sz="2200" dirty="0">
                <a:solidFill>
                  <a:schemeClr val="tx1"/>
                </a:solidFill>
                <a:effectLst/>
              </a:rPr>
              <a:t> { … }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OutputFormatter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void </a:t>
            </a:r>
            <a:r>
              <a:rPr lang="en-US" sz="2200" dirty="0">
                <a:solidFill>
                  <a:schemeClr val="bg1"/>
                </a:solidFill>
                <a:effectLst/>
              </a:rPr>
              <a:t>print()</a:t>
            </a:r>
            <a:r>
              <a:rPr lang="en-US" sz="2200" dirty="0">
                <a:solidFill>
                  <a:schemeClr val="tx1"/>
                </a:solidFill>
                <a:effectLst/>
              </a:rPr>
              <a:t> { … } }</a:t>
            </a:r>
            <a:endParaRPr lang="en-US" sz="2200" dirty="0">
              <a:effectLst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7BAB8ED-414C-4B21-AA55-D647C43459EF}"/>
              </a:ext>
            </a:extLst>
          </p:cNvPr>
          <p:cNvSpPr/>
          <p:nvPr/>
        </p:nvSpPr>
        <p:spPr bwMode="auto">
          <a:xfrm>
            <a:off x="6467030" y="3897062"/>
            <a:ext cx="301841" cy="45010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C715CC9-7A14-4AF2-8CD7-2BDE799063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5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Breaking code </a:t>
            </a:r>
            <a:r>
              <a:rPr lang="en-GB" sz="3000" dirty="0"/>
              <a:t>into reusable units</a:t>
            </a:r>
          </a:p>
          <a:p>
            <a:pPr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Extracting parts of methods </a:t>
            </a:r>
            <a:r>
              <a:rPr lang="en-GB" sz="3000" dirty="0"/>
              <a:t>and </a:t>
            </a:r>
            <a:r>
              <a:rPr lang="en-GB" sz="3000" b="1" dirty="0">
                <a:solidFill>
                  <a:schemeClr val="bg1"/>
                </a:solidFill>
              </a:rPr>
              <a:t>classes</a:t>
            </a:r>
            <a:r>
              <a:rPr lang="en-GB" sz="3000" dirty="0"/>
              <a:t> into </a:t>
            </a:r>
            <a:r>
              <a:rPr lang="en-GB" sz="3000" b="1" dirty="0">
                <a:solidFill>
                  <a:schemeClr val="bg1"/>
                </a:solidFill>
              </a:rPr>
              <a:t>new</a:t>
            </a:r>
            <a:r>
              <a:rPr lang="en-GB" sz="3000" dirty="0"/>
              <a:t> ones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 Techniques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748263" y="2644950"/>
            <a:ext cx="3886200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d</a:t>
            </a:r>
            <a:r>
              <a:rPr lang="en-US" sz="2700">
                <a:solidFill>
                  <a:schemeClr val="tx1"/>
                </a:solidFill>
                <a:effectLst/>
              </a:rPr>
              <a:t>epositOrWithdraw</a:t>
            </a:r>
            <a:r>
              <a:rPr lang="en-US" sz="2700" b="0" dirty="0">
                <a:solidFill>
                  <a:schemeClr val="tx1"/>
                </a:solidFill>
                <a:effectLst/>
              </a:rPr>
              <a:t>()</a:t>
            </a: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EA2FEDA5-0CA4-4AAD-9D35-DABC067DBE0E}"/>
              </a:ext>
            </a:extLst>
          </p:cNvPr>
          <p:cNvSpPr/>
          <p:nvPr/>
        </p:nvSpPr>
        <p:spPr>
          <a:xfrm>
            <a:off x="4926487" y="274888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92B72B-EE43-4CB4-9089-178A985ACFEF}"/>
              </a:ext>
            </a:extLst>
          </p:cNvPr>
          <p:cNvSpPr txBox="1">
            <a:spLocks/>
          </p:cNvSpPr>
          <p:nvPr/>
        </p:nvSpPr>
        <p:spPr>
          <a:xfrm>
            <a:off x="190404" y="3370286"/>
            <a:ext cx="11847599" cy="68592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 Improving names </a:t>
            </a:r>
            <a:r>
              <a:rPr lang="en-US" sz="3000" dirty="0"/>
              <a:t>of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variables, methods, classes, etc.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A230D9F-9EA4-409F-9227-B555BCEA3FA7}"/>
              </a:ext>
            </a:extLst>
          </p:cNvPr>
          <p:cNvSpPr txBox="1">
            <a:spLocks/>
          </p:cNvSpPr>
          <p:nvPr/>
        </p:nvSpPr>
        <p:spPr>
          <a:xfrm>
            <a:off x="5640364" y="2457975"/>
            <a:ext cx="2209800" cy="893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bg1"/>
                </a:solidFill>
                <a:effectLst/>
              </a:rPr>
              <a:t>d</a:t>
            </a:r>
            <a:r>
              <a:rPr lang="en-US" sz="2700">
                <a:solidFill>
                  <a:schemeClr val="bg1"/>
                </a:solidFill>
                <a:effectLst/>
              </a:rPr>
              <a:t>eposit</a:t>
            </a:r>
            <a:r>
              <a:rPr lang="en-US" sz="2700" dirty="0">
                <a:solidFill>
                  <a:schemeClr val="bg1"/>
                </a:solidFill>
                <a:effectLst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bg1"/>
                </a:solidFill>
                <a:effectLst/>
              </a:rPr>
              <a:t>w</a:t>
            </a:r>
            <a:r>
              <a:rPr lang="en-US" sz="2700">
                <a:solidFill>
                  <a:schemeClr val="bg1"/>
                </a:solidFill>
                <a:effectLst/>
              </a:rPr>
              <a:t>ithdraw</a:t>
            </a:r>
            <a:r>
              <a:rPr lang="en-US" sz="2700" dirty="0">
                <a:solidFill>
                  <a:schemeClr val="bg1"/>
                </a:solidFill>
                <a:effectLst/>
              </a:rPr>
              <a:t>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7F693E-0EC5-45AA-A0C5-4BC0D76E0023}"/>
              </a:ext>
            </a:extLst>
          </p:cNvPr>
          <p:cNvSpPr txBox="1">
            <a:spLocks/>
          </p:cNvSpPr>
          <p:nvPr/>
        </p:nvSpPr>
        <p:spPr>
          <a:xfrm>
            <a:off x="193255" y="4988098"/>
            <a:ext cx="11847599" cy="68592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Moving methods </a:t>
            </a:r>
            <a:r>
              <a:rPr lang="en-US" sz="3000" dirty="0"/>
              <a:t>or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fields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to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more appropriate classes</a:t>
            </a:r>
            <a:endParaRPr lang="en-GB" sz="3000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3FF3BB-2757-4C52-A074-134C427B7D58}"/>
              </a:ext>
            </a:extLst>
          </p:cNvPr>
          <p:cNvSpPr txBox="1">
            <a:spLocks/>
          </p:cNvSpPr>
          <p:nvPr/>
        </p:nvSpPr>
        <p:spPr>
          <a:xfrm>
            <a:off x="748264" y="4228622"/>
            <a:ext cx="2375937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S</a:t>
            </a:r>
            <a:r>
              <a:rPr lang="en-US" sz="2700">
                <a:solidFill>
                  <a:schemeClr val="tx1"/>
                </a:solidFill>
                <a:effectLst/>
              </a:rPr>
              <a:t>tring </a:t>
            </a:r>
            <a:r>
              <a:rPr lang="en-US" sz="2700" dirty="0">
                <a:solidFill>
                  <a:schemeClr val="tx1"/>
                </a:solidFill>
                <a:effectLst/>
              </a:rPr>
              <a:t>str;</a:t>
            </a:r>
          </a:p>
        </p:txBody>
      </p:sp>
      <p:sp>
        <p:nvSpPr>
          <p:cNvPr id="16" name="Right Arrow 7">
            <a:extLst>
              <a:ext uri="{FF2B5EF4-FFF2-40B4-BE49-F238E27FC236}">
                <a16:creationId xmlns:a16="http://schemas.microsoft.com/office/drawing/2014/main" id="{E6CF416D-EC3E-42FA-A838-54585829911E}"/>
              </a:ext>
            </a:extLst>
          </p:cNvPr>
          <p:cNvSpPr/>
          <p:nvPr/>
        </p:nvSpPr>
        <p:spPr>
          <a:xfrm>
            <a:off x="3429001" y="430613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A0CACC8-04CA-4674-9EAE-CA516CF1CD8D}"/>
              </a:ext>
            </a:extLst>
          </p:cNvPr>
          <p:cNvSpPr txBox="1">
            <a:spLocks/>
          </p:cNvSpPr>
          <p:nvPr/>
        </p:nvSpPr>
        <p:spPr>
          <a:xfrm>
            <a:off x="4178698" y="4228622"/>
            <a:ext cx="2559563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S</a:t>
            </a:r>
            <a:r>
              <a:rPr lang="en-US" sz="2700">
                <a:solidFill>
                  <a:schemeClr val="tx1"/>
                </a:solidFill>
                <a:effectLst/>
              </a:rPr>
              <a:t>tring </a:t>
            </a:r>
            <a:r>
              <a:rPr lang="en-US" sz="2700" dirty="0">
                <a:solidFill>
                  <a:schemeClr val="bg1"/>
                </a:solidFill>
                <a:effectLst/>
              </a:rPr>
              <a:t>name</a:t>
            </a:r>
            <a:r>
              <a:rPr lang="en-US" sz="27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A3D6A1A-8C85-4196-806D-FDB65B5B9AED}"/>
              </a:ext>
            </a:extLst>
          </p:cNvPr>
          <p:cNvSpPr txBox="1">
            <a:spLocks/>
          </p:cNvSpPr>
          <p:nvPr/>
        </p:nvSpPr>
        <p:spPr>
          <a:xfrm>
            <a:off x="748263" y="5745178"/>
            <a:ext cx="2375937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>
                <a:solidFill>
                  <a:schemeClr val="tx1"/>
                </a:solidFill>
                <a:effectLst/>
              </a:rPr>
              <a:t>Car.open</a:t>
            </a:r>
            <a:r>
              <a:rPr lang="en-US" sz="2700" dirty="0">
                <a:solidFill>
                  <a:schemeClr val="tx1"/>
                </a:solidFill>
                <a:effectLst/>
              </a:rPr>
              <a:t>()</a:t>
            </a:r>
          </a:p>
        </p:txBody>
      </p:sp>
      <p:sp>
        <p:nvSpPr>
          <p:cNvPr id="19" name="Right Arrow 7">
            <a:extLst>
              <a:ext uri="{FF2B5EF4-FFF2-40B4-BE49-F238E27FC236}">
                <a16:creationId xmlns:a16="http://schemas.microsoft.com/office/drawing/2014/main" id="{6690AB9D-07FD-4404-83D5-384236639231}"/>
              </a:ext>
            </a:extLst>
          </p:cNvPr>
          <p:cNvSpPr/>
          <p:nvPr/>
        </p:nvSpPr>
        <p:spPr>
          <a:xfrm>
            <a:off x="3429000" y="5829288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5ADC2181-DB2A-48FF-834A-74DE23AF71AD}"/>
              </a:ext>
            </a:extLst>
          </p:cNvPr>
          <p:cNvSpPr txBox="1">
            <a:spLocks/>
          </p:cNvSpPr>
          <p:nvPr/>
        </p:nvSpPr>
        <p:spPr>
          <a:xfrm>
            <a:off x="4178697" y="5756023"/>
            <a:ext cx="2559563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>
                <a:solidFill>
                  <a:schemeClr val="bg1"/>
                </a:solidFill>
                <a:effectLst/>
              </a:rPr>
              <a:t>Door.open</a:t>
            </a:r>
            <a:r>
              <a:rPr lang="en-US" sz="2700" dirty="0">
                <a:solidFill>
                  <a:schemeClr val="bg1"/>
                </a:solidFill>
                <a:effectLst/>
              </a:rPr>
              <a:t>()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539E31DA-FC67-4481-9B84-57D3528691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519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9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noProof="1"/>
              <a:t>Project Architecture</a:t>
            </a:r>
          </a:p>
          <a:p>
            <a:pPr lvl="1"/>
            <a:r>
              <a:rPr lang="en-US" noProof="1"/>
              <a:t>Methods</a:t>
            </a:r>
          </a:p>
          <a:p>
            <a:pPr lvl="1"/>
            <a:r>
              <a:rPr lang="en-US" noProof="1"/>
              <a:t>Classes</a:t>
            </a:r>
          </a:p>
          <a:p>
            <a:pPr lvl="1"/>
            <a:r>
              <a:rPr lang="en-US" noProof="1"/>
              <a:t>Projects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1"/>
              <a:t>Code Refactoring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1"/>
              <a:t>Enumerations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1"/>
              <a:t>Static Keyword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1"/>
              <a:t>Java Packages</a:t>
            </a:r>
          </a:p>
          <a:p>
            <a:endParaRPr lang="en-US" noProof="1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BE627A7-CFBE-4655-9B13-1E81B70DBE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6678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You are given a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working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Student System project to </a:t>
            </a:r>
            <a:r>
              <a:rPr lang="en-GB" sz="3400" dirty="0"/>
              <a:t>refactor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Break it up </a:t>
            </a:r>
            <a:r>
              <a:rPr lang="en-GB" sz="3400" dirty="0"/>
              <a:t>into smaller functional units and make sure it works</a:t>
            </a:r>
          </a:p>
          <a:p>
            <a:r>
              <a:rPr lang="en-GB" dirty="0"/>
              <a:t>It supports the following </a:t>
            </a:r>
            <a:r>
              <a:rPr lang="en-GB" b="1" dirty="0">
                <a:solidFill>
                  <a:schemeClr val="bg1"/>
                </a:solidFill>
              </a:rPr>
              <a:t>commands</a:t>
            </a:r>
            <a:r>
              <a:rPr lang="en-GB" dirty="0"/>
              <a:t>:</a:t>
            </a:r>
          </a:p>
          <a:p>
            <a:pPr lvl="1"/>
            <a:r>
              <a:rPr lang="en-US" sz="3000" noProof="1"/>
              <a:t>"Create</a:t>
            </a:r>
            <a:r>
              <a:rPr lang="en-US" sz="3000" b="1" noProof="1">
                <a:solidFill>
                  <a:schemeClr val="accent1"/>
                </a:solidFill>
              </a:rPr>
              <a:t> </a:t>
            </a:r>
            <a:r>
              <a:rPr lang="en-US" sz="3000" noProof="1"/>
              <a:t>&lt;studentName&gt; &lt;studentAge&gt; &lt;studentGrade&gt;"</a:t>
            </a:r>
            <a:endParaRPr lang="en-US" sz="3000" b="1" noProof="1">
              <a:solidFill>
                <a:schemeClr val="bg1"/>
              </a:solidFill>
            </a:endParaRPr>
          </a:p>
          <a:p>
            <a:pPr lvl="2"/>
            <a:r>
              <a:rPr lang="en-US" sz="2800" dirty="0"/>
              <a:t>creates a new student</a:t>
            </a:r>
          </a:p>
          <a:p>
            <a:pPr lvl="1"/>
            <a:r>
              <a:rPr lang="en-US" sz="3000" noProof="1"/>
              <a:t>"Show</a:t>
            </a:r>
            <a:r>
              <a:rPr lang="en-US" sz="3000" b="1" noProof="1"/>
              <a:t> </a:t>
            </a:r>
            <a:r>
              <a:rPr lang="en-US" sz="3000" noProof="1"/>
              <a:t>&lt;studentName&gt;"</a:t>
            </a:r>
            <a:endParaRPr lang="en-US" sz="3000" b="1" noProof="1"/>
          </a:p>
          <a:p>
            <a:pPr lvl="2"/>
            <a:r>
              <a:rPr lang="en-US" sz="2800" dirty="0"/>
              <a:t>prints information about a student </a:t>
            </a:r>
          </a:p>
          <a:p>
            <a:pPr lvl="1"/>
            <a:r>
              <a:rPr lang="en-US" sz="2800" dirty="0"/>
              <a:t>"</a:t>
            </a:r>
            <a:r>
              <a:rPr lang="en-US" sz="3000" dirty="0"/>
              <a:t>Exit</a:t>
            </a:r>
            <a:r>
              <a:rPr lang="en-US" sz="2800" dirty="0"/>
              <a:t>"</a:t>
            </a:r>
            <a:endParaRPr lang="en-US" sz="3000" dirty="0"/>
          </a:p>
          <a:p>
            <a:pPr lvl="2"/>
            <a:r>
              <a:rPr lang="en-US" sz="2800" dirty="0"/>
              <a:t>closes the program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Student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7A5FB-4FB3-4409-973F-761BBCFA183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AF9B498-3AEB-4303-ADD0-F000D2B60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310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478152-5470-4440-B187-7D3AC79CBE8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6000" contras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265" y="1777331"/>
            <a:ext cx="3228921" cy="189478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8773F42-4FDF-4853-AC3E-837E6A3850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Enumerations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5335438-66D3-4597-BA94-300F037D630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1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>
                <a:solidFill>
                  <a:schemeClr val="tx2"/>
                </a:solidFill>
              </a:rPr>
              <a:t>Represent a numeric value from a fixed set as a text</a:t>
            </a:r>
          </a:p>
          <a:p>
            <a:r>
              <a:rPr lang="en-GB" dirty="0">
                <a:solidFill>
                  <a:schemeClr val="tx2"/>
                </a:solidFill>
              </a:rPr>
              <a:t>We can use them to pass </a:t>
            </a:r>
            <a:r>
              <a:rPr lang="en-GB" b="1" dirty="0">
                <a:solidFill>
                  <a:schemeClr val="bg1"/>
                </a:solidFill>
              </a:rPr>
              <a:t>arguments</a:t>
            </a:r>
            <a:r>
              <a:rPr lang="en-GB" dirty="0">
                <a:solidFill>
                  <a:schemeClr val="tx2"/>
                </a:solidFill>
              </a:rPr>
              <a:t> to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>
                <a:solidFill>
                  <a:schemeClr val="tx2"/>
                </a:solidFill>
              </a:rPr>
              <a:t> 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without making code confusing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r>
              <a:rPr lang="en-GB" dirty="0">
                <a:solidFill>
                  <a:schemeClr val="tx2"/>
                </a:solidFill>
              </a:rPr>
              <a:t>By default </a:t>
            </a:r>
            <a:r>
              <a:rPr lang="en-GB" b="1" dirty="0">
                <a:solidFill>
                  <a:schemeClr val="bg1"/>
                </a:solidFill>
              </a:rPr>
              <a:t>enums</a:t>
            </a:r>
            <a:r>
              <a:rPr lang="en-GB" dirty="0">
                <a:solidFill>
                  <a:schemeClr val="tx2"/>
                </a:solidFill>
              </a:rPr>
              <a:t> start at 0</a:t>
            </a:r>
          </a:p>
          <a:p>
            <a:r>
              <a:rPr lang="en-GB" dirty="0">
                <a:solidFill>
                  <a:schemeClr val="tx2"/>
                </a:solidFill>
              </a:rPr>
              <a:t>Every next value is incremented by 1</a:t>
            </a:r>
          </a:p>
          <a:p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7E18205-E734-49BD-AE50-6A4ED592564E}"/>
              </a:ext>
            </a:extLst>
          </p:cNvPr>
          <p:cNvSpPr txBox="1">
            <a:spLocks/>
          </p:cNvSpPr>
          <p:nvPr/>
        </p:nvSpPr>
        <p:spPr>
          <a:xfrm>
            <a:off x="2752809" y="3821774"/>
            <a:ext cx="3507976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GetDailySchedule(0)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19962D1-8EB2-4464-9D3A-53AC2D32BCE4}"/>
              </a:ext>
            </a:extLst>
          </p:cNvPr>
          <p:cNvSpPr txBox="1">
            <a:spLocks/>
          </p:cNvSpPr>
          <p:nvPr/>
        </p:nvSpPr>
        <p:spPr>
          <a:xfrm>
            <a:off x="7166127" y="3821773"/>
            <a:ext cx="4567733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GetDailySchedule</a:t>
            </a:r>
            <a:r>
              <a:rPr lang="en-US" sz="2400" dirty="0">
                <a:solidFill>
                  <a:schemeClr val="bg1"/>
                </a:solidFill>
                <a:effectLst/>
              </a:rPr>
              <a:t>(Day.Mon)</a:t>
            </a: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E766B31E-7580-49C4-8F51-B3586C5101EC}"/>
              </a:ext>
            </a:extLst>
          </p:cNvPr>
          <p:cNvSpPr/>
          <p:nvPr/>
        </p:nvSpPr>
        <p:spPr>
          <a:xfrm>
            <a:off x="6546549" y="3870596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65E40D0-F959-4A7A-B8A1-0BFCB25B0F41}"/>
              </a:ext>
            </a:extLst>
          </p:cNvPr>
          <p:cNvSpPr txBox="1">
            <a:spLocks/>
          </p:cNvSpPr>
          <p:nvPr/>
        </p:nvSpPr>
        <p:spPr>
          <a:xfrm>
            <a:off x="2752809" y="3190097"/>
            <a:ext cx="8047461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ffectLst/>
              </a:rPr>
              <a:t>enum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tx2"/>
                </a:solidFill>
                <a:effectLst/>
              </a:rPr>
              <a:t>Day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{Mon, Tue, Wed, Thu, Fri, Sat, Sun}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6FB5E48-5C83-4227-AE73-AC4932BA69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6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bg1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enum </a:t>
            </a:r>
            <a:r>
              <a:rPr lang="en-GB" b="1" noProof="1">
                <a:solidFill>
                  <a:schemeClr val="bg1"/>
                </a:solidFill>
              </a:rPr>
              <a:t>values</a:t>
            </a:r>
            <a:endParaRPr lang="en-GB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17645" y="1904516"/>
            <a:ext cx="10271176" cy="45412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enum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Day</a:t>
            </a:r>
            <a:r>
              <a:rPr kumimoji="0" lang="en-US" sz="2800" b="1" i="0" u="none" strike="noStrike" kern="1200" cap="none" spc="0" normalizeH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{ 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Mon(1),Tue(2),Wed(3),Thu(4),Fri(5),Sat(6),Sun(7);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lvl="0"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private int value;</a:t>
            </a:r>
          </a:p>
          <a:p>
            <a:pPr lvl="0">
              <a:lnSpc>
                <a:spcPct val="85000"/>
              </a:lnSpc>
            </a:pP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Day</a:t>
            </a:r>
            <a:r>
              <a:rPr lang="en-US" sz="2800" dirty="0">
                <a:solidFill>
                  <a:srgbClr val="234465"/>
                </a:solidFill>
                <a:effectLst/>
              </a:rPr>
              <a:t>(int value) {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</a:t>
            </a:r>
            <a:r>
              <a:rPr lang="bg-BG" sz="2800" dirty="0">
                <a:solidFill>
                  <a:srgbClr val="234465"/>
                </a:solidFill>
                <a:effectLst/>
              </a:rPr>
              <a:t> 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this.value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value;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}</a:t>
            </a: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>
              <a:lnSpc>
                <a:spcPct val="85000"/>
              </a:lnSpc>
              <a:defRPr/>
            </a:pPr>
            <a:r>
              <a:rPr lang="en-US" sz="28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Day.Sat</a:t>
            </a:r>
            <a:r>
              <a:rPr lang="en-US" sz="2800" dirty="0">
                <a:solidFill>
                  <a:schemeClr val="tx1"/>
                </a:solidFill>
                <a:effectLst/>
              </a:rPr>
              <a:t>);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Sat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419514" y="3467100"/>
            <a:ext cx="3026988" cy="1531548"/>
            <a:chOff x="5757212" y="1301668"/>
            <a:chExt cx="3516604" cy="189743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C98F160-CC72-4F8D-B929-A86F8419F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570" y="1676550"/>
              <a:ext cx="1660246" cy="146011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6B24934-469B-4F75-85ED-88D701D05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212" y="1738987"/>
              <a:ext cx="1679700" cy="146011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F9F5CAC-E162-4FBF-84A4-8822FE27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2412" y="1301668"/>
              <a:ext cx="1654428" cy="1460114"/>
            </a:xfrm>
            <a:prstGeom prst="rect">
              <a:avLst/>
            </a:prstGeom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785C53FE-A33F-44B7-8FFE-DA750FFF72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939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bg1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enum </a:t>
            </a:r>
            <a:r>
              <a:rPr lang="en-GB" b="1" noProof="1">
                <a:solidFill>
                  <a:schemeClr val="bg1"/>
                </a:solidFill>
              </a:rPr>
              <a:t>values</a:t>
            </a:r>
            <a:endParaRPr lang="en-GB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BE20CFD-D283-4ABE-8EA2-75AFDB1C5460}"/>
              </a:ext>
            </a:extLst>
          </p:cNvPr>
          <p:cNvSpPr txBox="1">
            <a:spLocks/>
          </p:cNvSpPr>
          <p:nvPr/>
        </p:nvSpPr>
        <p:spPr>
          <a:xfrm>
            <a:off x="635860" y="1991265"/>
            <a:ext cx="9590227" cy="4392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  <a:effectLst/>
              </a:rPr>
              <a:t>enum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CoffeeSize</a:t>
            </a:r>
            <a:r>
              <a:rPr lang="en-US" sz="2400" dirty="0">
                <a:solidFill>
                  <a:schemeClr val="tx1"/>
                </a:solidFill>
                <a:effectLst/>
              </a:rPr>
              <a:t> { 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Small(100), Normal(150), Double(300);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private int size;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CoffeeSize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(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int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 size) {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this.size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 = size;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bg-BG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public int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getValue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() {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return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this.size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;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CoffeeSize.Small.getValue</a:t>
            </a:r>
            <a:r>
              <a:rPr lang="en-US" sz="2400" dirty="0">
                <a:solidFill>
                  <a:schemeClr val="tx1"/>
                </a:solidFill>
                <a:effectLst/>
              </a:rPr>
              <a:t>());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100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EDB4BCA-9E78-4517-969A-9EE310CAF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09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Create a class </a:t>
            </a:r>
            <a:r>
              <a:rPr lang="en-GB" noProof="1"/>
              <a:t>PriceCalculator</a:t>
            </a:r>
            <a:r>
              <a:rPr lang="en-GB" dirty="0"/>
              <a:t> that calculates the total price of a holiday,   </a:t>
            </a:r>
            <a:br>
              <a:rPr lang="en-GB" dirty="0"/>
            </a:br>
            <a:r>
              <a:rPr lang="en-GB" dirty="0"/>
              <a:t>by given </a:t>
            </a:r>
            <a:r>
              <a:rPr lang="en-GB" b="1" dirty="0">
                <a:solidFill>
                  <a:schemeClr val="bg1"/>
                </a:solidFill>
              </a:rPr>
              <a:t>price per day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number of days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the season </a:t>
            </a:r>
            <a:r>
              <a:rPr lang="en-GB" dirty="0"/>
              <a:t>and a </a:t>
            </a:r>
            <a:r>
              <a:rPr lang="en-GB" b="1" dirty="0">
                <a:solidFill>
                  <a:schemeClr val="bg1"/>
                </a:solidFill>
              </a:rPr>
              <a:t>discount type</a:t>
            </a:r>
          </a:p>
          <a:p>
            <a:r>
              <a:rPr lang="en-GB" dirty="0"/>
              <a:t>The discount type and season </a:t>
            </a:r>
            <a:br>
              <a:rPr lang="en-GB" dirty="0"/>
            </a:br>
            <a:r>
              <a:rPr lang="en-GB" dirty="0"/>
              <a:t>should be </a:t>
            </a:r>
            <a:r>
              <a:rPr lang="en-GB" b="1" noProof="1">
                <a:solidFill>
                  <a:schemeClr val="bg1"/>
                </a:solidFill>
              </a:rPr>
              <a:t>enums</a:t>
            </a:r>
          </a:p>
          <a:p>
            <a:r>
              <a:rPr lang="en-GB" dirty="0"/>
              <a:t>The price multipliers will be:</a:t>
            </a:r>
          </a:p>
          <a:p>
            <a:pPr lvl="1"/>
            <a:r>
              <a:rPr lang="en-GB" dirty="0"/>
              <a:t>1x for Autumn, 2x for Spring, etc.</a:t>
            </a:r>
          </a:p>
          <a:p>
            <a:r>
              <a:rPr lang="en-GB" dirty="0"/>
              <a:t>The discount types will be:</a:t>
            </a:r>
          </a:p>
          <a:p>
            <a:pPr lvl="1"/>
            <a:r>
              <a:rPr lang="en-GB" noProof="1"/>
              <a:t>None – 0%</a:t>
            </a:r>
          </a:p>
          <a:p>
            <a:pPr lvl="1"/>
            <a:r>
              <a:rPr lang="en-GB" noProof="1"/>
              <a:t>SecondVisit – 10%</a:t>
            </a:r>
          </a:p>
          <a:p>
            <a:pPr lvl="1"/>
            <a:r>
              <a:rPr lang="en-GB" noProof="1"/>
              <a:t>VIP – 20%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Hotel Reservation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BF00E5-DB9F-4A3D-9534-7AAB3513A1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97" y="2286000"/>
            <a:ext cx="4342976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525796-EDDE-4CB1-8227-B70EC435CA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86712FB-4FEE-4200-93D9-D1AF8B6A9E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155" y="1310211"/>
            <a:ext cx="7786943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enum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Season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Spring(2), Summer(4), Autumn(1), Winter(3);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private int value;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Season(int value)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this.value = value;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getValue()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this.value;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EBC19-C683-4F92-BEDE-E33DCE2E5AF8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1CB6485-E3B1-4D04-B2D5-87ADD4970F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383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155" y="1310206"/>
            <a:ext cx="6444526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enum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Discount</a:t>
            </a:r>
            <a:r>
              <a:rPr kumimoji="0" lang="en-US" sz="2400" b="1" i="0" u="none" strike="noStrike" kern="1200" cap="none" spc="0" normalizeH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None(0), SecondVisit(10), VIP(20);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private int value;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Discount(int value) {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this.value = value;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public int getValue() {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return this.value;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27B9B4-EDBA-4857-B8C5-3090909E1AD3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10C93A3-3CBC-4B8A-B486-9C4D6D304C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546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(3)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59" y="1334266"/>
            <a:ext cx="11450081" cy="46935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public class PriceCalculator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public static double CalculatePrice(double pricePerDay,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		int numberOfDays, Season season, Discount discount)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int multiplier = season.getValue();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double discountMultiplier = discount.getValue() / 100.0;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double priceBeforeDiscount = numberOfDays * pricePerDay * multiplier;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double discountedAmount = priceBeforeDiscount * discountMultiplier;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return priceBeforeDiscount - discountedAmount;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FE7A6-C314-4292-8B72-1982175B1509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DF5BF1C-AB00-45D6-A60F-050A1A62B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67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B69DCD6-B60C-401A-A4F2-1F5090E338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962" y="1334282"/>
            <a:ext cx="2076076" cy="257524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7DCD535-7FD6-4F19-8675-9E1E947D2AC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Static Keyword in Java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1E917A4-A9B2-4F75-AACF-724B80C9152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0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  <a:hlinkClick r:id="rId2"/>
              </a:rPr>
              <a:t>sli.do</a:t>
            </a:r>
            <a:endParaRPr lang="en-US" sz="88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22F8674-17D3-4846-9215-17D6D9E04C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451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CEFE89-1853-4451-977F-45899A1CF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/>
          <a:p>
            <a:r>
              <a:rPr lang="en-US" dirty="0"/>
              <a:t>Used for </a:t>
            </a:r>
            <a:r>
              <a:rPr lang="en-US" b="1" dirty="0">
                <a:solidFill>
                  <a:schemeClr val="bg1"/>
                </a:solidFill>
              </a:rPr>
              <a:t>memory management</a:t>
            </a:r>
            <a:r>
              <a:rPr lang="en-US" dirty="0"/>
              <a:t> mainly</a:t>
            </a:r>
          </a:p>
          <a:p>
            <a:r>
              <a:rPr lang="en-US" dirty="0"/>
              <a:t>Can apply with:</a:t>
            </a:r>
          </a:p>
          <a:p>
            <a:pPr lvl="1"/>
            <a:r>
              <a:rPr lang="en-US" dirty="0"/>
              <a:t>Nested class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Blocks</a:t>
            </a:r>
          </a:p>
          <a:p>
            <a:r>
              <a:rPr lang="en-US" dirty="0"/>
              <a:t>Belongs to the class than an instance of the class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01D0558-1247-4931-830E-B6962320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Keyword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14B466-8489-4CD5-95E2-F3C017687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525374"/>
            <a:ext cx="5176058" cy="19574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int count;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increaseCount()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count++;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46785B5-1B11-49E2-8627-C47CC4AA6F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9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CEFE89-1853-4451-977F-45899A1CF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top level</a:t>
            </a:r>
            <a:r>
              <a:rPr lang="en-US" dirty="0"/>
              <a:t> class is a class that is not a nested class</a:t>
            </a:r>
            <a:endParaRPr lang="bg-BG" dirty="0"/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 class is any class whose declaration occurs within the body of another class or interface</a:t>
            </a:r>
            <a:endParaRPr lang="bg-BG" dirty="0"/>
          </a:p>
          <a:p>
            <a:r>
              <a:rPr lang="en-US" dirty="0"/>
              <a:t>Only nested classes can be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01D0558-1247-4931-830E-B6962320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A954D4-354B-4C44-8A4D-AB317D65A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639" y="3849590"/>
            <a:ext cx="619852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TopClass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class NestedStaticClass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6F942AE-14A1-4D13-9CA1-5F14F7C963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C15F6-17E6-4C12-A1D4-F09771E5EF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Can be used to refer to the </a:t>
            </a:r>
            <a:r>
              <a:rPr lang="en-US" b="1" dirty="0">
                <a:solidFill>
                  <a:schemeClr val="bg1"/>
                </a:solidFill>
              </a:rPr>
              <a:t>common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 of all objects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The company name of employees</a:t>
            </a:r>
          </a:p>
          <a:p>
            <a:pPr lvl="1"/>
            <a:r>
              <a:rPr lang="en-US" dirty="0"/>
              <a:t>College name of students</a:t>
            </a:r>
          </a:p>
          <a:p>
            <a:pPr lvl="2"/>
            <a:r>
              <a:rPr lang="en-US" dirty="0"/>
              <a:t>Name of the college is common for all students</a:t>
            </a:r>
          </a:p>
          <a:p>
            <a:r>
              <a:rPr lang="en-US" dirty="0"/>
              <a:t>Allocate memory only once in class area </a:t>
            </a:r>
            <a:br>
              <a:rPr lang="en-US" dirty="0"/>
            </a:br>
            <a:r>
              <a:rPr lang="en-US" dirty="0"/>
              <a:t>at the time of class loading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B72035-6DDA-45A7-BF82-747B9288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05187E9-589E-4CD2-A468-C80732FC59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8DC732-5DFA-4BFC-B87E-FD61B718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Variable (1)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DBBAA0-C29A-4045-A984-68015AB71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728" y="1292548"/>
            <a:ext cx="9078543" cy="5169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class Counter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int count = 0;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int staticCount = 0;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public Counter()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count++;      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incrementing value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staticCount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++;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incrementing value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public void printCounters()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System.out.printf("Count: %d%n", count);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System.out.printf("Static Count: %d%n", staticCount);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B4361A0-FBDD-47DB-AD5A-276467FBC7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9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8DC732-5DFA-4BFC-B87E-FD61B718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Variable (2)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DBBAA0-C29A-4045-A984-68015AB71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95" y="1605607"/>
            <a:ext cx="7428807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Inside the Main Class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Counter c1 = new Counter();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c1.printCounters();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Counter c2 = new Counter();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c2.printCounters();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Counter c3 = new Counter();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c3.printCounters();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counter = Counter.staticCount;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3  </a:t>
            </a:r>
            <a:endParaRPr lang="bg-BG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C16EA-6F9B-4AEB-8FD8-D1174C7A5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7515" y="2615113"/>
            <a:ext cx="2914995" cy="29669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Count: 2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Count: 3</a:t>
            </a:r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4DB5976F-C600-46ED-852D-745F23B0A57A}"/>
              </a:ext>
            </a:extLst>
          </p:cNvPr>
          <p:cNvSpPr/>
          <p:nvPr/>
        </p:nvSpPr>
        <p:spPr>
          <a:xfrm>
            <a:off x="8154010" y="3923030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22D0656-3C2E-4A62-98C8-4C41FD490C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7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E58E851-FE92-4B0F-B692-9179905F01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Belongs to the class rather than the object of a class</a:t>
            </a:r>
          </a:p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without the need for creating </a:t>
            </a:r>
            <a:br>
              <a:rPr lang="en-US" dirty="0"/>
            </a:br>
            <a:r>
              <a:rPr lang="en-US" dirty="0"/>
              <a:t>an instance of a class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static data member and can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</a:t>
            </a:r>
            <a:br>
              <a:rPr lang="bg-BG" dirty="0"/>
            </a:br>
            <a:r>
              <a:rPr lang="en-US" dirty="0"/>
              <a:t>the value of it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not use non-static</a:t>
            </a:r>
            <a:r>
              <a:rPr lang="en-US" dirty="0"/>
              <a:t> data member or call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non-static method</a:t>
            </a:r>
            <a:r>
              <a:rPr lang="en-US" dirty="0"/>
              <a:t> directly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super</a:t>
            </a:r>
            <a:r>
              <a:rPr lang="en-US" dirty="0"/>
              <a:t> cannot be used in static context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E6780C-7826-4A3D-92D0-40402B8A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09AE0A6-EB52-4C51-A6D7-2DA1F41B0E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36436-7886-40C6-B624-F896EC6C2A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282" y="1614345"/>
            <a:ext cx="8221147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class Calculate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en-US" dirty="0"/>
              <a:t> int cube(int x) { return x * x * x;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int result = </a:t>
            </a:r>
            <a:r>
              <a:rPr lang="en-US" dirty="0" err="1">
                <a:solidFill>
                  <a:schemeClr val="bg1"/>
                </a:solidFill>
              </a:rPr>
              <a:t>Calculate.</a:t>
            </a:r>
            <a:r>
              <a:rPr lang="en-US" dirty="0" err="1"/>
              <a:t>cube</a:t>
            </a:r>
            <a:r>
              <a:rPr lang="en-US" dirty="0"/>
              <a:t>(5);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(result);         </a:t>
            </a:r>
            <a:r>
              <a:rPr lang="en-US" i="1" dirty="0">
                <a:solidFill>
                  <a:schemeClr val="accent2"/>
                </a:solidFill>
              </a:rPr>
              <a:t>// 125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Math.</a:t>
            </a:r>
            <a:r>
              <a:rPr lang="en-US" dirty="0" err="1"/>
              <a:t>pow</a:t>
            </a:r>
            <a:r>
              <a:rPr lang="en-US" dirty="0"/>
              <a:t>(2, 3)); </a:t>
            </a:r>
            <a:r>
              <a:rPr lang="en-US" i="1" dirty="0">
                <a:solidFill>
                  <a:schemeClr val="accent2"/>
                </a:solidFill>
              </a:rPr>
              <a:t>// 8.0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192211-883E-48BB-A20D-B550969B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Method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EBF114A-7993-4FFB-8FAF-1A702513BA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9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43EC51-9EF5-4956-B400-4A42BED11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/>
          <a:p>
            <a:r>
              <a:rPr lang="en-US" dirty="0"/>
              <a:t>A set of </a:t>
            </a:r>
            <a:r>
              <a:rPr lang="en-US" b="1" dirty="0">
                <a:solidFill>
                  <a:schemeClr val="bg1"/>
                </a:solidFill>
              </a:rPr>
              <a:t>statements</a:t>
            </a:r>
            <a:r>
              <a:rPr lang="en-US" dirty="0"/>
              <a:t>, which will be executed by the </a:t>
            </a:r>
            <a:br>
              <a:rPr lang="en-US" dirty="0"/>
            </a:br>
            <a:r>
              <a:rPr lang="en-US" dirty="0"/>
              <a:t>JVM before execution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dirty="0"/>
              <a:t> method</a:t>
            </a:r>
          </a:p>
          <a:p>
            <a:r>
              <a:rPr lang="en-US" dirty="0"/>
              <a:t>Executing </a:t>
            </a:r>
            <a:r>
              <a:rPr lang="en-US" b="1" dirty="0">
                <a:solidFill>
                  <a:schemeClr val="bg1"/>
                </a:solidFill>
              </a:rPr>
              <a:t>static block</a:t>
            </a:r>
            <a:r>
              <a:rPr lang="en-US" dirty="0"/>
              <a:t> is at the time of class loading</a:t>
            </a:r>
          </a:p>
          <a:p>
            <a:r>
              <a:rPr lang="en-US" dirty="0"/>
              <a:t>A class can take any number of static block but all </a:t>
            </a:r>
            <a:br>
              <a:rPr lang="en-US" dirty="0"/>
            </a:br>
            <a:r>
              <a:rPr lang="en-US" dirty="0"/>
              <a:t>blocks will be executed </a:t>
            </a:r>
            <a:r>
              <a:rPr lang="en-US" b="1" dirty="0">
                <a:solidFill>
                  <a:schemeClr val="bg1"/>
                </a:solidFill>
              </a:rPr>
              <a:t>from top to bottom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1DF7215-36F1-4F31-9B5E-503713A4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Block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F21FD8B-8FB8-4570-AE07-0E782E524B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9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0B8D0-91B6-42AC-A46D-FB5C6FAC4E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972" y="1182084"/>
            <a:ext cx="7132179" cy="565094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class Main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static int n;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public static void main(String[] </a:t>
            </a:r>
            <a:r>
              <a:rPr lang="en-US" sz="2200" dirty="0" err="1"/>
              <a:t>args</a:t>
            </a:r>
            <a:r>
              <a:rPr lang="en-US" sz="2200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System.out.println</a:t>
            </a:r>
            <a:r>
              <a:rPr lang="en-US" sz="2200" dirty="0"/>
              <a:t>("From main");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System.out.println</a:t>
            </a:r>
            <a:r>
              <a:rPr lang="en-US" sz="2200" dirty="0"/>
              <a:t>(n);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bg1"/>
                </a:solidFill>
              </a:rPr>
              <a:t>static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System.out.println</a:t>
            </a:r>
            <a:r>
              <a:rPr lang="en-US" sz="2200" dirty="0"/>
              <a:t>("From static block");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n = 10;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2BD07D-2997-488A-A2DC-A2A2B757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Block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BF12A50-D83F-42DD-A424-BC55E2BC4E54}"/>
              </a:ext>
            </a:extLst>
          </p:cNvPr>
          <p:cNvSpPr txBox="1">
            <a:spLocks/>
          </p:cNvSpPr>
          <p:nvPr/>
        </p:nvSpPr>
        <p:spPr>
          <a:xfrm>
            <a:off x="8851904" y="2666537"/>
            <a:ext cx="2970485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static block</a:t>
            </a:r>
          </a:p>
          <a:p>
            <a:r>
              <a:rPr lang="en-US" sz="2200" dirty="0"/>
              <a:t>From main</a:t>
            </a:r>
          </a:p>
          <a:p>
            <a:r>
              <a:rPr lang="en-US" sz="2200" dirty="0"/>
              <a:t>10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911751F-90E3-4FFD-A6FF-670B3526922D}"/>
              </a:ext>
            </a:extLst>
          </p:cNvPr>
          <p:cNvSpPr/>
          <p:nvPr/>
        </p:nvSpPr>
        <p:spPr>
          <a:xfrm>
            <a:off x="8073079" y="3253433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43FAD9E-E977-4A89-AAA6-8B8F651BB7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504B6ED-BCA9-4C80-A4C1-27C62E96CC2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23" y="1384042"/>
            <a:ext cx="2054095" cy="23693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FE857C6-5EBD-4F64-B0B9-8AE60CDCE02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Packages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C7B4672-FB88-4915-88EB-3C180CA3C32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8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086E1E4-2C6E-4075-B19C-62F5C7496AF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20022" y="1468127"/>
            <a:ext cx="2151956" cy="21519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48E008A-CA25-4996-B1ED-374A10E7ACC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Project Architecture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630C882-83FF-43AD-8AA3-91394C48EB1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921BC-6598-4DFE-875D-C1D8C03DB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1766" y="1121143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Used to group related classes</a:t>
            </a:r>
          </a:p>
          <a:p>
            <a:pPr lvl="1"/>
            <a:r>
              <a:rPr lang="en-US" dirty="0"/>
              <a:t>Like a folder in a file directory</a:t>
            </a:r>
          </a:p>
          <a:p>
            <a:r>
              <a:rPr lang="en-US" dirty="0"/>
              <a:t>Use packages to avoid name conflicts and to write a better maintainable code</a:t>
            </a:r>
          </a:p>
          <a:p>
            <a:r>
              <a:rPr lang="en-US" dirty="0"/>
              <a:t>Packages are divided into two categories: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Built-in Packages</a:t>
            </a:r>
            <a:r>
              <a:rPr lang="en-US" dirty="0"/>
              <a:t> (packages from the </a:t>
            </a:r>
            <a:r>
              <a:rPr lang="en-US" b="1" dirty="0">
                <a:solidFill>
                  <a:schemeClr val="bg1"/>
                </a:solidFill>
              </a:rPr>
              <a:t>Java API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User-defined Packages (create own packages)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999633-6B7F-4054-B45F-4B2D71B4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in 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E849E73-3586-48AA-A25E-F09BE591DE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7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BAAEB-8218-4433-B6A7-45221B02A0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3"/>
            <a:ext cx="9929724" cy="5584897"/>
          </a:xfrm>
        </p:spPr>
        <p:txBody>
          <a:bodyPr/>
          <a:lstStyle/>
          <a:p>
            <a:r>
              <a:rPr lang="en-US" dirty="0"/>
              <a:t>The library is divided into packages and classes</a:t>
            </a:r>
          </a:p>
          <a:p>
            <a:r>
              <a:rPr lang="en-US" dirty="0"/>
              <a:t>Import a single class or a whole package that contain all the classes</a:t>
            </a:r>
          </a:p>
          <a:p>
            <a:r>
              <a:rPr lang="en-US" dirty="0"/>
              <a:t>To use a class or a package, use the import keyword</a:t>
            </a:r>
          </a:p>
          <a:p>
            <a:pPr>
              <a:spcBef>
                <a:spcPts val="0"/>
              </a:spcBef>
            </a:pPr>
            <a:r>
              <a:rPr lang="en-US" dirty="0"/>
              <a:t>The complete list can be found at Oracles website:</a:t>
            </a:r>
            <a:br>
              <a:rPr lang="en-US" dirty="0"/>
            </a:br>
            <a:r>
              <a:rPr lang="en-US" dirty="0">
                <a:hlinkClick r:id="rId2"/>
              </a:rPr>
              <a:t>https://docs.oracle.com/en/java/javase/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BCD98-3EC6-4459-ADED-4592F424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Build-In Packages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97B0D3E-2A9A-438B-BDE3-8F1F7D30C1E0}"/>
              </a:ext>
            </a:extLst>
          </p:cNvPr>
          <p:cNvSpPr txBox="1">
            <a:spLocks/>
          </p:cNvSpPr>
          <p:nvPr/>
        </p:nvSpPr>
        <p:spPr>
          <a:xfrm>
            <a:off x="2442891" y="4997767"/>
            <a:ext cx="867963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import </a:t>
            </a:r>
            <a:r>
              <a:rPr lang="en-US" sz="2200" dirty="0" err="1"/>
              <a:t>package.name.Class</a:t>
            </a:r>
            <a:r>
              <a:rPr lang="en-US" sz="2200" dirty="0"/>
              <a:t>; </a:t>
            </a:r>
            <a:r>
              <a:rPr lang="en-US" sz="2200" i="1" dirty="0">
                <a:solidFill>
                  <a:schemeClr val="accent2"/>
                </a:solidFill>
              </a:rPr>
              <a:t>// Import a single class </a:t>
            </a:r>
          </a:p>
          <a:p>
            <a:r>
              <a:rPr lang="en-US" sz="2200" dirty="0"/>
              <a:t>import package.name.*;     </a:t>
            </a:r>
            <a:r>
              <a:rPr lang="en-US" sz="2200" i="1" dirty="0">
                <a:solidFill>
                  <a:schemeClr val="accent2"/>
                </a:solidFill>
              </a:rPr>
              <a:t>// Import the whole package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ECEF350-5E48-4653-A695-4BDFB1D3D2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3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05531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Well organized code is easier to work with</a:t>
            </a:r>
          </a:p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 can reduce complexity using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Classes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Projects</a:t>
            </a:r>
          </a:p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 can refactor existing code by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breaking code down</a:t>
            </a:r>
          </a:p>
          <a:p>
            <a:pPr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Enumerations</a:t>
            </a:r>
            <a:r>
              <a:rPr lang="en-US" sz="3200" noProof="1">
                <a:solidFill>
                  <a:schemeClr val="bg2"/>
                </a:solidFill>
              </a:rPr>
              <a:t> define a fixed </a:t>
            </a:r>
            <a:r>
              <a:rPr lang="en-US" sz="3200" b="1" noProof="1">
                <a:solidFill>
                  <a:schemeClr val="bg1"/>
                </a:solidFill>
              </a:rPr>
              <a:t>set of constants</a:t>
            </a:r>
          </a:p>
          <a:p>
            <a:pPr lvl="1"/>
            <a:r>
              <a:rPr lang="en-GB" sz="3000" noProof="1">
                <a:solidFill>
                  <a:schemeClr val="bg2"/>
                </a:solidFill>
              </a:rPr>
              <a:t>R</a:t>
            </a:r>
            <a:r>
              <a:rPr lang="en-US" sz="3000" noProof="1">
                <a:solidFill>
                  <a:schemeClr val="bg2"/>
                </a:solidFill>
              </a:rPr>
              <a:t>epresent </a:t>
            </a:r>
            <a:r>
              <a:rPr lang="en-US" sz="3000" b="1" noProof="1">
                <a:solidFill>
                  <a:schemeClr val="bg1"/>
                </a:solidFill>
              </a:rPr>
              <a:t>numeric values</a:t>
            </a:r>
            <a:endParaRPr lang="en-US" sz="3000" b="1" noProof="1">
              <a:solidFill>
                <a:schemeClr val="bg2"/>
              </a:solidFill>
            </a:endParaRPr>
          </a:p>
          <a:p>
            <a:pPr lvl="1"/>
            <a:r>
              <a:rPr lang="en-US" sz="3000" noProof="1">
                <a:solidFill>
                  <a:schemeClr val="bg2"/>
                </a:solidFill>
              </a:rPr>
              <a:t>We can easily </a:t>
            </a:r>
            <a:r>
              <a:rPr lang="en-US" sz="3000" b="1" noProof="1">
                <a:solidFill>
                  <a:schemeClr val="bg1"/>
                </a:solidFill>
              </a:rPr>
              <a:t>cast</a:t>
            </a:r>
            <a:r>
              <a:rPr lang="en-US" sz="3000" noProof="1">
                <a:solidFill>
                  <a:schemeClr val="bg2"/>
                </a:solidFill>
              </a:rPr>
              <a:t> </a:t>
            </a:r>
            <a:r>
              <a:rPr lang="en-US" sz="3000" b="1" noProof="1">
                <a:solidFill>
                  <a:schemeClr val="bg1"/>
                </a:solidFill>
              </a:rPr>
              <a:t>enums</a:t>
            </a:r>
            <a:r>
              <a:rPr lang="en-US" sz="3000" noProof="1">
                <a:solidFill>
                  <a:schemeClr val="bg2"/>
                </a:solidFill>
              </a:rPr>
              <a:t> to </a:t>
            </a:r>
            <a:r>
              <a:rPr lang="en-US" sz="3000" b="1" noProof="1">
                <a:solidFill>
                  <a:schemeClr val="bg1"/>
                </a:solidFill>
              </a:rPr>
              <a:t>numeric</a:t>
            </a:r>
            <a:r>
              <a:rPr lang="en-US" sz="3000" noProof="1">
                <a:solidFill>
                  <a:schemeClr val="bg2"/>
                </a:solidFill>
              </a:rPr>
              <a:t> </a:t>
            </a:r>
            <a:r>
              <a:rPr lang="en-US" sz="3000" b="1" noProof="1">
                <a:solidFill>
                  <a:schemeClr val="bg1"/>
                </a:solidFill>
              </a:rPr>
              <a:t>types</a:t>
            </a:r>
          </a:p>
          <a:p>
            <a:pPr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Static </a:t>
            </a:r>
            <a:r>
              <a:rPr lang="en-US" sz="3200" noProof="1">
                <a:solidFill>
                  <a:schemeClr val="bg2"/>
                </a:solidFill>
              </a:rPr>
              <a:t>members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noProof="1">
                <a:solidFill>
                  <a:schemeClr val="bg2"/>
                </a:solidFill>
              </a:rPr>
              <a:t>and</a:t>
            </a:r>
            <a:r>
              <a:rPr lang="en-US" sz="3200" b="1" noProof="1">
                <a:solidFill>
                  <a:schemeClr val="bg1"/>
                </a:solidFill>
              </a:rPr>
              <a:t> Packages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8C8C4250-3A0C-4075-9704-1FE1E0FD65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310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4743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84992AA7-B734-4DBF-AED3-9776D06BD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967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B694955A-C80A-4150-83AF-691E4E0BF9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797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21FAF6-DD59-439B-A2C2-555F4148A4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EED0E6-2BFB-4659-A36A-33607C11E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12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We use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/>
              <a:t> to split code into functional blocks</a:t>
            </a:r>
          </a:p>
          <a:p>
            <a:pPr lvl="1"/>
            <a:r>
              <a:rPr lang="en-GB" dirty="0"/>
              <a:t>Improves code </a:t>
            </a:r>
            <a:r>
              <a:rPr lang="en-GB" b="1" dirty="0">
                <a:solidFill>
                  <a:schemeClr val="bg1"/>
                </a:solidFill>
              </a:rPr>
              <a:t>readability</a:t>
            </a:r>
          </a:p>
          <a:p>
            <a:pPr lvl="1"/>
            <a:r>
              <a:rPr lang="en-GB" dirty="0"/>
              <a:t>Allows for easier </a:t>
            </a:r>
            <a:r>
              <a:rPr lang="en-GB" b="1" dirty="0">
                <a:solidFill>
                  <a:schemeClr val="bg1"/>
                </a:solidFill>
              </a:rPr>
              <a:t>debugging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(1)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366623" y="3300040"/>
            <a:ext cx="6451427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for (char move : moves){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for (int r = 0; r &lt; </a:t>
            </a:r>
            <a:r>
              <a:rPr lang="en-US" sz="2000" dirty="0" err="1"/>
              <a:t>room.length</a:t>
            </a:r>
            <a:r>
              <a:rPr lang="en-US" sz="2000" dirty="0"/>
              <a:t>; r++)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for (int c = 0; c &lt; room[r].length; c++)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  if (room[row][col] == 'b')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    …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7248574" y="4623292"/>
            <a:ext cx="4216135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for (char move : moves)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</a:t>
            </a:r>
            <a:r>
              <a:rPr lang="en-US" sz="2000" dirty="0" err="1"/>
              <a:t>moveEnemies</a:t>
            </a:r>
            <a:r>
              <a:rPr lang="en-US" sz="2000" dirty="0"/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</a:t>
            </a:r>
            <a:r>
              <a:rPr lang="en-US" sz="2000" dirty="0" err="1"/>
              <a:t>killerCheck</a:t>
            </a:r>
            <a:r>
              <a:rPr lang="en-US" sz="2000" dirty="0"/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</a:t>
            </a:r>
            <a:r>
              <a:rPr lang="en-US" sz="2000" dirty="0" err="1"/>
              <a:t>movePlayer</a:t>
            </a:r>
            <a:r>
              <a:rPr lang="en-US" sz="2000" dirty="0"/>
              <a:t>(move);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}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E229716C-037B-4E36-AA57-2B395AF885FB}"/>
              </a:ext>
            </a:extLst>
          </p:cNvPr>
          <p:cNvSpPr/>
          <p:nvPr/>
        </p:nvSpPr>
        <p:spPr bwMode="auto">
          <a:xfrm rot="5400000">
            <a:off x="6345556" y="5521795"/>
            <a:ext cx="718457" cy="718409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7215538-46D5-4080-B072-494DD468C9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56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let us easily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code</a:t>
            </a:r>
          </a:p>
          <a:p>
            <a:r>
              <a:rPr lang="en-GB" dirty="0"/>
              <a:t>We change the </a:t>
            </a:r>
            <a:r>
              <a:rPr lang="en-GB" b="1" dirty="0">
                <a:solidFill>
                  <a:schemeClr val="bg1"/>
                </a:solidFill>
              </a:rPr>
              <a:t>method</a:t>
            </a:r>
            <a:r>
              <a:rPr lang="en-GB" dirty="0"/>
              <a:t> once to affect </a:t>
            </a:r>
            <a:r>
              <a:rPr lang="en-GB" b="1" dirty="0">
                <a:solidFill>
                  <a:schemeClr val="bg1"/>
                </a:solidFill>
              </a:rPr>
              <a:t>all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calls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(2)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20306" y="2566642"/>
            <a:ext cx="9186168" cy="4019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BankAccount bankAcc = new BankAccount();</a:t>
            </a:r>
          </a:p>
          <a:p>
            <a:r>
              <a:rPr lang="en-US" sz="2400" noProof="1"/>
              <a:t>bankAcc.setId(1);</a:t>
            </a:r>
          </a:p>
          <a:p>
            <a:r>
              <a:rPr lang="en-US" sz="2400" noProof="1"/>
              <a:t>bankAcc.deposit(20);</a:t>
            </a:r>
          </a:p>
          <a:p>
            <a:r>
              <a:rPr lang="en-US" sz="2400" noProof="1"/>
              <a:t>System.out.printf("Account %d, balance %d",</a:t>
            </a:r>
          </a:p>
          <a:p>
            <a:pPr>
              <a:spcBef>
                <a:spcPts val="0"/>
              </a:spcBef>
            </a:pPr>
            <a:r>
              <a:rPr lang="en-US" sz="2400" noProof="1"/>
              <a:t>		bankAcc.getId(),bankAcc.getBalance());</a:t>
            </a:r>
          </a:p>
          <a:p>
            <a:r>
              <a:rPr lang="en-US" sz="2400" noProof="1"/>
              <a:t>bankAcc.withdraw(10);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…</a:t>
            </a:r>
          </a:p>
          <a:p>
            <a:r>
              <a:rPr lang="en-US" sz="2400" noProof="1"/>
              <a:t>System.out.println(bankAcc.toString());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7320F07E-A663-4631-9D85-28B2A468D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692" y="5249730"/>
            <a:ext cx="3721879" cy="919401"/>
          </a:xfrm>
          <a:prstGeom prst="wedgeRoundRectCallout">
            <a:avLst>
              <a:gd name="adj1" fmla="val -54338"/>
              <a:gd name="adj2" fmla="val 4682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.toString()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set a global printing format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697C4A-E03B-4954-96F1-CB8E554D46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535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method should complete a </a:t>
            </a:r>
            <a:r>
              <a:rPr lang="en-GB" b="1" dirty="0">
                <a:solidFill>
                  <a:schemeClr val="bg1"/>
                </a:solidFill>
              </a:rPr>
              <a:t>single task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728152A-94B5-475B-BA95-25AF0353651C}"/>
              </a:ext>
            </a:extLst>
          </p:cNvPr>
          <p:cNvSpPr txBox="1">
            <a:spLocks/>
          </p:cNvSpPr>
          <p:nvPr/>
        </p:nvSpPr>
        <p:spPr>
          <a:xfrm>
            <a:off x="6070730" y="4439716"/>
            <a:ext cx="495222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>
                <a:solidFill>
                  <a:schemeClr val="bg1"/>
                </a:solidFill>
              </a:rPr>
              <a:t>withdraw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>
                <a:solidFill>
                  <a:schemeClr val="bg1"/>
                </a:solidFill>
              </a:rPr>
              <a:t>deposit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BigDecimal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bg1"/>
                </a:solidFill>
              </a:rPr>
              <a:t>getBalance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string </a:t>
            </a:r>
            <a:r>
              <a:rPr lang="en-US" sz="2400" dirty="0" err="1">
                <a:solidFill>
                  <a:schemeClr val="bg1"/>
                </a:solidFill>
              </a:rPr>
              <a:t>toString</a:t>
            </a:r>
            <a:r>
              <a:rPr lang="en-US" sz="2400" dirty="0"/>
              <a:t> ( … 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(3)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AC825D2-9E1E-4F89-B19B-C5E1EABD398D}"/>
              </a:ext>
            </a:extLst>
          </p:cNvPr>
          <p:cNvSpPr txBox="1">
            <a:spLocks/>
          </p:cNvSpPr>
          <p:nvPr/>
        </p:nvSpPr>
        <p:spPr>
          <a:xfrm>
            <a:off x="562070" y="2482241"/>
            <a:ext cx="6763639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 err="1">
                <a:solidFill>
                  <a:schemeClr val="bg1"/>
                </a:solidFill>
              </a:rPr>
              <a:t>doMagic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 err="1">
                <a:solidFill>
                  <a:schemeClr val="bg1"/>
                </a:solidFill>
              </a:rPr>
              <a:t>depositOrWithdraw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BigDecimal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bg1"/>
                </a:solidFill>
              </a:rPr>
              <a:t>depositAndGetBalance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String </a:t>
            </a:r>
            <a:r>
              <a:rPr lang="en-US" sz="2400" dirty="0" err="1">
                <a:solidFill>
                  <a:schemeClr val="bg1"/>
                </a:solidFill>
              </a:rPr>
              <a:t>parseDataAndReturnResult</a:t>
            </a:r>
            <a:r>
              <a:rPr lang="en-US" sz="2400" dirty="0"/>
              <a:t> ( … )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0CD9AB1A-07F0-4D0B-869C-3AEBFDF57AFA}"/>
              </a:ext>
            </a:extLst>
          </p:cNvPr>
          <p:cNvSpPr/>
          <p:nvPr/>
        </p:nvSpPr>
        <p:spPr bwMode="auto">
          <a:xfrm rot="5400000">
            <a:off x="5127171" y="4348411"/>
            <a:ext cx="737118" cy="821094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5870491-4D2E-4ACE-B97B-1EB7FBC3A0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767" y="2114857"/>
            <a:ext cx="1035320" cy="1035320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E8E6103-B408-4DCD-8E91-80E8323AE35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010" y="4157361"/>
            <a:ext cx="1057394" cy="1057394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5571F76-4231-44A2-AA98-A18DF5539C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092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Draw on the console a rhombus of stars</a:t>
            </a:r>
            <a:r>
              <a:rPr lang="bg-BG" dirty="0"/>
              <a:t> </a:t>
            </a:r>
            <a:r>
              <a:rPr lang="en-US" dirty="0"/>
              <a:t>with size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Rhombus of Stars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5191" y="3347537"/>
            <a:ext cx="1205294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91849" y="1930263"/>
            <a:ext cx="12052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3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3142095" y="2757549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70665" y="3351887"/>
            <a:ext cx="80079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868416" y="1930263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2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5318664" y="2757549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28164" y="3355171"/>
            <a:ext cx="437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044984" y="1930263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1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7495233" y="2757549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3A9BBBA-0B6B-4C6C-BAF7-334530434543}"/>
              </a:ext>
            </a:extLst>
          </p:cNvPr>
          <p:cNvSpPr/>
          <p:nvPr/>
        </p:nvSpPr>
        <p:spPr bwMode="auto">
          <a:xfrm>
            <a:off x="9691921" y="2193472"/>
            <a:ext cx="1884182" cy="2471056"/>
          </a:xfrm>
          <a:prstGeom prst="flowChartDecisio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63A15716-8EEC-4235-AEDA-B22FFA0566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027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 (1)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5355" y="1614259"/>
            <a:ext cx="10639771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size = Integer.parseInt(sc.nextLine());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(int starCount = 1; starCount &lt;= size; starCount++)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printRow(size, starCount);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(int starCount = size - 1; starCount &gt;= 1; starCount--)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printRow(size, starCount);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5795875" y="2807580"/>
            <a:ext cx="1922249" cy="659520"/>
          </a:xfrm>
          <a:prstGeom prst="wedgeRoundRectCallout">
            <a:avLst>
              <a:gd name="adj1" fmla="val -62875"/>
              <a:gd name="adj2" fmla="val -258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Reusing code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658BB-6E6B-4CA1-A57A-EC39720F6E1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23ABBBC-0E5C-43EA-B097-70B2C62CA7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402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3704</TotalTime>
  <Words>3148</Words>
  <Application>Microsoft Office PowerPoint</Application>
  <PresentationFormat>Widescreen</PresentationFormat>
  <Paragraphs>492</Paragraphs>
  <Slides>47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Wingdings 2</vt:lpstr>
      <vt:lpstr>SoftUni</vt:lpstr>
      <vt:lpstr>Working with Abstraction</vt:lpstr>
      <vt:lpstr>Table of Contents</vt:lpstr>
      <vt:lpstr>Have a Question?</vt:lpstr>
      <vt:lpstr>Project Architecture</vt:lpstr>
      <vt:lpstr>Splitting Code into Methods (1)</vt:lpstr>
      <vt:lpstr>Splitting Code into Methods (2)</vt:lpstr>
      <vt:lpstr>Splitting Code into Methods (3)</vt:lpstr>
      <vt:lpstr>Problem: Rhombus of Stars</vt:lpstr>
      <vt:lpstr>Solution: Rhombus of Stars (1)</vt:lpstr>
      <vt:lpstr>Solution: Rhombus of Stars (2)</vt:lpstr>
      <vt:lpstr>Splitting Code into Classes (1)</vt:lpstr>
      <vt:lpstr>Splitting Code into Classes (2)</vt:lpstr>
      <vt:lpstr>Splitting Code into Classes (3)</vt:lpstr>
      <vt:lpstr>Problem: Point in Rectangle</vt:lpstr>
      <vt:lpstr>Solution: Point in Rectangle</vt:lpstr>
      <vt:lpstr>Solution: Point in Rectangle (2)</vt:lpstr>
      <vt:lpstr>Refactoring</vt:lpstr>
      <vt:lpstr>Refactoring</vt:lpstr>
      <vt:lpstr>Refactoring Techniques</vt:lpstr>
      <vt:lpstr>Problem: Student System</vt:lpstr>
      <vt:lpstr>Enumerations</vt:lpstr>
      <vt:lpstr>Enumerations</vt:lpstr>
      <vt:lpstr>Enumerations (1)</vt:lpstr>
      <vt:lpstr>Enumerations (2)</vt:lpstr>
      <vt:lpstr>Problem: Hotel Reservation </vt:lpstr>
      <vt:lpstr>Solution: Hotel Reservation (1)</vt:lpstr>
      <vt:lpstr>Solution: Hotel Reservation (2)</vt:lpstr>
      <vt:lpstr>Solution: Hotel Reservation (3) </vt:lpstr>
      <vt:lpstr>Static Keyword in Java</vt:lpstr>
      <vt:lpstr>Static Keyword</vt:lpstr>
      <vt:lpstr>Static Class</vt:lpstr>
      <vt:lpstr>Static Variable</vt:lpstr>
      <vt:lpstr>Example: Static Variable (1)</vt:lpstr>
      <vt:lpstr>Example: Static Variable (2)</vt:lpstr>
      <vt:lpstr>Static Method</vt:lpstr>
      <vt:lpstr>Example: Static Method</vt:lpstr>
      <vt:lpstr>Static Block</vt:lpstr>
      <vt:lpstr>Example: Static Block</vt:lpstr>
      <vt:lpstr>Packages</vt:lpstr>
      <vt:lpstr>Packages in Java</vt:lpstr>
      <vt:lpstr>Build-In Packages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Working with Abstraction</dc:title>
  <dc:subject>Java OOP – Practical Training Course @ SoftUni</dc:subject>
  <dc:creator>Software University</dc:creator>
  <cp:keywords>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 Tomanov</cp:lastModifiedBy>
  <cp:revision>14</cp:revision>
  <dcterms:created xsi:type="dcterms:W3CDTF">2018-05-23T13:08:44Z</dcterms:created>
  <dcterms:modified xsi:type="dcterms:W3CDTF">2020-05-12T14:41:32Z</dcterms:modified>
  <cp:category>programming;computer programming;software development;web development</cp:category>
</cp:coreProperties>
</file>