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07" r:id="rId2"/>
  </p:sldMasterIdLst>
  <p:notesMasterIdLst>
    <p:notesMasterId r:id="rId29"/>
  </p:notesMasterIdLst>
  <p:handoutMasterIdLst>
    <p:handoutMasterId r:id="rId30"/>
  </p:handoutMasterIdLst>
  <p:sldIdLst>
    <p:sldId id="497" r:id="rId3"/>
    <p:sldId id="276" r:id="rId4"/>
    <p:sldId id="450" r:id="rId5"/>
    <p:sldId id="419" r:id="rId6"/>
    <p:sldId id="420" r:id="rId7"/>
    <p:sldId id="464" r:id="rId8"/>
    <p:sldId id="415" r:id="rId9"/>
    <p:sldId id="459" r:id="rId10"/>
    <p:sldId id="456" r:id="rId11"/>
    <p:sldId id="428" r:id="rId12"/>
    <p:sldId id="425" r:id="rId13"/>
    <p:sldId id="467" r:id="rId14"/>
    <p:sldId id="457" r:id="rId15"/>
    <p:sldId id="452" r:id="rId16"/>
    <p:sldId id="493" r:id="rId17"/>
    <p:sldId id="494" r:id="rId18"/>
    <p:sldId id="423" r:id="rId19"/>
    <p:sldId id="543" r:id="rId20"/>
    <p:sldId id="447" r:id="rId21"/>
    <p:sldId id="578" r:id="rId22"/>
    <p:sldId id="577" r:id="rId23"/>
    <p:sldId id="468" r:id="rId24"/>
    <p:sldId id="562" r:id="rId25"/>
    <p:sldId id="575" r:id="rId26"/>
    <p:sldId id="413" r:id="rId27"/>
    <p:sldId id="492" r:id="rId28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89BB5A1-7F6B-4125-BAAE-E7A992F571E3}">
          <p14:sldIdLst>
            <p14:sldId id="497"/>
            <p14:sldId id="276"/>
          </p14:sldIdLst>
        </p14:section>
        <p14:section name="Променливи и типове данни" id="{C82553FC-A8B2-42BC-924A-8C8EE8B012AE}">
          <p14:sldIdLst>
            <p14:sldId id="450"/>
            <p14:sldId id="419"/>
            <p14:sldId id="420"/>
          </p14:sldIdLst>
        </p14:section>
        <p14:section name="Прости операции" id="{41D983E8-7C30-425B-A96D-BCCDE9AE2152}">
          <p14:sldIdLst>
            <p14:sldId id="464"/>
            <p14:sldId id="415"/>
            <p14:sldId id="459"/>
            <p14:sldId id="456"/>
            <p14:sldId id="428"/>
            <p14:sldId id="425"/>
            <p14:sldId id="467"/>
            <p14:sldId id="457"/>
          </p14:sldIdLst>
        </p14:section>
        <p14:section name="Печатане на екрана" id="{B12FAB8B-0675-4DD5-82BB-5C7B28CB2C42}">
          <p14:sldIdLst>
            <p14:sldId id="452"/>
            <p14:sldId id="493"/>
            <p14:sldId id="494"/>
            <p14:sldId id="423"/>
            <p14:sldId id="543"/>
            <p14:sldId id="447"/>
            <p14:sldId id="578"/>
          </p14:sldIdLst>
        </p14:section>
        <p14:section name="Обобщение" id="{B1EC3CF4-63F1-485B-81AD-133D7B29FBC0}">
          <p14:sldIdLst>
            <p14:sldId id="577"/>
            <p14:sldId id="468"/>
            <p14:sldId id="562"/>
            <p14:sldId id="575"/>
            <p14:sldId id="413"/>
            <p14:sldId id="492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000"/>
    <a:srgbClr val="FFA0FF"/>
    <a:srgbClr val="FFFFFF"/>
    <a:srgbClr val="F3CD60"/>
    <a:srgbClr val="0097CC"/>
    <a:srgbClr val="E85C0E"/>
    <a:srgbClr val="FBEEDC"/>
    <a:srgbClr val="FFF0D9"/>
    <a:srgbClr val="FFA72A"/>
    <a:srgbClr val="F0F5FA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249" autoAdjust="0"/>
    <p:restoredTop sz="94533" autoAdjust="0"/>
  </p:normalViewPr>
  <p:slideViewPr>
    <p:cSldViewPr>
      <p:cViewPr varScale="1">
        <p:scale>
          <a:sx n="33" d="100"/>
          <a:sy n="33" d="100"/>
        </p:scale>
        <p:origin x="-77" y="-360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5/7/2020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5/7/2020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4533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54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128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622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752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3258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14948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713331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698721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5391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4353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5145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7681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5208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983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21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0453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4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8.jpe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softuni.org/" TargetMode="External"/><Relationship Id="rId4" Type="http://schemas.openxmlformats.org/officeDocument/2006/relationships/image" Target="../media/image27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0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xmlns="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xmlns="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7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xmlns="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5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4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59" y="6035663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89" y="6035663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5" y="254857"/>
            <a:ext cx="10962447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xmlns="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4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xmlns="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xmlns="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xmlns="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xmlns="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39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4207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5" y="1355076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2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E9B994EC-35A8-4A11-98CB-25DC28852F94}"/>
              </a:ext>
            </a:extLst>
          </p:cNvPr>
          <p:cNvSpPr/>
          <p:nvPr/>
        </p:nvSpPr>
        <p:spPr>
          <a:xfrm>
            <a:off x="1" y="6721481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xmlns="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7" y="1353867"/>
            <a:ext cx="7197424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5/7/2020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xmlns="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602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>
            <a:extLst>
              <a:ext uri="{FF2B5EF4-FFF2-40B4-BE49-F238E27FC236}">
                <a16:creationId xmlns:a16="http://schemas.microsoft.com/office/drawing/2014/main" xmlns="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7CFDBB16-985C-4CC7-B6DB-B81B36037922}"/>
              </a:ext>
            </a:extLst>
          </p:cNvPr>
          <p:cNvSpPr/>
          <p:nvPr/>
        </p:nvSpPr>
        <p:spPr>
          <a:xfrm>
            <a:off x="-1051027" y="703243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bg-BG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Въпроси</a:t>
            </a: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xmlns="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7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5/7/2020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xmlns="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xmlns="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xmlns="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xmlns="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xmlns="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xmlns="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xmlns="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xmlns="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xmlns="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xmlns="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550A59F9-9A9D-4956-95B4-F78CC0DB1D59}"/>
              </a:ext>
            </a:extLst>
          </p:cNvPr>
          <p:cNvSpPr/>
          <p:nvPr/>
        </p:nvSpPr>
        <p:spPr>
          <a:xfrm>
            <a:off x="-1588" y="6371330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6778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xmlns="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0" y="1186306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xmlns="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xmlns="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4" y="5017461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xmlns="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59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8" y="1319422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xmlns="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1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420088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5669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9">
            <a:extLst>
              <a:ext uri="{FF2B5EF4-FFF2-40B4-BE49-F238E27FC236}">
                <a16:creationId xmlns:a16="http://schemas.microsoft.com/office/drawing/2014/main" xmlns="" id="{137202EB-ED0E-4E36-AF0D-3C14E1E1796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xmlns="" id="{AF2F2189-2658-41D9-B248-2A42750998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2DB20CF9-A1E5-4594-B6B5-4E33A9373C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105104" y="973900"/>
            <a:ext cx="3788598" cy="439544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50C72FAC-F5FC-4E78-AF2E-5FE88145F87F}"/>
              </a:ext>
            </a:extLst>
          </p:cNvPr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40AA82EC-2BC4-4E2F-8DDF-AD19DA7284E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sp>
        <p:nvSpPr>
          <p:cNvPr id="7" name="TextBox 6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16E2CED5-12CB-4DAB-AB53-DAFC84087DD6}"/>
              </a:ext>
            </a:extLst>
          </p:cNvPr>
          <p:cNvSpPr txBox="1"/>
          <p:nvPr userDrawn="1"/>
        </p:nvSpPr>
        <p:spPr>
          <a:xfrm rot="20630519">
            <a:off x="6532234" y="2513233"/>
            <a:ext cx="419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8" name="TextBox 7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6AD1C000-AB32-4602-B810-4D9852856055}"/>
              </a:ext>
            </a:extLst>
          </p:cNvPr>
          <p:cNvSpPr txBox="1"/>
          <p:nvPr userDrawn="1"/>
        </p:nvSpPr>
        <p:spPr>
          <a:xfrm rot="1520410">
            <a:off x="4148066" y="2083657"/>
            <a:ext cx="6030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9" name="TextBox 8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3CE77DE0-66FC-48AC-A23C-2E121AF40F0C}"/>
              </a:ext>
            </a:extLst>
          </p:cNvPr>
          <p:cNvSpPr txBox="1"/>
          <p:nvPr userDrawn="1"/>
        </p:nvSpPr>
        <p:spPr>
          <a:xfrm rot="20630519" flipH="1">
            <a:off x="4951476" y="1556593"/>
            <a:ext cx="794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0" name="TextBox 9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E7C26DA3-0849-42C5-9508-EF9BFF7C47DB}"/>
              </a:ext>
            </a:extLst>
          </p:cNvPr>
          <p:cNvSpPr txBox="1"/>
          <p:nvPr userDrawn="1"/>
        </p:nvSpPr>
        <p:spPr>
          <a:xfrm rot="1561633" flipH="1">
            <a:off x="4826684" y="2358552"/>
            <a:ext cx="336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1" name="TextBox 10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AB44A4A6-AE34-4A8F-9077-D6569BF40B0C}"/>
              </a:ext>
            </a:extLst>
          </p:cNvPr>
          <p:cNvSpPr txBox="1"/>
          <p:nvPr userDrawn="1"/>
        </p:nvSpPr>
        <p:spPr>
          <a:xfrm rot="20630519">
            <a:off x="5865601" y="1968054"/>
            <a:ext cx="633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2" name="TextBox 11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68861D82-7435-41E8-B5ED-398623FC4F51}"/>
              </a:ext>
            </a:extLst>
          </p:cNvPr>
          <p:cNvSpPr txBox="1"/>
          <p:nvPr userDrawn="1"/>
        </p:nvSpPr>
        <p:spPr>
          <a:xfrm rot="20630519">
            <a:off x="6228195" y="4242981"/>
            <a:ext cx="488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3" name="TextBox 12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C224F999-651D-4A26-8A68-EB68765C5790}"/>
              </a:ext>
            </a:extLst>
          </p:cNvPr>
          <p:cNvSpPr txBox="1"/>
          <p:nvPr userDrawn="1"/>
        </p:nvSpPr>
        <p:spPr>
          <a:xfrm rot="1523920">
            <a:off x="5796155" y="5030876"/>
            <a:ext cx="511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5" name="TextBox 14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B5855C6E-6513-4A5E-964E-CBB574B2B476}"/>
              </a:ext>
            </a:extLst>
          </p:cNvPr>
          <p:cNvSpPr txBox="1"/>
          <p:nvPr userDrawn="1"/>
        </p:nvSpPr>
        <p:spPr>
          <a:xfrm rot="20630519">
            <a:off x="4719975" y="5267108"/>
            <a:ext cx="890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TextBox 15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719AA859-1237-4914-865D-8E0CD3AD6567}"/>
              </a:ext>
            </a:extLst>
          </p:cNvPr>
          <p:cNvSpPr txBox="1"/>
          <p:nvPr userDrawn="1"/>
        </p:nvSpPr>
        <p:spPr>
          <a:xfrm rot="20630519">
            <a:off x="4086252" y="4778904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7" name="TextBox 16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53CC8498-FFA6-457D-8B54-3BF3461CEF7A}"/>
              </a:ext>
            </a:extLst>
          </p:cNvPr>
          <p:cNvSpPr txBox="1"/>
          <p:nvPr userDrawn="1"/>
        </p:nvSpPr>
        <p:spPr>
          <a:xfrm rot="20630519">
            <a:off x="6970550" y="5614702"/>
            <a:ext cx="675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TextBox 18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2E797E8D-83EB-4466-9FA3-509596EA5568}"/>
              </a:ext>
            </a:extLst>
          </p:cNvPr>
          <p:cNvSpPr txBox="1"/>
          <p:nvPr userDrawn="1"/>
        </p:nvSpPr>
        <p:spPr>
          <a:xfrm rot="20414927">
            <a:off x="4835033" y="3905106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0" name="TextBox 19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58B95D20-6C4F-4F79-AA1D-E40A00E41053}"/>
              </a:ext>
            </a:extLst>
          </p:cNvPr>
          <p:cNvSpPr txBox="1"/>
          <p:nvPr userDrawn="1"/>
        </p:nvSpPr>
        <p:spPr>
          <a:xfrm rot="20215874">
            <a:off x="3507489" y="531580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1" name="TextBox 20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2CD5EF91-E0BC-462F-B1B8-6B3F8F1038E5}"/>
              </a:ext>
            </a:extLst>
          </p:cNvPr>
          <p:cNvSpPr txBox="1"/>
          <p:nvPr userDrawn="1"/>
        </p:nvSpPr>
        <p:spPr>
          <a:xfrm rot="1264394">
            <a:off x="5242941" y="551891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2" name="TextBox 21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6FF45627-4AF4-4071-A0E8-76738F228651}"/>
              </a:ext>
            </a:extLst>
          </p:cNvPr>
          <p:cNvSpPr txBox="1"/>
          <p:nvPr userDrawn="1"/>
        </p:nvSpPr>
        <p:spPr>
          <a:xfrm rot="1264394">
            <a:off x="2558897" y="484363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3" name="TextBox 22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BF119269-565D-4BCB-BED2-4133229E3330}"/>
              </a:ext>
            </a:extLst>
          </p:cNvPr>
          <p:cNvSpPr txBox="1"/>
          <p:nvPr userDrawn="1"/>
        </p:nvSpPr>
        <p:spPr>
          <a:xfrm rot="19121928">
            <a:off x="1418879" y="5249907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4" name="TextBox 23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C9FE10EB-E49B-416A-A18D-617D25B2AADB}"/>
              </a:ext>
            </a:extLst>
          </p:cNvPr>
          <p:cNvSpPr txBox="1"/>
          <p:nvPr userDrawn="1"/>
        </p:nvSpPr>
        <p:spPr>
          <a:xfrm rot="1264394">
            <a:off x="5389325" y="248116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5" name="TextBox 24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B9FCDDF2-3137-4E34-B264-5F180611DC0D}"/>
              </a:ext>
            </a:extLst>
          </p:cNvPr>
          <p:cNvSpPr txBox="1"/>
          <p:nvPr userDrawn="1"/>
        </p:nvSpPr>
        <p:spPr>
          <a:xfrm rot="1264394">
            <a:off x="6616653" y="149108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6" name="TextBox 25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F4930118-998D-499A-B37E-D5577CC1A7E4}"/>
              </a:ext>
            </a:extLst>
          </p:cNvPr>
          <p:cNvSpPr txBox="1"/>
          <p:nvPr userDrawn="1"/>
        </p:nvSpPr>
        <p:spPr>
          <a:xfrm rot="20252314">
            <a:off x="3926026" y="2616560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A0EE0643-28B4-437C-A977-17D2723F8213}"/>
              </a:ext>
            </a:extLst>
          </p:cNvPr>
          <p:cNvSpPr txBox="1"/>
          <p:nvPr userDrawn="1"/>
        </p:nvSpPr>
        <p:spPr>
          <a:xfrm rot="20585427">
            <a:off x="5423905" y="1263054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8" name="TextBox 27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ADAF237D-C784-4665-8DD2-A2B085FC2CAF}"/>
              </a:ext>
            </a:extLst>
          </p:cNvPr>
          <p:cNvSpPr txBox="1"/>
          <p:nvPr userDrawn="1"/>
        </p:nvSpPr>
        <p:spPr>
          <a:xfrm rot="1264394">
            <a:off x="6357616" y="492300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9" name="TextBox 28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012AF389-E695-4054-9706-588DCD4FD543}"/>
              </a:ext>
            </a:extLst>
          </p:cNvPr>
          <p:cNvSpPr txBox="1"/>
          <p:nvPr userDrawn="1"/>
        </p:nvSpPr>
        <p:spPr>
          <a:xfrm rot="2248444">
            <a:off x="3177255" y="1174443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30" name="TextBox 29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98678852-FD82-4E90-BE26-4D9E01678873}"/>
              </a:ext>
            </a:extLst>
          </p:cNvPr>
          <p:cNvSpPr txBox="1"/>
          <p:nvPr userDrawn="1"/>
        </p:nvSpPr>
        <p:spPr>
          <a:xfrm rot="20630519">
            <a:off x="2538020" y="5819780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0996493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5/7/2020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2835" y="309941"/>
            <a:ext cx="2286319" cy="571580"/>
          </a:xfrm>
          <a:prstGeom prst="rect">
            <a:avLst/>
          </a:prstGeom>
          <a:blipFill dpi="0" rotWithShape="1">
            <a:blip r:embed="rId4">
              <a:alphaModFix amt="13000"/>
            </a:blip>
            <a:srcRect/>
            <a:stretch>
              <a:fillRect/>
            </a:stretch>
          </a:blipFill>
        </p:spPr>
      </p:pic>
    </p:spTree>
    <p:extLst>
      <p:ext uri="{BB962C8B-B14F-4D97-AF65-F5344CB8AC3E}">
        <p14:creationId xmlns:p14="http://schemas.microsoft.com/office/powerpoint/2010/main" val="2284773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xmlns="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7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xmlns="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xmlns="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3"/>
            <a:ext cx="8180332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xmlns="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5/7/2020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xmlns="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xmlns="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896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7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0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5360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xmlns="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5/7/2020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xmlns="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xmlns="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170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1" y="3314703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xmlns="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xmlns="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3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5/7/2020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605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5/7/2020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972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4753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" y="6184672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4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2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xmlns="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0"/>
            <a:ext cx="5424735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xmlns="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0"/>
            <a:ext cx="5424734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7" y="6390559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5/7/2020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933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xmlns="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1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4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5/7/2020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810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xmlns="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7" y="6397195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5/7/2020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xmlns="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69" y="6397195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xmlns="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xmlns="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xmlns="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2461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1" r:id="rId13"/>
    <p:sldLayoutId id="2147483722" r:id="rId14"/>
    <p:sldLayoutId id="2147483723" r:id="rId15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3" orient="horz" pos="2160" userDrawn="1">
          <p15:clr>
            <a:srgbClr val="F26B43"/>
          </p15:clr>
        </p15:guide>
        <p15:guide id="4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29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1011#1" TargetMode="Externa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programming-basics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51.png"/><Relationship Id="rId26" Type="http://schemas.openxmlformats.org/officeDocument/2006/relationships/image" Target="../media/image55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48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17.xml"/><Relationship Id="rId16" Type="http://schemas.openxmlformats.org/officeDocument/2006/relationships/image" Target="../media/image50.png"/><Relationship Id="rId20" Type="http://schemas.openxmlformats.org/officeDocument/2006/relationships/image" Target="../media/image5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5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54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47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44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49.png"/><Relationship Id="rId22" Type="http://schemas.openxmlformats.org/officeDocument/2006/relationships/image" Target="../media/image53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jpeg"/><Relationship Id="rId3" Type="http://schemas.openxmlformats.org/officeDocument/2006/relationships/hyperlink" Target="https://www.is-bg.net/" TargetMode="External"/><Relationship Id="rId7" Type="http://schemas.openxmlformats.org/officeDocument/2006/relationships/hyperlink" Target="http://www.world-of-myths.com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7.png"/><Relationship Id="rId5" Type="http://schemas.openxmlformats.org/officeDocument/2006/relationships/hyperlink" Target="https://www.onebitsoftware.net/" TargetMode="External"/><Relationship Id="rId10" Type="http://schemas.openxmlformats.org/officeDocument/2006/relationships/image" Target="../media/image59.gif"/><Relationship Id="rId4" Type="http://schemas.openxmlformats.org/officeDocument/2006/relationships/image" Target="../media/image56.jpeg"/><Relationship Id="rId9" Type="http://schemas.openxmlformats.org/officeDocument/2006/relationships/hyperlink" Target="https://www.lukanet.com/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0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s://js-book.softuni.bg/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foundation/" TargetMode="External"/><Relationship Id="rId2" Type="http://schemas.openxmlformats.org/officeDocument/2006/relationships/hyperlink" Target="http://softuni.bg/" TargetMode="Externa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://forum.softuni.bg/" TargetMode="External"/><Relationship Id="rId4" Type="http://schemas.openxmlformats.org/officeDocument/2006/relationships/hyperlink" Target="https://www.facebook.com/SoftwareUniversity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judge.softuni.bg/Contests/Compete/Index/1011#0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judge.softuni.bg/Contests/Compete/Index/1011#0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Работа с </a:t>
            </a:r>
            <a:r>
              <a:rPr lang="bg-BG" dirty="0"/>
              <a:t>конзола</a:t>
            </a:r>
            <a:r>
              <a:rPr lang="ru-RU" dirty="0"/>
              <a:t>, </a:t>
            </a:r>
            <a:r>
              <a:rPr lang="bg-BG" dirty="0"/>
              <a:t>аритметични</a:t>
            </a:r>
            <a:r>
              <a:rPr lang="ru-RU" dirty="0"/>
              <a:t> операции</a:t>
            </a:r>
            <a:r>
              <a:rPr lang="en-US" dirty="0"/>
              <a:t> </a:t>
            </a:r>
            <a:r>
              <a:rPr lang="bg-BG" dirty="0"/>
              <a:t>с числа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Прости операции и пресмятания</a:t>
            </a:r>
            <a:endParaRPr lang="en-US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9904412" y="6136259"/>
            <a:ext cx="1842040" cy="444793"/>
          </a:xfrm>
        </p:spPr>
        <p:txBody>
          <a:bodyPr/>
          <a:lstStyle/>
          <a:p>
            <a:r>
              <a:rPr lang="en-US" sz="1800" dirty="0">
                <a:hlinkClick r:id="rId3"/>
              </a:rPr>
              <a:t>http://softuni.bg</a:t>
            </a:r>
            <a:endParaRPr lang="en-US" sz="1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13" y="2358106"/>
            <a:ext cx="2160896" cy="571580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bg-BG" dirty="0"/>
              <a:t>Софтуерен университет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xmlns="" id="{941D5C10-8D10-4D4A-BDC4-202C30EAED2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70972" y="4876928"/>
            <a:ext cx="2950749" cy="506540"/>
          </a:xfrm>
        </p:spPr>
        <p:txBody>
          <a:bodyPr/>
          <a:lstStyle/>
          <a:p>
            <a:r>
              <a:rPr lang="bg-BG" noProof="1"/>
              <a:t>СофтУни</a:t>
            </a:r>
            <a:endParaRPr lang="en-US" noProof="1"/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xmlns="" id="{76A05CC2-FC4D-4504-ABD3-8A2DED65D27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0972" y="5175129"/>
            <a:ext cx="3213640" cy="832014"/>
          </a:xfrm>
        </p:spPr>
        <p:txBody>
          <a:bodyPr/>
          <a:lstStyle/>
          <a:p>
            <a:r>
              <a:rPr lang="bg-BG" noProof="1"/>
              <a:t>Преподавателски</a:t>
            </a:r>
            <a:r>
              <a:rPr lang="bg-BG" dirty="0"/>
              <a:t> екип</a:t>
            </a:r>
            <a:endParaRPr lang="en-US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xmlns="" id="{59DE54E3-007B-4F30-A2C6-1A7D1ABA442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6777" y="2027787"/>
            <a:ext cx="2622262" cy="2676039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F9AE818C-2ED0-44A5-B22D-E3572907786D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929" r="-1897"/>
          <a:stretch/>
        </p:blipFill>
        <p:spPr>
          <a:xfrm>
            <a:off x="3430590" y="3686743"/>
            <a:ext cx="2812373" cy="2229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728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xmlns="" id="{3E52AFF0-71BB-41CA-86B2-29EB39EE88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bg-BG" dirty="0"/>
              <a:t>Събиране на числа</a:t>
            </a:r>
            <a:r>
              <a:rPr lang="en-US" dirty="0"/>
              <a:t> (</a:t>
            </a:r>
            <a:r>
              <a:rPr lang="bg-BG" dirty="0">
                <a:solidFill>
                  <a:schemeClr val="bg1"/>
                </a:solidFill>
              </a:rPr>
              <a:t>оператор +</a:t>
            </a:r>
            <a:r>
              <a:rPr lang="en-US" dirty="0"/>
              <a:t>)</a:t>
            </a:r>
            <a:r>
              <a:rPr lang="bg-BG" dirty="0"/>
              <a:t>:</a:t>
            </a:r>
          </a:p>
          <a:p>
            <a:pPr lvl="1">
              <a:spcBef>
                <a:spcPts val="1200"/>
              </a:spcBef>
            </a:pPr>
            <a:endParaRPr lang="en-US" dirty="0"/>
          </a:p>
          <a:p>
            <a:pPr lvl="1">
              <a:spcBef>
                <a:spcPts val="1200"/>
              </a:spcBef>
            </a:pPr>
            <a:endParaRPr lang="en-US" dirty="0"/>
          </a:p>
          <a:p>
            <a:pPr>
              <a:spcBef>
                <a:spcPts val="2400"/>
              </a:spcBef>
            </a:pPr>
            <a:r>
              <a:rPr lang="bg-BG" dirty="0"/>
              <a:t>Изваждане на числа</a:t>
            </a:r>
            <a:r>
              <a:rPr lang="en-US" dirty="0"/>
              <a:t> (</a:t>
            </a:r>
            <a:r>
              <a:rPr lang="bg-BG" dirty="0">
                <a:solidFill>
                  <a:schemeClr val="bg1"/>
                </a:solidFill>
              </a:rPr>
              <a:t>оператор </a:t>
            </a:r>
            <a:r>
              <a:rPr lang="en-US" dirty="0">
                <a:solidFill>
                  <a:schemeClr val="bg1"/>
                </a:solidFill>
              </a:rPr>
              <a:t>-</a:t>
            </a:r>
            <a:r>
              <a:rPr lang="en-US" dirty="0"/>
              <a:t>)</a:t>
            </a:r>
            <a:r>
              <a:rPr lang="bg-BG" dirty="0"/>
              <a:t>: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Аритметични операции</a:t>
            </a:r>
            <a:r>
              <a:rPr lang="en-US" dirty="0"/>
              <a:t>:</a:t>
            </a:r>
            <a:r>
              <a:rPr lang="bg-BG" dirty="0"/>
              <a:t> </a:t>
            </a:r>
            <a:r>
              <a:rPr lang="en-US" dirty="0">
                <a:latin typeface="Consolas" panose="020B0609020204030204" pitchFamily="49" charset="0"/>
              </a:rPr>
              <a:t>+</a:t>
            </a:r>
            <a:r>
              <a:rPr lang="en-US" dirty="0"/>
              <a:t> </a:t>
            </a:r>
            <a:r>
              <a:rPr lang="bg-BG" dirty="0"/>
              <a:t>и </a:t>
            </a:r>
            <a:r>
              <a:rPr lang="en-US" dirty="0">
                <a:latin typeface="Consolas" panose="020B0609020204030204" pitchFamily="49" charset="0"/>
              </a:rPr>
              <a:t>-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741613" y="1876842"/>
            <a:ext cx="4575918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let a = 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let b = 7;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let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sum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 a + b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2400" b="1" i="1" noProof="1">
                <a:latin typeface="Consolas" pitchFamily="49" charset="0"/>
                <a:cs typeface="Consolas" pitchFamily="49" charset="0"/>
              </a:rPr>
              <a:t> </a:t>
            </a:r>
            <a:endParaRPr lang="nn-NO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757609" y="4458200"/>
            <a:ext cx="5775203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function subtract(first, second) </a:t>
            </a: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  let a = Number(first)</a:t>
            </a: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  let b = Number(second);</a:t>
            </a: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  let result = a - b;</a:t>
            </a: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  console.log(result);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64A8C5C0-C41C-4795-9DFA-8109F58FB92D}"/>
              </a:ext>
            </a:extLst>
          </p:cNvPr>
          <p:cNvSpPr txBox="1"/>
          <p:nvPr/>
        </p:nvSpPr>
        <p:spPr>
          <a:xfrm>
            <a:off x="6115510" y="2553951"/>
            <a:ext cx="1192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b="1" dirty="0">
                <a:solidFill>
                  <a:schemeClr val="accent2"/>
                </a:solidFill>
                <a:latin typeface="Consolas" pitchFamily="49" charset="0"/>
              </a:rPr>
              <a:t>//</a:t>
            </a:r>
            <a:r>
              <a:rPr lang="bg-BG" sz="2800" dirty="0">
                <a:solidFill>
                  <a:schemeClr val="accent2"/>
                </a:solidFill>
              </a:rPr>
              <a:t> </a:t>
            </a:r>
            <a:r>
              <a:rPr lang="bg-BG" sz="2800" b="1" dirty="0">
                <a:solidFill>
                  <a:schemeClr val="accent2"/>
                </a:solidFill>
                <a:latin typeface="Consolas" pitchFamily="49" charset="0"/>
              </a:rPr>
              <a:t>12</a:t>
            </a:r>
            <a:endParaRPr lang="en-US" sz="2800" b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86427">
            <a:off x="8591829" y="953154"/>
            <a:ext cx="3529896" cy="3529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672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0429EFF7-BD56-46AB-9F40-A0A6A6C772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bg-BG" dirty="0"/>
              <a:t>Умножение на числа</a:t>
            </a:r>
            <a:r>
              <a:rPr lang="en-US" dirty="0"/>
              <a:t> (</a:t>
            </a:r>
            <a:r>
              <a:rPr lang="bg-BG" dirty="0"/>
              <a:t>оператор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*</a:t>
            </a:r>
            <a:r>
              <a:rPr lang="en-US" dirty="0"/>
              <a:t>)</a:t>
            </a:r>
            <a:r>
              <a:rPr lang="bg-BG" dirty="0"/>
              <a:t>:</a:t>
            </a:r>
          </a:p>
          <a:p>
            <a:pPr lvl="1">
              <a:spcBef>
                <a:spcPts val="1200"/>
              </a:spcBef>
            </a:pPr>
            <a:endParaRPr lang="en-US" dirty="0"/>
          </a:p>
          <a:p>
            <a:pPr lvl="1">
              <a:spcBef>
                <a:spcPts val="1200"/>
              </a:spcBef>
            </a:pPr>
            <a:endParaRPr lang="en-US" dirty="0"/>
          </a:p>
          <a:p>
            <a:pPr>
              <a:spcBef>
                <a:spcPts val="2400"/>
              </a:spcBef>
            </a:pPr>
            <a:r>
              <a:rPr lang="bg-BG" dirty="0"/>
              <a:t>Деление на числа</a:t>
            </a:r>
            <a:r>
              <a:rPr lang="en-US" dirty="0"/>
              <a:t> (</a:t>
            </a:r>
            <a:r>
              <a:rPr lang="bg-BG" dirty="0"/>
              <a:t>оператор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US" dirty="0"/>
              <a:t>)</a:t>
            </a:r>
            <a:r>
              <a:rPr lang="bg-BG" dirty="0"/>
              <a:t>:</a:t>
            </a:r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Аритметични операции</a:t>
            </a:r>
            <a:r>
              <a:rPr lang="en-US" dirty="0"/>
              <a:t>:</a:t>
            </a:r>
            <a:r>
              <a:rPr lang="bg-BG" dirty="0"/>
              <a:t> </a:t>
            </a:r>
            <a:r>
              <a:rPr lang="bg-BG" dirty="0">
                <a:latin typeface="Consolas" panose="020B0609020204030204" pitchFamily="49" charset="0"/>
              </a:rPr>
              <a:t>*</a:t>
            </a:r>
            <a:r>
              <a:rPr lang="en-US" dirty="0"/>
              <a:t> </a:t>
            </a:r>
            <a:r>
              <a:rPr lang="bg-BG" dirty="0"/>
              <a:t>и </a:t>
            </a:r>
            <a:r>
              <a:rPr lang="en-US" dirty="0">
                <a:latin typeface="Consolas" panose="020B0609020204030204" pitchFamily="49" charset="0"/>
              </a:rPr>
              <a:t>/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703528" y="1838974"/>
            <a:ext cx="4972748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let a = 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let b = 7;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let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product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 a 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*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b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2400" b="1" i="1" noProof="1">
                <a:latin typeface="Consolas" pitchFamily="49" charset="0"/>
                <a:cs typeface="Consolas" pitchFamily="49" charset="0"/>
              </a:rPr>
              <a:t> </a:t>
            </a:r>
            <a:endParaRPr lang="nn-NO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827212" y="4312146"/>
            <a:ext cx="9926707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let a = 25;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let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i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 a / 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4;</a:t>
            </a:r>
            <a:r>
              <a:rPr lang="en-US" sz="2400" b="1" i="1" noProof="1">
                <a:latin typeface="Consolas" pitchFamily="49" charset="0"/>
                <a:cs typeface="Consolas" pitchFamily="49" charset="0"/>
              </a:rPr>
              <a:t>      </a:t>
            </a:r>
            <a:r>
              <a:rPr lang="bg-BG" sz="2400" b="1" i="1" noProof="1">
                <a:latin typeface="Consolas" pitchFamily="49" charset="0"/>
                <a:cs typeface="Consolas" pitchFamily="49" charset="0"/>
              </a:rPr>
              <a:t>	</a:t>
            </a:r>
            <a:endParaRPr lang="en-US" sz="2400" b="1" i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let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f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 parseInt(a / 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4.0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2400" b="1" i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400" b="1" i="1" noProof="1"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let infinity = a / 0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;</a:t>
            </a:r>
            <a:endParaRPr lang="en-US" sz="2400" b="1" i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let sqrt = Math.sqrt(-1)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;</a:t>
            </a:r>
            <a:endParaRPr lang="nn-NO" sz="2400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64A8C5C0-C41C-4795-9DFA-8109F58FB92D}"/>
              </a:ext>
            </a:extLst>
          </p:cNvPr>
          <p:cNvSpPr txBox="1"/>
          <p:nvPr/>
        </p:nvSpPr>
        <p:spPr>
          <a:xfrm>
            <a:off x="6647560" y="2577638"/>
            <a:ext cx="106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400" b="1" dirty="0">
                <a:solidFill>
                  <a:schemeClr val="accent2"/>
                </a:solidFill>
                <a:latin typeface="Consolas" pitchFamily="49" charset="0"/>
              </a:rPr>
              <a:t>//</a:t>
            </a:r>
            <a:r>
              <a:rPr lang="bg-BG" sz="2400" dirty="0">
                <a:solidFill>
                  <a:schemeClr val="accent2"/>
                </a:solidFill>
              </a:rPr>
              <a:t> </a:t>
            </a:r>
            <a:r>
              <a:rPr lang="bg-BG" sz="2400" b="1" dirty="0">
                <a:solidFill>
                  <a:schemeClr val="accent2"/>
                </a:solidFill>
                <a:latin typeface="Consolas" pitchFamily="49" charset="0"/>
              </a:rPr>
              <a:t>35</a:t>
            </a:r>
            <a:endParaRPr lang="en-US" sz="2400" b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B0E427F3-F210-4947-92BB-187E4047F937}"/>
              </a:ext>
            </a:extLst>
          </p:cNvPr>
          <p:cNvSpPr txBox="1"/>
          <p:nvPr/>
        </p:nvSpPr>
        <p:spPr>
          <a:xfrm>
            <a:off x="6375456" y="5055968"/>
            <a:ext cx="5485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 i="1">
                <a:solidFill>
                  <a:schemeClr val="bg1"/>
                </a:solidFill>
                <a:latin typeface="Consolas" pitchFamily="49" charset="0"/>
              </a:defRPr>
            </a:lvl1pPr>
          </a:lstStyle>
          <a:p>
            <a:r>
              <a:rPr lang="bg-BG" i="0" noProof="1">
                <a:solidFill>
                  <a:schemeClr val="accent2"/>
                </a:solidFill>
                <a:cs typeface="Consolas" pitchFamily="49" charset="0"/>
                <a:sym typeface="Wingdings" pitchFamily="2" charset="2"/>
              </a:rPr>
              <a:t>// 6 (</a:t>
            </a:r>
            <a:r>
              <a:rPr lang="bg-BG" i="0" noProof="1">
                <a:solidFill>
                  <a:schemeClr val="accent2"/>
                </a:solidFill>
                <a:cs typeface="Consolas" pitchFamily="49" charset="0"/>
              </a:rPr>
              <a:t>дробната част се отрязва</a:t>
            </a:r>
            <a:r>
              <a:rPr lang="bg-BG" i="0" noProof="1">
                <a:solidFill>
                  <a:schemeClr val="accent2"/>
                </a:solidFill>
                <a:cs typeface="Consolas" pitchFamily="49" charset="0"/>
                <a:sym typeface="Wingdings" pitchFamily="2" charset="2"/>
              </a:rPr>
              <a:t>)</a:t>
            </a:r>
            <a:endParaRPr lang="bg-BG" noProof="1">
              <a:solidFill>
                <a:schemeClr val="accent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B0E427F3-F210-4947-92BB-187E4047F937}"/>
              </a:ext>
            </a:extLst>
          </p:cNvPr>
          <p:cNvSpPr txBox="1"/>
          <p:nvPr/>
        </p:nvSpPr>
        <p:spPr>
          <a:xfrm>
            <a:off x="6316484" y="5426960"/>
            <a:ext cx="44377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 i="1">
                <a:solidFill>
                  <a:schemeClr val="bg1"/>
                </a:solidFill>
                <a:latin typeface="Consolas" pitchFamily="49" charset="0"/>
              </a:defRPr>
            </a:lvl1pPr>
          </a:lstStyle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i="0" noProof="1">
                <a:solidFill>
                  <a:schemeClr val="accent2"/>
                </a:solidFill>
                <a:cs typeface="Consolas" pitchFamily="49" charset="0"/>
                <a:sym typeface="Wingdings" pitchFamily="2" charset="2"/>
              </a:rPr>
              <a:t>// </a:t>
            </a:r>
            <a:r>
              <a:rPr lang="en-US" i="0" noProof="1">
                <a:solidFill>
                  <a:schemeClr val="accent2"/>
                </a:solidFill>
                <a:cs typeface="Consolas" pitchFamily="49" charset="0"/>
              </a:rPr>
              <a:t>Infinity (</a:t>
            </a:r>
            <a:r>
              <a:rPr lang="bg-BG" i="0" noProof="1">
                <a:solidFill>
                  <a:schemeClr val="accent2"/>
                </a:solidFill>
                <a:cs typeface="Consolas" pitchFamily="49" charset="0"/>
              </a:rPr>
              <a:t>безкрайност</a:t>
            </a:r>
            <a:r>
              <a:rPr lang="en-US" i="0" noProof="1">
                <a:solidFill>
                  <a:schemeClr val="accent2"/>
                </a:solidFill>
                <a:cs typeface="Consolas" pitchFamily="49" charset="0"/>
              </a:rPr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64A8C5C0-C41C-4795-9DFA-8109F58FB92D}"/>
              </a:ext>
            </a:extLst>
          </p:cNvPr>
          <p:cNvSpPr txBox="1"/>
          <p:nvPr/>
        </p:nvSpPr>
        <p:spPr>
          <a:xfrm>
            <a:off x="6389621" y="4692256"/>
            <a:ext cx="53642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// 6.25 (</a:t>
            </a:r>
            <a:r>
              <a:rPr lang="bg-BG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дробно делене</a:t>
            </a:r>
            <a:r>
              <a:rPr lang="bg-BG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)</a:t>
            </a:r>
            <a:endParaRPr lang="nn-NO" sz="2400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A8462F8A-4CDC-48E1-94B0-4BC5B777A77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66919">
            <a:off x="9543268" y="1887680"/>
            <a:ext cx="1657930" cy="165793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E400DAC5-0593-4570-9E5A-92934316AA40}"/>
              </a:ext>
            </a:extLst>
          </p:cNvPr>
          <p:cNvSpPr txBox="1"/>
          <p:nvPr/>
        </p:nvSpPr>
        <p:spPr>
          <a:xfrm>
            <a:off x="6275470" y="5785226"/>
            <a:ext cx="51216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 i="1">
                <a:solidFill>
                  <a:schemeClr val="bg1"/>
                </a:solidFill>
                <a:latin typeface="Consolas" pitchFamily="49" charset="0"/>
              </a:defRPr>
            </a:lvl1pPr>
          </a:lstStyle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i="0" noProof="1">
                <a:solidFill>
                  <a:schemeClr val="accent2"/>
                </a:solidFill>
                <a:cs typeface="Consolas" pitchFamily="49" charset="0"/>
                <a:sym typeface="Wingdings" pitchFamily="2" charset="2"/>
              </a:rPr>
              <a:t>// </a:t>
            </a:r>
            <a:r>
              <a:rPr lang="bg-BG" i="0" noProof="1">
                <a:solidFill>
                  <a:schemeClr val="accent2"/>
                </a:solidFill>
                <a:cs typeface="Consolas" pitchFamily="49" charset="0"/>
              </a:rPr>
              <a:t>получава се </a:t>
            </a:r>
            <a:r>
              <a:rPr lang="en-US" i="0" noProof="1">
                <a:solidFill>
                  <a:schemeClr val="accent2"/>
                </a:solidFill>
                <a:cs typeface="Consolas" pitchFamily="49" charset="0"/>
              </a:rPr>
              <a:t>NaN</a:t>
            </a:r>
          </a:p>
        </p:txBody>
      </p:sp>
    </p:spTree>
    <p:extLst>
      <p:ext uri="{BB962C8B-B14F-4D97-AF65-F5344CB8AC3E}">
        <p14:creationId xmlns:p14="http://schemas.microsoft.com/office/powerpoint/2010/main" val="2747573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9" grpId="0"/>
      <p:bldP spid="10" grpId="0"/>
      <p:bldP spid="11" grpId="0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xmlns="" id="{00140FA0-EDBF-463A-BA59-911A22F4EC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Модул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/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остатък от целочислено</a:t>
            </a:r>
            <a:r>
              <a:rPr lang="bg-BG" dirty="0"/>
              <a:t> деление на числа</a:t>
            </a:r>
            <a:br>
              <a:rPr lang="bg-BG" dirty="0"/>
            </a:br>
            <a:r>
              <a:rPr lang="bg-BG" dirty="0"/>
              <a:t> </a:t>
            </a:r>
            <a:r>
              <a:rPr lang="en-US" dirty="0"/>
              <a:t>(</a:t>
            </a:r>
            <a:r>
              <a:rPr lang="bg-BG" dirty="0"/>
              <a:t>оператор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%</a:t>
            </a:r>
            <a:r>
              <a:rPr lang="en-US" dirty="0"/>
              <a:t>)</a:t>
            </a:r>
            <a:r>
              <a:rPr lang="bg-BG" dirty="0"/>
              <a:t>:</a:t>
            </a:r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Аритметични операции</a:t>
            </a:r>
            <a:r>
              <a:rPr lang="en-US" dirty="0"/>
              <a:t>:</a:t>
            </a:r>
            <a:r>
              <a:rPr lang="bg-BG" dirty="0"/>
              <a:t> </a:t>
            </a:r>
            <a:r>
              <a:rPr lang="en-US" dirty="0">
                <a:latin typeface="Consolas" panose="020B0609020204030204" pitchFamily="49" charset="0"/>
              </a:rPr>
              <a:t>%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1223" y="2729805"/>
            <a:ext cx="5519087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let a = 7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let b = </a:t>
            </a:r>
            <a:r>
              <a:rPr lang="en-GB" sz="2800" b="1" noProof="1">
                <a:latin typeface="Consolas" pitchFamily="49" charset="0"/>
                <a:cs typeface="Consolas" pitchFamily="49" charset="0"/>
              </a:rPr>
              <a:t>2</a:t>
            </a:r>
            <a:endParaRPr lang="nn-NO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let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product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= a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%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b</a:t>
            </a:r>
            <a:r>
              <a:rPr lang="en-US" sz="2800" b="1" i="1" noProof="1">
                <a:latin typeface="Consolas" pitchFamily="49" charset="0"/>
                <a:cs typeface="Consolas" pitchFamily="49" charset="0"/>
              </a:rPr>
              <a:t> </a:t>
            </a:r>
            <a:endParaRPr lang="nn-NO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1223" y="4833923"/>
            <a:ext cx="10363202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let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odd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= 3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%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2</a:t>
            </a:r>
            <a:endParaRPr lang="en-US" sz="2800" b="1" i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let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е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ven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= 4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%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2</a:t>
            </a:r>
            <a:endParaRPr lang="en-US" sz="2800" b="1" i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let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error = 3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%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0</a:t>
            </a:r>
            <a:endParaRPr lang="nn-NO" sz="2800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89237" y="3591580"/>
            <a:ext cx="144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GB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nn-NO" sz="2800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54771" y="4870234"/>
            <a:ext cx="55082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1 </a:t>
            </a:r>
            <a:r>
              <a:rPr lang="bg-BG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–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числото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3</a:t>
            </a:r>
            <a:r>
              <a:rPr lang="bg-BG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е нечетно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19655" y="5295293"/>
            <a:ext cx="4916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800" b="1" i="1">
                <a:solidFill>
                  <a:schemeClr val="bg1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i="0" noProof="1">
                <a:solidFill>
                  <a:schemeClr val="accent2"/>
                </a:solidFill>
              </a:rPr>
              <a:t>// </a:t>
            </a:r>
            <a:r>
              <a:rPr lang="bg-BG" i="0" noProof="1">
                <a:solidFill>
                  <a:schemeClr val="accent2"/>
                </a:solidFill>
              </a:rPr>
              <a:t>0 – числото</a:t>
            </a:r>
            <a:r>
              <a:rPr lang="en-US" i="0" noProof="1">
                <a:solidFill>
                  <a:schemeClr val="accent2"/>
                </a:solidFill>
              </a:rPr>
              <a:t> 4</a:t>
            </a:r>
            <a:r>
              <a:rPr lang="bg-BG" i="0" noProof="1">
                <a:solidFill>
                  <a:schemeClr val="accent2"/>
                </a:solidFill>
              </a:rPr>
              <a:t> е четно</a:t>
            </a:r>
            <a:endParaRPr lang="en-US" i="0" dirty="0">
              <a:solidFill>
                <a:schemeClr val="accent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919655" y="5723106"/>
            <a:ext cx="37337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800" b="1" i="1">
                <a:solidFill>
                  <a:schemeClr val="bg1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i="0" noProof="1">
                <a:solidFill>
                  <a:schemeClr val="accent2"/>
                </a:solidFill>
              </a:rPr>
              <a:t>// </a:t>
            </a:r>
            <a:r>
              <a:rPr lang="bg-BG" i="0" noProof="1">
                <a:solidFill>
                  <a:schemeClr val="accent2"/>
                </a:solidFill>
              </a:rPr>
              <a:t>получава се </a:t>
            </a:r>
            <a:r>
              <a:rPr lang="en-US" i="0" noProof="1">
                <a:solidFill>
                  <a:schemeClr val="accent2"/>
                </a:solidFill>
              </a:rPr>
              <a:t>NaN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B5D5BFD7-79DB-4720-9231-E15F891472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4462" y="2112660"/>
            <a:ext cx="4003757" cy="2230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799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8" grpId="0"/>
      <p:bldP spid="9" grpId="0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B245EDF7-B454-4F60-9729-FBB9DC468F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Задачи с прости изчисления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xmlns="" id="{B46B64E7-C062-4F4C-B55C-E8F2B2040A6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4949" y="5490437"/>
            <a:ext cx="10958928" cy="499819"/>
          </a:xfrm>
        </p:spPr>
        <p:txBody>
          <a:bodyPr/>
          <a:lstStyle/>
          <a:p>
            <a:r>
              <a:rPr lang="bg-BG" dirty="0"/>
              <a:t>Решаване на задачи в клас (</a:t>
            </a:r>
            <a:r>
              <a:rPr lang="bg-BG" noProof="1"/>
              <a:t>лаб</a:t>
            </a:r>
            <a:r>
              <a:rPr lang="bg-BG" dirty="0"/>
              <a:t>)</a:t>
            </a:r>
            <a:endParaRPr lang="en-US" dirty="0"/>
          </a:p>
        </p:txBody>
      </p:sp>
      <p:pic>
        <p:nvPicPr>
          <p:cNvPr id="1026" name="Picture 2" descr="Ð ÐµÐ·ÑÐ»ÑÐ°Ñ Ñ Ð¸Ð·Ð¾Ð±ÑÐ°Ð¶ÐµÐ½Ð¸Ðµ Ð·Ð° work png">
            <a:extLst>
              <a:ext uri="{FF2B5EF4-FFF2-40B4-BE49-F238E27FC236}">
                <a16:creationId xmlns:a16="http://schemas.microsoft.com/office/drawing/2014/main" xmlns="" id="{4A2620B7-41B5-4982-B023-EE4E33EF4A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5212" y="1393883"/>
            <a:ext cx="2635956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8169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404C6FEE-1445-4ACE-9B7E-7B31CCB221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Печатане на конзолата</a:t>
            </a:r>
          </a:p>
        </p:txBody>
      </p:sp>
      <p:sp>
        <p:nvSpPr>
          <p:cNvPr id="10" name="Oval Callout 7">
            <a:extLst>
              <a:ext uri="{FF2B5EF4-FFF2-40B4-BE49-F238E27FC236}">
                <a16:creationId xmlns:a16="http://schemas.microsoft.com/office/drawing/2014/main" xmlns="" id="{38CB8CA4-8746-4FE2-9DC1-E827FBD62AD7}"/>
              </a:ext>
            </a:extLst>
          </p:cNvPr>
          <p:cNvSpPr/>
          <p:nvPr/>
        </p:nvSpPr>
        <p:spPr>
          <a:xfrm>
            <a:off x="4935579" y="1512630"/>
            <a:ext cx="2317668" cy="2137918"/>
          </a:xfrm>
          <a:prstGeom prst="wedgeEllipseCallout">
            <a:avLst>
              <a:gd name="adj1" fmla="val -48582"/>
              <a:gd name="adj2" fmla="val 55368"/>
            </a:avLst>
          </a:prstGeom>
          <a:solidFill>
            <a:schemeClr val="tx2">
              <a:lumMod val="75000"/>
            </a:schemeClr>
          </a:solidFill>
          <a:ln w="66675">
            <a:solidFill>
              <a:srgbClr val="FF5549"/>
            </a:solidFill>
            <a:prstDash val="solid"/>
          </a:ln>
          <a:effectLst>
            <a:outerShdw dist="25400" dir="9600000" sx="98000" sy="98000" algn="ctr" rotWithShape="0">
              <a:schemeClr val="tx2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69159E77-E637-4906-9760-6FBE1862604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50072">
            <a:off x="5281099" y="1768276"/>
            <a:ext cx="1626626" cy="162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364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69B644D-67F7-4BF3-82BD-C430F1591A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При печат на текст, числа и други данни, можем да ги 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bg-BG" sz="3200" dirty="0"/>
              <a:t>съединим, използвайки интерполация</a:t>
            </a:r>
            <a:r>
              <a:rPr lang="en-US" sz="3200" dirty="0"/>
              <a:t>:</a:t>
            </a:r>
            <a:br>
              <a:rPr lang="en-US" sz="3200" dirty="0"/>
            </a:br>
            <a:r>
              <a:rPr lang="en-US" sz="3200" dirty="0"/>
              <a:t>`</a:t>
            </a:r>
            <a:r>
              <a:rPr lang="bg-BG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$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{arg1}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${arg2}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${arg3}</a:t>
            </a:r>
            <a:r>
              <a:rPr lang="en-US" sz="3200" dirty="0"/>
              <a:t> `</a:t>
            </a:r>
            <a:r>
              <a:rPr lang="bg-BG" sz="3200" dirty="0"/>
              <a:t> </a:t>
            </a:r>
            <a:endParaRPr lang="en-US" sz="3200" dirty="0"/>
          </a:p>
          <a:p>
            <a:pPr>
              <a:spcBef>
                <a:spcPts val="1000"/>
              </a:spcBef>
            </a:pPr>
            <a:r>
              <a:rPr lang="bg-BG" sz="3200" dirty="0"/>
              <a:t>Пример:</a:t>
            </a:r>
            <a:endParaRPr lang="en-US" sz="3200" dirty="0"/>
          </a:p>
          <a:p>
            <a:endParaRPr lang="bg-BG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Съединяване на текст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021005" y="3587746"/>
            <a:ext cx="6783388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latin typeface="Consolas" pitchFamily="49" charset="0"/>
                <a:cs typeface="Consolas" pitchFamily="49" charset="0"/>
              </a:rPr>
              <a:t>function greet(name) {</a:t>
            </a:r>
            <a:endParaRPr lang="bg-BG" sz="28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800" b="1" dirty="0">
                <a:latin typeface="Consolas" pitchFamily="49" charset="0"/>
                <a:cs typeface="Consolas" pitchFamily="49" charset="0"/>
              </a:rPr>
              <a:t>  console.log(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`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Hello, 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${name}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!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`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bg-BG" sz="2800" b="1" dirty="0">
                <a:latin typeface="Consolas" pitchFamily="49" charset="0"/>
                <a:cs typeface="Consolas" pitchFamily="49" charset="0"/>
              </a:rPr>
              <a:t>} 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6645023" y="4630145"/>
            <a:ext cx="5451977" cy="1264393"/>
          </a:xfrm>
          <a:prstGeom prst="wedgeRoundRectCallout">
            <a:avLst>
              <a:gd name="adj1" fmla="val -55516"/>
              <a:gd name="adj2" fmla="val -4637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Изразът </a:t>
            </a:r>
            <a:r>
              <a:rPr lang="bg-BG" sz="2800" b="1" dirty="0">
                <a:solidFill>
                  <a:schemeClr val="bg2"/>
                </a:solidFill>
                <a:latin typeface="Consolas" panose="020B0609020204030204" pitchFamily="49" charset="0"/>
              </a:rPr>
              <a:t>$</a:t>
            </a:r>
            <a:r>
              <a:rPr lang="en-US" sz="2800" b="1" dirty="0">
                <a:solidFill>
                  <a:schemeClr val="bg2"/>
                </a:solidFill>
                <a:latin typeface="Consolas" panose="020B0609020204030204" pitchFamily="49" charset="0"/>
              </a:rPr>
              <a:t>{name}</a:t>
            </a:r>
            <a:r>
              <a:rPr lang="en-US" sz="2800" b="1" dirty="0">
                <a:solidFill>
                  <a:schemeClr val="bg2"/>
                </a:solidFill>
                <a:latin typeface="+mj-lt"/>
              </a:rPr>
              <a:t> </a:t>
            </a:r>
            <a:r>
              <a:rPr lang="bg-BG" sz="2800" b="1" dirty="0">
                <a:solidFill>
                  <a:schemeClr val="bg2"/>
                </a:solidFill>
              </a:rPr>
              <a:t>се замества с</a:t>
            </a:r>
            <a:br>
              <a:rPr lang="bg-BG" sz="2800" b="1" dirty="0">
                <a:solidFill>
                  <a:schemeClr val="bg2"/>
                </a:solidFill>
              </a:rPr>
            </a:br>
            <a:r>
              <a:rPr lang="bg-BG" sz="2800" b="1" dirty="0">
                <a:solidFill>
                  <a:schemeClr val="bg2"/>
                </a:solidFill>
              </a:rPr>
              <a:t>със стойноста, която стои зад  променливата </a:t>
            </a:r>
            <a:r>
              <a:rPr lang="en-US" sz="2800" b="1" dirty="0">
                <a:solidFill>
                  <a:schemeClr val="bg2"/>
                </a:solidFill>
                <a:latin typeface="Consolas" panose="020B0609020204030204" pitchFamily="49" charset="0"/>
              </a:rPr>
              <a:t>name</a:t>
            </a:r>
            <a:endParaRPr lang="bg-BG" sz="2800" b="1" dirty="0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7161212" y="3048000"/>
            <a:ext cx="4419600" cy="1079492"/>
          </a:xfrm>
          <a:prstGeom prst="wedgeRoundRectCallout">
            <a:avLst>
              <a:gd name="adj1" fmla="val -53374"/>
              <a:gd name="adj2" fmla="val 4043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Интерполация на стринг се извършва с</a:t>
            </a:r>
            <a:r>
              <a:rPr lang="en-US" sz="2800" b="1" dirty="0">
                <a:solidFill>
                  <a:schemeClr val="bg2"/>
                </a:solidFill>
              </a:rPr>
              <a:t> back-tick</a:t>
            </a:r>
            <a:r>
              <a:rPr lang="bg-BG" sz="2800" b="1" dirty="0">
                <a:solidFill>
                  <a:schemeClr val="bg2"/>
                </a:solidFill>
              </a:rPr>
              <a:t>(</a:t>
            </a:r>
            <a:r>
              <a:rPr lang="en-US" sz="2800" b="1" dirty="0">
                <a:solidFill>
                  <a:schemeClr val="bg1"/>
                </a:solidFill>
              </a:rPr>
              <a:t>`</a:t>
            </a:r>
            <a:r>
              <a:rPr lang="bg-BG" sz="2800" b="1" dirty="0">
                <a:solidFill>
                  <a:schemeClr val="bg2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53315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7E7C99F-B2A6-4C04-A99D-875D96F673D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r>
              <a:rPr lang="ru-RU" sz="3200" dirty="0"/>
              <a:t>Да се напише </a:t>
            </a:r>
            <a:r>
              <a:rPr lang="ru-RU" sz="3200" dirty="0">
                <a:solidFill>
                  <a:schemeClr val="tx2">
                    <a:lumMod val="75000"/>
                  </a:schemeClr>
                </a:solidFill>
              </a:rPr>
              <a:t>програма</a:t>
            </a:r>
            <a:r>
              <a:rPr lang="ru-RU" sz="3200" dirty="0"/>
              <a:t>, която:</a:t>
            </a:r>
          </a:p>
          <a:p>
            <a:pPr lvl="1"/>
            <a:r>
              <a:rPr lang="bg-BG" sz="3000" dirty="0"/>
              <a:t>Получава като аргумент</a:t>
            </a:r>
            <a:r>
              <a:rPr lang="en-US" sz="3000" dirty="0"/>
              <a:t>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име, фамилия, възраст</a:t>
            </a:r>
            <a:r>
              <a:rPr lang="bg-BG" sz="3000" dirty="0"/>
              <a:t> </a:t>
            </a:r>
            <a:r>
              <a:rPr lang="ru-RU" sz="3000" dirty="0"/>
              <a:t>на човек и град, </a:t>
            </a:r>
            <a:r>
              <a:rPr lang="ru-RU" sz="3000" dirty="0">
                <a:solidFill>
                  <a:schemeClr val="tx2">
                    <a:lumMod val="75000"/>
                  </a:schemeClr>
                </a:solidFill>
              </a:rPr>
              <a:t>въведени</a:t>
            </a:r>
            <a:r>
              <a:rPr lang="ru-RU" sz="3000" dirty="0"/>
              <a:t> </a:t>
            </a:r>
            <a:r>
              <a:rPr lang="ru-RU" sz="3000" dirty="0">
                <a:solidFill>
                  <a:schemeClr val="tx2">
                    <a:lumMod val="75000"/>
                  </a:schemeClr>
                </a:solidFill>
              </a:rPr>
              <a:t>от потребителя</a:t>
            </a:r>
            <a:endParaRPr lang="en-US" sz="3000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sz="3000" dirty="0"/>
              <a:t>О</a:t>
            </a:r>
            <a:r>
              <a:rPr lang="ru-RU" sz="3000" dirty="0"/>
              <a:t>тпечатва </a:t>
            </a:r>
            <a:r>
              <a:rPr lang="en-US" sz="2800" dirty="0"/>
              <a:t>"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You are &lt;firstName&gt; &lt;lastName&gt;, </a:t>
            </a:r>
            <a:b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</a:b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 &lt;age&gt;-years old person from &lt;town&gt;.</a:t>
            </a:r>
            <a:r>
              <a:rPr lang="en-US" sz="2800" dirty="0"/>
              <a:t>" </a:t>
            </a:r>
            <a:endParaRPr lang="bg-BG" sz="2800" dirty="0"/>
          </a:p>
          <a:p>
            <a:pPr lvl="1"/>
            <a:r>
              <a:rPr lang="ru-RU" sz="3200" dirty="0"/>
              <a:t>Примерен вход и изход:</a:t>
            </a:r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Съединяване на текст и числа </a:t>
            </a:r>
            <a:r>
              <a:rPr lang="en-US" dirty="0"/>
              <a:t>– </a:t>
            </a:r>
            <a:r>
              <a:rPr lang="bg-BG" dirty="0"/>
              <a:t>условие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629242" y="4645808"/>
            <a:ext cx="719897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latin typeface="Consolas" pitchFamily="49" charset="0"/>
              </a:rPr>
              <a:t>'Petar'</a:t>
            </a:r>
            <a:r>
              <a:rPr lang="bg-BG" sz="2800" b="1" noProof="1">
                <a:latin typeface="Consolas" pitchFamily="49" charset="0"/>
              </a:rPr>
              <a:t>,</a:t>
            </a:r>
            <a:r>
              <a:rPr lang="en-GB" sz="2800" b="1" noProof="1">
                <a:latin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</a:rPr>
              <a:t>'</a:t>
            </a:r>
            <a:r>
              <a:rPr lang="en-GB" sz="2800" b="1" noProof="1">
                <a:latin typeface="Consolas" pitchFamily="49" charset="0"/>
              </a:rPr>
              <a:t>Petrov</a:t>
            </a:r>
            <a:r>
              <a:rPr lang="en-US" sz="2800" b="1" noProof="1">
                <a:latin typeface="Consolas" pitchFamily="49" charset="0"/>
              </a:rPr>
              <a:t>'</a:t>
            </a:r>
            <a:r>
              <a:rPr lang="en-GB" sz="2800" b="1" noProof="1">
                <a:latin typeface="Consolas" pitchFamily="49" charset="0"/>
              </a:rPr>
              <a:t>, </a:t>
            </a:r>
            <a:r>
              <a:rPr lang="en-US" sz="2800" b="1" noProof="1">
                <a:latin typeface="Consolas" pitchFamily="49" charset="0"/>
              </a:rPr>
              <a:t>'</a:t>
            </a:r>
            <a:r>
              <a:rPr lang="en-GB" sz="2800" b="1" noProof="1">
                <a:latin typeface="Consolas" pitchFamily="49" charset="0"/>
              </a:rPr>
              <a:t>24</a:t>
            </a:r>
            <a:r>
              <a:rPr lang="en-US" sz="2800" b="1" noProof="1">
                <a:latin typeface="Consolas" pitchFamily="49" charset="0"/>
              </a:rPr>
              <a:t>'</a:t>
            </a:r>
            <a:r>
              <a:rPr lang="en-GB" sz="2800" b="1" noProof="1">
                <a:latin typeface="Consolas" pitchFamily="49" charset="0"/>
              </a:rPr>
              <a:t>, </a:t>
            </a:r>
            <a:r>
              <a:rPr lang="en-US" sz="2800" b="1" noProof="1">
                <a:latin typeface="Consolas" pitchFamily="49" charset="0"/>
              </a:rPr>
              <a:t>'</a:t>
            </a:r>
            <a:r>
              <a:rPr lang="en-GB" sz="2800" b="1" noProof="1">
                <a:latin typeface="Consolas" pitchFamily="49" charset="0"/>
              </a:rPr>
              <a:t>Sofia</a:t>
            </a:r>
            <a:r>
              <a:rPr lang="en-US" sz="2800" b="1" noProof="1">
                <a:latin typeface="Consolas" pitchFamily="49" charset="0"/>
              </a:rPr>
              <a:t>'</a:t>
            </a:r>
          </a:p>
        </p:txBody>
      </p:sp>
      <p:sp>
        <p:nvSpPr>
          <p:cNvPr id="19" name="Rectangle 5"/>
          <p:cNvSpPr>
            <a:spLocks noChangeArrowheads="1"/>
          </p:cNvSpPr>
          <p:nvPr/>
        </p:nvSpPr>
        <p:spPr bwMode="auto">
          <a:xfrm>
            <a:off x="2629242" y="5393399"/>
            <a:ext cx="8646770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latin typeface="Consolas" pitchFamily="49" charset="0"/>
              </a:rPr>
              <a:t>You are Petar Petrov, a 24-years old person from Sofia.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217612" y="4603303"/>
            <a:ext cx="12041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Вход</a:t>
            </a:r>
            <a:r>
              <a:rPr lang="en-US" sz="3200" dirty="0"/>
              <a:t>: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217612" y="5393399"/>
            <a:ext cx="14116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Изход</a:t>
            </a:r>
            <a:r>
              <a:rPr lang="en-US" sz="3200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753866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9" grpId="0" animBg="1"/>
      <p:bldP spid="22" grpId="0"/>
      <p:bldP spid="2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Съединяване на текст и числа - решение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A49F3FBD-C438-4376-8149-23CB092D5AC7}"/>
              </a:ext>
            </a:extLst>
          </p:cNvPr>
          <p:cNvSpPr/>
          <p:nvPr/>
        </p:nvSpPr>
        <p:spPr>
          <a:xfrm>
            <a:off x="722313" y="6293792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400" dirty="0"/>
              <a:t>Тестване на решението:</a:t>
            </a:r>
            <a:r>
              <a:rPr lang="en-US" sz="2400" dirty="0"/>
              <a:t> </a:t>
            </a:r>
            <a:r>
              <a:rPr lang="en-US" sz="2400" dirty="0">
                <a:hlinkClick r:id="rId2"/>
              </a:rPr>
              <a:t>https://judge.softuni.bg/Contests/Compete/Index/1011#1</a:t>
            </a:r>
            <a:r>
              <a:rPr lang="bg-BG" sz="2400" dirty="0"/>
              <a:t> </a:t>
            </a:r>
            <a:endParaRPr lang="en-US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A230A79A-DE50-4CFC-B145-7C994CEED1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261" y="2133600"/>
            <a:ext cx="11037887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latin typeface="Consolas" pitchFamily="49" charset="0"/>
              </a:rPr>
              <a:t>function </a:t>
            </a:r>
            <a:r>
              <a:rPr lang="en-US" sz="2800" b="1" dirty="0" err="1">
                <a:latin typeface="Consolas" pitchFamily="49" charset="0"/>
              </a:rPr>
              <a:t>personalInfo</a:t>
            </a:r>
            <a:r>
              <a:rPr lang="en-US" sz="2800" b="1" dirty="0">
                <a:latin typeface="Consolas" pitchFamily="49" charset="0"/>
              </a:rPr>
              <a:t>(</a:t>
            </a:r>
            <a:r>
              <a:rPr lang="en-US" sz="2800" b="1" dirty="0" err="1">
                <a:latin typeface="Consolas" pitchFamily="49" charset="0"/>
              </a:rPr>
              <a:t>firstName</a:t>
            </a:r>
            <a:r>
              <a:rPr lang="en-US" sz="2800" b="1" dirty="0">
                <a:latin typeface="Consolas" pitchFamily="49" charset="0"/>
              </a:rPr>
              <a:t>, </a:t>
            </a:r>
            <a:r>
              <a:rPr lang="en-US" sz="2800" b="1" dirty="0" err="1">
                <a:latin typeface="Consolas" pitchFamily="49" charset="0"/>
              </a:rPr>
              <a:t>lastName</a:t>
            </a:r>
            <a:r>
              <a:rPr lang="en-US" sz="2800" b="1" dirty="0">
                <a:latin typeface="Consolas" pitchFamily="49" charset="0"/>
              </a:rPr>
              <a:t>, age, town) {</a:t>
            </a:r>
          </a:p>
          <a:p>
            <a:r>
              <a:rPr lang="en-US" sz="2800" b="1" dirty="0">
                <a:latin typeface="Consolas" pitchFamily="49" charset="0"/>
              </a:rPr>
              <a:t>  console.log(`You are ${firstName} ${lastName}, </a:t>
            </a:r>
          </a:p>
          <a:p>
            <a:r>
              <a:rPr lang="en-US" sz="2800" b="1" dirty="0">
                <a:latin typeface="Consolas" pitchFamily="49" charset="0"/>
              </a:rPr>
              <a:t>   a ${age}-years old person from ${town}.`); </a:t>
            </a:r>
          </a:p>
          <a:p>
            <a:r>
              <a:rPr lang="en-US" sz="2800" b="1" dirty="0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41310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404C6FEE-1445-4ACE-9B7E-7B31CCB221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Преобразуване на типове</a:t>
            </a:r>
          </a:p>
        </p:txBody>
      </p:sp>
      <p:pic>
        <p:nvPicPr>
          <p:cNvPr id="1026" name="Picture 2" descr="Ð ÐµÐ·ÑÐ»ÑÐ°Ñ Ñ Ð¸Ð·Ð¾Ð±ÑÐ°Ð¶ÐµÐ½Ð¸Ðµ Ð·Ð° data png">
            <a:extLst>
              <a:ext uri="{FF2B5EF4-FFF2-40B4-BE49-F238E27FC236}">
                <a16:creationId xmlns:a16="http://schemas.microsoft.com/office/drawing/2014/main" xmlns="" id="{1EF40DE8-6ABC-4507-9E4B-64ADAE0B7B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8154" y="1447800"/>
            <a:ext cx="3392515" cy="2425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2180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53F78EBE-1474-48EA-AA6A-8EC99D085B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200" dirty="0"/>
              <a:t>В програмирането можем да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закръгляме</a:t>
            </a:r>
            <a:r>
              <a:rPr lang="bg-BG" sz="3200" dirty="0"/>
              <a:t>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дробни числа</a:t>
            </a: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sz="2800" dirty="0"/>
              <a:t>Закръгляне до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следващо</a:t>
            </a:r>
            <a:r>
              <a:rPr lang="bg-BG" sz="2800" dirty="0"/>
              <a:t>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(по-голямо) </a:t>
            </a:r>
            <a:r>
              <a:rPr lang="bg-BG" sz="2800" dirty="0"/>
              <a:t>цяло число:</a:t>
            </a:r>
          </a:p>
          <a:p>
            <a:pPr lvl="1"/>
            <a:endParaRPr lang="bg-BG" dirty="0"/>
          </a:p>
          <a:p>
            <a:pPr lvl="1"/>
            <a:r>
              <a:rPr lang="bg-BG" sz="2800" dirty="0"/>
              <a:t>Закръгляне до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предишно</a:t>
            </a:r>
            <a:r>
              <a:rPr lang="bg-BG" sz="2800" dirty="0"/>
              <a:t>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(по-малко) </a:t>
            </a:r>
            <a:r>
              <a:rPr lang="bg-BG" sz="2800" dirty="0"/>
              <a:t>цяло число:</a:t>
            </a:r>
            <a:endParaRPr lang="en-US" sz="2800" dirty="0"/>
          </a:p>
          <a:p>
            <a:pPr marL="609219" lvl="1" indent="0">
              <a:buNone/>
            </a:pPr>
            <a:endParaRPr lang="bg-BG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Закръгляне на числа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057378" y="2390941"/>
            <a:ext cx="884692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let up = Math.ceil(23.45);    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up = 24</a:t>
            </a:r>
            <a:endParaRPr lang="nn-NO" sz="2800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xmlns="" id="{26A2756D-9649-47BD-976B-7CCC79097F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3623" y="3674688"/>
            <a:ext cx="8834979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let down = Math.floor(45.67); 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// down = 45</a:t>
            </a:r>
            <a:endParaRPr lang="nn-NO" sz="2800" b="1" noProof="1">
              <a:solidFill>
                <a:schemeClr val="accent2"/>
              </a:solidFill>
              <a:latin typeface="Consolas" pitchFamily="49" charset="0"/>
            </a:endParaRPr>
          </a:p>
        </p:txBody>
      </p:sp>
      <p:pic>
        <p:nvPicPr>
          <p:cNvPr id="10" name="Picture 2" descr="Ð ÐµÐ·ÑÐ»ÑÐ°Ñ Ñ Ð¸Ð·Ð¾Ð±ÑÐ°Ð¶ÐµÐ½Ð¸Ðµ Ð·Ð° math png">
            <a:extLst>
              <a:ext uri="{FF2B5EF4-FFF2-40B4-BE49-F238E27FC236}">
                <a16:creationId xmlns:a16="http://schemas.microsoft.com/office/drawing/2014/main" xmlns="" id="{5C85E3FA-ECFA-44DD-B4E8-DA7E06CEE5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2149" y="4486965"/>
            <a:ext cx="2343150" cy="215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39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5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379412" y="1327990"/>
            <a:ext cx="8097481" cy="553001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bg-BG" sz="3000" dirty="0"/>
              <a:t>Променливи и типове данни</a:t>
            </a:r>
            <a:endParaRPr lang="en-US" sz="3000" dirty="0"/>
          </a:p>
          <a:p>
            <a:pPr marL="514350" lvl="0" indent="-514350">
              <a:buFont typeface="+mj-lt"/>
              <a:buAutoNum type="arabicPeriod"/>
            </a:pPr>
            <a:r>
              <a:rPr lang="bg-BG" sz="3000" dirty="0"/>
              <a:t>Четене на потребителски вход</a:t>
            </a:r>
            <a:endParaRPr lang="en-US" sz="3000" dirty="0"/>
          </a:p>
          <a:p>
            <a:pPr marL="514350" indent="-514350">
              <a:buFont typeface="+mj-lt"/>
              <a:buAutoNum type="arabicPeriod"/>
            </a:pPr>
            <a:r>
              <a:rPr lang="bg-BG" sz="3000" dirty="0"/>
              <a:t>Прости операции</a:t>
            </a:r>
          </a:p>
          <a:p>
            <a:pPr marL="819096" lvl="1" indent="-514350"/>
            <a:r>
              <a:rPr lang="bg-BG" sz="3000" dirty="0"/>
              <a:t>Работа с текст</a:t>
            </a:r>
          </a:p>
          <a:p>
            <a:pPr marL="819096" lvl="1" indent="-514350"/>
            <a:r>
              <a:rPr lang="bg-BG" sz="3000" dirty="0"/>
              <a:t>Работа с числа</a:t>
            </a:r>
            <a:endParaRPr lang="en-US" sz="3000" dirty="0"/>
          </a:p>
          <a:p>
            <a:pPr marL="514350" lvl="0" indent="-514350">
              <a:buFont typeface="+mj-lt"/>
              <a:buAutoNum type="arabicPeriod"/>
            </a:pPr>
            <a:r>
              <a:rPr lang="bg-BG" sz="3000" dirty="0"/>
              <a:t>Печатане на екрана</a:t>
            </a:r>
            <a:endParaRPr lang="en-US" sz="3000" dirty="0"/>
          </a:p>
          <a:p>
            <a:pPr lvl="1"/>
            <a:r>
              <a:rPr lang="bg-BG" sz="3000" dirty="0"/>
              <a:t>Форматиране на изход</a:t>
            </a:r>
            <a:endParaRPr lang="en-US" sz="3000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8" name="Picture 7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xmlns="" id="{FBB85A63-41A6-48E2-8AF2-E8085CCB95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466012" y="1763903"/>
            <a:ext cx="3572162" cy="438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53F78EBE-1474-48EA-AA6A-8EC99D085B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1"/>
            <a:r>
              <a:rPr lang="bg-BG" sz="3200" dirty="0"/>
              <a:t>Отрязване на знаците след десетичната запетая:</a:t>
            </a:r>
            <a:endParaRPr lang="en-US" sz="3200" dirty="0"/>
          </a:p>
          <a:p>
            <a:pPr lvl="1"/>
            <a:endParaRPr lang="en-US" dirty="0"/>
          </a:p>
          <a:p>
            <a:pPr lvl="1"/>
            <a:r>
              <a:rPr lang="bg-BG" sz="3200" dirty="0"/>
              <a:t>Форматиране до 2 знака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след десетичната запетая</a:t>
            </a:r>
            <a:r>
              <a:rPr lang="bg-BG" sz="3200" dirty="0"/>
              <a:t>:</a:t>
            </a:r>
            <a:endParaRPr lang="bg-BG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Закръгляне на числа(2)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xmlns="" id="{2BB099F2-E289-4CB2-B7E6-3E8A40B886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3812" y="3449370"/>
            <a:ext cx="884703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(123.456)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.toFixed(2)</a:t>
            </a:r>
            <a:r>
              <a:rPr lang="en-US" sz="2800" b="1" noProof="1">
                <a:latin typeface="Consolas" pitchFamily="49" charset="0"/>
              </a:rPr>
              <a:t>;	      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// 123.46</a:t>
            </a:r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xmlns="" id="{26A2756D-9649-47BD-976B-7CCC79097F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3812" y="1905000"/>
            <a:ext cx="884703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let trunc = Math.trunc(45.67);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// trunc = 45</a:t>
            </a:r>
            <a:endParaRPr lang="nn-NO" sz="2800" b="1" noProof="1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10" name="AutoShape 6">
            <a:extLst>
              <a:ext uri="{FF2B5EF4-FFF2-40B4-BE49-F238E27FC236}">
                <a16:creationId xmlns:a16="http://schemas.microsoft.com/office/drawing/2014/main" xmlns="" id="{8B6BC701-06F6-426C-9A4A-C5E936D096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2412" y="4820309"/>
            <a:ext cx="3680359" cy="870141"/>
          </a:xfrm>
          <a:prstGeom prst="wedgeRoundRectCallout">
            <a:avLst>
              <a:gd name="adj1" fmla="val -56969"/>
              <a:gd name="adj2" fmla="val -5547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Брой символи след десетичната запетая</a:t>
            </a:r>
          </a:p>
        </p:txBody>
      </p:sp>
    </p:spTree>
    <p:extLst>
      <p:ext uri="{BB962C8B-B14F-4D97-AF65-F5344CB8AC3E}">
        <p14:creationId xmlns:p14="http://schemas.microsoft.com/office/powerpoint/2010/main" val="3794166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9" grpId="0" animBg="1"/>
      <p:bldP spid="11" grpId="0" animBg="1"/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xmlns="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137" y="1656225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EBAFE522-EB7D-4931-A015-9A7E8A98517D}"/>
              </a:ext>
            </a:extLst>
          </p:cNvPr>
          <p:cNvGrpSpPr/>
          <p:nvPr/>
        </p:nvGrpSpPr>
        <p:grpSpPr>
          <a:xfrm>
            <a:off x="190353" y="1419749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xmlns="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xmlns="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xmlns="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3348" y="3276640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xmlns="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7696" y="1624494"/>
            <a:ext cx="7581212" cy="483583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3200" dirty="0">
                <a:solidFill>
                  <a:schemeClr val="bg2"/>
                </a:solidFill>
              </a:rPr>
              <a:t>Въвеждане на текст</a:t>
            </a:r>
            <a:endParaRPr lang="en-US" sz="3200" dirty="0">
              <a:solidFill>
                <a:schemeClr val="bg2"/>
              </a:solidFill>
            </a:endParaRPr>
          </a:p>
          <a:p>
            <a:r>
              <a:rPr lang="bg-BG" sz="3200" dirty="0">
                <a:solidFill>
                  <a:schemeClr val="bg2"/>
                </a:solidFill>
              </a:rPr>
              <a:t>Четене на число</a:t>
            </a:r>
          </a:p>
          <a:p>
            <a:r>
              <a:rPr lang="bg-BG" sz="3200" dirty="0">
                <a:solidFill>
                  <a:schemeClr val="bg2"/>
                </a:solidFill>
              </a:rPr>
              <a:t>Пресмятания с числа: </a:t>
            </a:r>
            <a:r>
              <a:rPr lang="en-US" sz="3200" b="1" dirty="0">
                <a:solidFill>
                  <a:schemeClr val="bg1"/>
                </a:solidFill>
              </a:rPr>
              <a:t>+</a:t>
            </a:r>
            <a:r>
              <a:rPr lang="en-US" sz="3200" dirty="0">
                <a:solidFill>
                  <a:schemeClr val="bg2"/>
                </a:solidFill>
              </a:rPr>
              <a:t>, </a:t>
            </a:r>
            <a:r>
              <a:rPr lang="en-US" sz="3200" b="1" dirty="0">
                <a:solidFill>
                  <a:schemeClr val="bg1"/>
                </a:solidFill>
              </a:rPr>
              <a:t>-</a:t>
            </a:r>
            <a:r>
              <a:rPr lang="en-US" sz="3200" dirty="0">
                <a:solidFill>
                  <a:schemeClr val="bg2"/>
                </a:solidFill>
              </a:rPr>
              <a:t>, </a:t>
            </a:r>
            <a:r>
              <a:rPr lang="en-US" sz="3200" b="1" dirty="0">
                <a:solidFill>
                  <a:schemeClr val="bg1"/>
                </a:solidFill>
              </a:rPr>
              <a:t>*</a:t>
            </a:r>
            <a:r>
              <a:rPr lang="en-US" sz="3200" dirty="0">
                <a:solidFill>
                  <a:schemeClr val="bg2"/>
                </a:solidFill>
              </a:rPr>
              <a:t>, </a:t>
            </a:r>
            <a:r>
              <a:rPr lang="en-US" sz="3200" b="1" dirty="0">
                <a:solidFill>
                  <a:schemeClr val="bg1"/>
                </a:solidFill>
              </a:rPr>
              <a:t>/</a:t>
            </a:r>
            <a:r>
              <a:rPr lang="en-US" sz="3200" dirty="0">
                <a:solidFill>
                  <a:schemeClr val="bg2"/>
                </a:solidFill>
              </a:rPr>
              <a:t>, </a:t>
            </a:r>
            <a:r>
              <a:rPr lang="en-US" sz="3200" b="1" dirty="0">
                <a:solidFill>
                  <a:schemeClr val="bg1"/>
                </a:solidFill>
              </a:rPr>
              <a:t>()</a:t>
            </a:r>
          </a:p>
          <a:p>
            <a:r>
              <a:rPr lang="bg-BG" sz="3200" dirty="0">
                <a:solidFill>
                  <a:schemeClr val="bg2"/>
                </a:solidFill>
              </a:rPr>
              <a:t>Извеждане на текст по шаблон</a:t>
            </a:r>
          </a:p>
          <a:p>
            <a:pPr>
              <a:lnSpc>
                <a:spcPct val="130000"/>
              </a:lnSpc>
              <a:buClr>
                <a:schemeClr val="bg2"/>
              </a:buClr>
            </a:pPr>
            <a:endParaRPr lang="en-US" sz="32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6666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1706563" y="6478950"/>
            <a:ext cx="10482262" cy="363538"/>
          </a:xfrm>
        </p:spPr>
        <p:txBody>
          <a:bodyPr>
            <a:normAutofit fontScale="62500" lnSpcReduction="20000"/>
          </a:bodyPr>
          <a:lstStyle/>
          <a:p>
            <a:pPr marL="0" indent="0" algn="r">
              <a:buNone/>
            </a:pPr>
            <a:r>
              <a:rPr lang="en-US" dirty="0">
                <a:solidFill>
                  <a:schemeClr val="bg1"/>
                </a:solidFill>
                <a:hlinkClick r:id="rId3"/>
              </a:rPr>
              <a:t>https://softuni.bg/courses/programming-basics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9765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4526" y="4535261"/>
            <a:ext cx="566588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8418" y="4535261"/>
            <a:ext cx="396008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29586" y="2475274"/>
            <a:ext cx="579082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8419" y="2475274"/>
            <a:ext cx="3856369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3505" y="1445280"/>
            <a:ext cx="2446901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8418" y="1445280"/>
            <a:ext cx="418361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6617" y="1445280"/>
            <a:ext cx="271230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35679" y="3505268"/>
            <a:ext cx="2518346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8419" y="3505268"/>
            <a:ext cx="4539290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2216" y="3505268"/>
            <a:ext cx="174819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3"/>
            <a:extLst>
              <a:ext uri="{FF2B5EF4-FFF2-40B4-BE49-F238E27FC236}">
                <a16:creationId xmlns:a16="http://schemas.microsoft.com/office/drawing/2014/main" xmlns="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111419" y="5565254"/>
            <a:ext cx="2872298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18" name="Picture 17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83385" y="5654316"/>
            <a:ext cx="6472875" cy="77409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4259485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8F94737B-4698-41F8-AC81-9324F12880B9}"/>
              </a:ext>
            </a:extLst>
          </p:cNvPr>
          <p:cNvGrpSpPr/>
          <p:nvPr/>
        </p:nvGrpSpPr>
        <p:grpSpPr>
          <a:xfrm>
            <a:off x="1980684" y="1710772"/>
            <a:ext cx="8227457" cy="4150197"/>
            <a:chOff x="1492446" y="2067924"/>
            <a:chExt cx="6811766" cy="3436077"/>
          </a:xfrm>
        </p:grpSpPr>
        <p:pic>
          <p:nvPicPr>
            <p:cNvPr id="2" name="Picture 1">
              <a:hlinkClick r:id="rId3"/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5"/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7128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7"/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9"/>
            </p:cNvPr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542836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6715" y="1314991"/>
            <a:ext cx="11815018" cy="5201066"/>
          </a:xfrm>
        </p:spPr>
        <p:txBody>
          <a:bodyPr>
            <a:normAutofit fontScale="92500" lnSpcReduction="20000"/>
          </a:bodyPr>
          <a:lstStyle/>
          <a:p>
            <a:r>
              <a:rPr lang="bg-BG" sz="3200" dirty="0"/>
              <a:t>Настоящият курс </a:t>
            </a:r>
            <a:r>
              <a:rPr lang="en-US" sz="3200" dirty="0"/>
              <a:t>(</a:t>
            </a:r>
            <a:r>
              <a:rPr lang="bg-BG" sz="3200" dirty="0"/>
              <a:t>слайдове</a:t>
            </a:r>
            <a:r>
              <a:rPr lang="en-US" sz="3200" dirty="0"/>
              <a:t>, </a:t>
            </a:r>
            <a:r>
              <a:rPr lang="bg-BG" sz="3200" dirty="0"/>
              <a:t>примери</a:t>
            </a:r>
            <a:r>
              <a:rPr lang="en-US" sz="3200" dirty="0"/>
              <a:t>, </a:t>
            </a:r>
            <a:r>
              <a:rPr lang="bg-BG" sz="3200" dirty="0"/>
              <a:t>видео</a:t>
            </a:r>
            <a:r>
              <a:rPr lang="en-US" sz="3200" dirty="0"/>
              <a:t>, </a:t>
            </a:r>
            <a:r>
              <a:rPr lang="bg-BG" sz="3200" dirty="0"/>
              <a:t>задачи и др.</a:t>
            </a:r>
            <a:r>
              <a:rPr lang="en-US" sz="3200" dirty="0"/>
              <a:t>)</a:t>
            </a:r>
            <a:r>
              <a:rPr lang="bg-BG" sz="3200" dirty="0"/>
              <a:t> се 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bg-BG" sz="3200" dirty="0"/>
              <a:t>разпространяват под свободен лиценз </a:t>
            </a:r>
            <a:br>
              <a:rPr lang="bg-BG" sz="3200" dirty="0"/>
            </a:br>
            <a:r>
              <a:rPr lang="en-US" sz="3200" dirty="0"/>
              <a:t>"</a:t>
            </a:r>
            <a:r>
              <a:rPr lang="en-US" sz="3200" dirty="0">
                <a:hlinkClick r:id="rId3"/>
              </a:rPr>
              <a:t>Creative Commons </a:t>
            </a:r>
            <a:r>
              <a:rPr lang="en-US" sz="3200" noProof="1">
                <a:hlinkClick r:id="rId3"/>
              </a:rPr>
              <a:t>Attribution-NonCommercial-ShareAlike</a:t>
            </a:r>
            <a:r>
              <a:rPr lang="en-US" sz="3200" dirty="0">
                <a:hlinkClick r:id="rId3"/>
              </a:rPr>
              <a:t> </a:t>
            </a:r>
            <a:r>
              <a:rPr lang="bg-BG" sz="3200" dirty="0">
                <a:hlinkClick r:id="rId3"/>
              </a:rPr>
              <a:t> </a:t>
            </a:r>
            <a:r>
              <a:rPr lang="en-US" sz="3200" dirty="0">
                <a:hlinkClick r:id="rId3"/>
              </a:rPr>
              <a:t>4.0</a:t>
            </a:r>
            <a:br>
              <a:rPr lang="en-US" sz="3200" dirty="0">
                <a:hlinkClick r:id="rId3"/>
              </a:rPr>
            </a:br>
            <a:r>
              <a:rPr lang="en-US" sz="3200" dirty="0">
                <a:hlinkClick r:id="rId3"/>
              </a:rPr>
              <a:t>International</a:t>
            </a:r>
            <a:r>
              <a:rPr lang="en-US" sz="3200" dirty="0"/>
              <a:t>"</a:t>
            </a:r>
            <a:endParaRPr lang="bg-BG" sz="3200" dirty="0"/>
          </a:p>
          <a:p>
            <a:endParaRPr lang="bg-BG" sz="2800" dirty="0"/>
          </a:p>
          <a:p>
            <a:endParaRPr lang="bg-BG" sz="2800" dirty="0"/>
          </a:p>
          <a:p>
            <a:endParaRPr lang="bg-BG" sz="2800" dirty="0"/>
          </a:p>
          <a:p>
            <a:pPr>
              <a:spcBef>
                <a:spcPts val="1800"/>
              </a:spcBef>
            </a:pPr>
            <a:r>
              <a:rPr lang="bg-BG" sz="3200" dirty="0"/>
              <a:t>Благодарности</a:t>
            </a:r>
            <a:r>
              <a:rPr lang="en-US" sz="3200" dirty="0"/>
              <a:t>: </a:t>
            </a:r>
            <a:r>
              <a:rPr lang="bg-BG" sz="3200" dirty="0"/>
              <a:t>настоящият материал може да съдържа части от 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bg-BG" sz="3200" dirty="0"/>
              <a:t>следните източници</a:t>
            </a:r>
            <a:endParaRPr lang="en-US" sz="3200" dirty="0"/>
          </a:p>
          <a:p>
            <a:pPr lvl="1"/>
            <a:r>
              <a:rPr lang="bg-BG" sz="3200" dirty="0"/>
              <a:t>Книга </a:t>
            </a:r>
            <a:r>
              <a:rPr lang="en-US" sz="3200" dirty="0"/>
              <a:t>"</a:t>
            </a:r>
            <a:r>
              <a:rPr lang="bg-BG" sz="3200" dirty="0">
                <a:hlinkClick r:id="rId4"/>
              </a:rPr>
              <a:t>Основи на програмирането с </a:t>
            </a:r>
            <a:r>
              <a:rPr lang="en-US" sz="3200" dirty="0">
                <a:hlinkClick r:id="rId4"/>
              </a:rPr>
              <a:t>JavaScript"</a:t>
            </a:r>
            <a:r>
              <a:rPr lang="bg-BG" sz="3200" dirty="0"/>
              <a:t> от Светлин Наков и колектив с лиценз</a:t>
            </a:r>
            <a:r>
              <a:rPr lang="en-US" sz="3200" dirty="0"/>
              <a:t> </a:t>
            </a:r>
            <a:r>
              <a:rPr lang="en-US" sz="3200" dirty="0">
                <a:hlinkClick r:id="rId5"/>
              </a:rPr>
              <a:t>CC-BY-NC-SA</a:t>
            </a:r>
            <a:endParaRPr lang="bg-BG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Лиценз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9024" y="3081620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5485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59E61E26-2300-4BE8-9304-9669DD3B7CB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52370" y="1186306"/>
            <a:ext cx="9501534" cy="5496127"/>
          </a:xfrm>
        </p:spPr>
        <p:txBody>
          <a:bodyPr>
            <a:noAutofit/>
          </a:bodyPr>
          <a:lstStyle/>
          <a:p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2800" noProof="1">
                <a:hlinkClick r:id="rId2"/>
              </a:rPr>
              <a:t>softuni.bg</a:t>
            </a:r>
            <a:r>
              <a:rPr lang="en-US" sz="2800" noProof="1"/>
              <a:t> </a:t>
            </a:r>
          </a:p>
          <a:p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2800" noProof="1">
                <a:hlinkClick r:id="rId3"/>
              </a:rPr>
              <a:t>http://softuni.foundation/</a:t>
            </a:r>
            <a:endParaRPr lang="bg-BG" sz="2800" noProof="1"/>
          </a:p>
          <a:p>
            <a:r>
              <a:rPr lang="en-US" sz="3200" dirty="0"/>
              <a:t>Software University @ Facebook</a:t>
            </a:r>
            <a:endParaRPr lang="bg-BG" sz="3200" dirty="0"/>
          </a:p>
          <a:p>
            <a:pPr lvl="1"/>
            <a:r>
              <a:rPr lang="en-US" sz="2800" noProof="1">
                <a:hlinkClick r:id="rId4"/>
              </a:rPr>
              <a:t>facebook.com/SoftwareUniversity</a:t>
            </a:r>
            <a:endParaRPr lang="bg-BG" sz="2800" noProof="1"/>
          </a:p>
          <a:p>
            <a:r>
              <a:rPr lang="en-US" sz="3200" noProof="1"/>
              <a:t>Software University Forums</a:t>
            </a:r>
            <a:endParaRPr lang="bg-BG" sz="3200" noProof="1"/>
          </a:p>
          <a:p>
            <a:pPr lvl="1"/>
            <a:r>
              <a:rPr lang="en-US" sz="2800" dirty="0">
                <a:hlinkClick r:id="rId5"/>
              </a:rPr>
              <a:t>forum.softuni.bg</a:t>
            </a:r>
            <a:endParaRPr lang="en-US" sz="2800" noProof="1"/>
          </a:p>
          <a:p>
            <a:endParaRPr lang="bg-BG" sz="32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6877A064-53CE-4F14-BAAF-BA06D52EC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Обучения в СофтУни</a:t>
            </a:r>
          </a:p>
        </p:txBody>
      </p:sp>
    </p:spTree>
    <p:extLst>
      <p:ext uri="{BB962C8B-B14F-4D97-AF65-F5344CB8AC3E}">
        <p14:creationId xmlns:p14="http://schemas.microsoft.com/office/powerpoint/2010/main" val="390675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324A7C25-AF27-4C32-83E5-B7EFBFFCD0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Променливи и типове данни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4A0A821A-27B2-407E-B66E-C7EA073B43A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3542" y="2141452"/>
            <a:ext cx="294174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496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4687F94E-71C6-4C25-835C-3A379356635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Компютрите са машини, които обработват данни</a:t>
            </a:r>
            <a:endParaRPr lang="en-US" dirty="0"/>
          </a:p>
          <a:p>
            <a:pPr lvl="1"/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Данните</a:t>
            </a:r>
            <a:r>
              <a:rPr lang="en-US" dirty="0"/>
              <a:t> </a:t>
            </a:r>
            <a:r>
              <a:rPr lang="bg-BG" dirty="0"/>
              <a:t>се записват в компютърната памет в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променливи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Променливите</a:t>
            </a:r>
            <a:r>
              <a:rPr lang="bg-BG" dirty="0"/>
              <a:t> имат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тип</a:t>
            </a:r>
            <a:r>
              <a:rPr lang="bg-BG" dirty="0"/>
              <a:t>,</a:t>
            </a:r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име</a:t>
            </a:r>
            <a:r>
              <a:rPr lang="en-US" dirty="0"/>
              <a:t> </a:t>
            </a:r>
            <a:r>
              <a:rPr lang="bg-BG" dirty="0"/>
              <a:t>и</a:t>
            </a:r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стойност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bg-BG" dirty="0"/>
              <a:t>Дефиниране на променлива и присвояване на стойност: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bg-BG" dirty="0"/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Променливи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>
          <a:xfrm>
            <a:off x="11760200" y="6524625"/>
            <a:ext cx="428625" cy="1968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60132" name="Rectangle 4"/>
          <p:cNvSpPr>
            <a:spLocks noChangeArrowheads="1"/>
          </p:cNvSpPr>
          <p:nvPr/>
        </p:nvSpPr>
        <p:spPr bwMode="auto">
          <a:xfrm>
            <a:off x="3503612" y="4419600"/>
            <a:ext cx="3155441" cy="5932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72000" rIns="180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let count = 5;</a:t>
            </a:r>
          </a:p>
        </p:txBody>
      </p:sp>
      <p:sp>
        <p:nvSpPr>
          <p:cNvPr id="560133" name="AutoShape 5"/>
          <p:cNvSpPr>
            <a:spLocks noChangeArrowheads="1"/>
          </p:cNvSpPr>
          <p:nvPr/>
        </p:nvSpPr>
        <p:spPr bwMode="auto">
          <a:xfrm>
            <a:off x="608012" y="4276168"/>
            <a:ext cx="2756523" cy="578882"/>
          </a:xfrm>
          <a:prstGeom prst="wedgeRoundRectCallout">
            <a:avLst>
              <a:gd name="adj1" fmla="val 60038"/>
              <a:gd name="adj2" fmla="val 2660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Инициализация</a:t>
            </a:r>
          </a:p>
        </p:txBody>
      </p:sp>
      <p:sp>
        <p:nvSpPr>
          <p:cNvPr id="560134" name="AutoShape 6"/>
          <p:cNvSpPr>
            <a:spLocks noChangeArrowheads="1"/>
          </p:cNvSpPr>
          <p:nvPr/>
        </p:nvSpPr>
        <p:spPr bwMode="auto">
          <a:xfrm>
            <a:off x="4418012" y="3809959"/>
            <a:ext cx="3721979" cy="578882"/>
          </a:xfrm>
          <a:prstGeom prst="wedgeRoundRectCallout">
            <a:avLst>
              <a:gd name="adj1" fmla="val -36289"/>
              <a:gd name="adj2" fmla="val 7291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Име на променлива</a:t>
            </a:r>
          </a:p>
        </p:txBody>
      </p:sp>
      <p:sp>
        <p:nvSpPr>
          <p:cNvPr id="560135" name="AutoShape 7"/>
          <p:cNvSpPr>
            <a:spLocks noChangeArrowheads="1"/>
          </p:cNvSpPr>
          <p:nvPr/>
        </p:nvSpPr>
        <p:spPr bwMode="auto">
          <a:xfrm>
            <a:off x="6798892" y="4729291"/>
            <a:ext cx="4114800" cy="578882"/>
          </a:xfrm>
          <a:prstGeom prst="wedgeRoundRectCallout">
            <a:avLst>
              <a:gd name="adj1" fmla="val -56797"/>
              <a:gd name="adj2" fmla="val -2828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Стойност (от тип число)</a:t>
            </a:r>
          </a:p>
        </p:txBody>
      </p:sp>
    </p:spTree>
    <p:extLst>
      <p:ext uri="{BB962C8B-B14F-4D97-AF65-F5344CB8AC3E}">
        <p14:creationId xmlns:p14="http://schemas.microsoft.com/office/powerpoint/2010/main" val="32742423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560132" grpId="0" animBg="1"/>
      <p:bldP spid="560133" grpId="0" animBg="1"/>
      <p:bldP spid="560134" grpId="0" animBg="1"/>
      <p:bldP spid="56013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90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Променливите </a:t>
            </a:r>
            <a:r>
              <a:rPr lang="bg-BG" dirty="0"/>
              <a:t>съхраняват стойност от даден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тип</a:t>
            </a:r>
          </a:p>
          <a:p>
            <a:pPr lvl="1"/>
            <a:r>
              <a:rPr lang="bg-BG" sz="3000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Число, буква, текст (низ), дата, списък, …</a:t>
            </a:r>
          </a:p>
          <a:p>
            <a:pPr>
              <a:spcBef>
                <a:spcPts val="1200"/>
              </a:spcBef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Типове данни</a:t>
            </a:r>
            <a:r>
              <a:rPr lang="en-US" dirty="0"/>
              <a:t> – </a:t>
            </a:r>
            <a:r>
              <a:rPr lang="bg-BG" dirty="0"/>
              <a:t>примери</a:t>
            </a:r>
            <a:r>
              <a:rPr lang="en-US" dirty="0"/>
              <a:t>:</a:t>
            </a:r>
          </a:p>
          <a:p>
            <a:pPr lvl="1"/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Number</a:t>
            </a:r>
            <a:r>
              <a:rPr lang="bg-BG" sz="3000" dirty="0"/>
              <a:t> </a:t>
            </a:r>
            <a:r>
              <a:rPr lang="en-US" sz="3000" dirty="0"/>
              <a:t>–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число</a:t>
            </a:r>
            <a:r>
              <a:rPr lang="en-US" sz="3000" dirty="0"/>
              <a:t>: </a:t>
            </a:r>
            <a:r>
              <a:rPr lang="bg-BG" sz="3000" dirty="0"/>
              <a:t>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sz="3000" dirty="0"/>
              <a:t>,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3.14</a:t>
            </a:r>
            <a:r>
              <a:rPr lang="en-US" sz="3000" dirty="0"/>
              <a:t>,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-1.5</a:t>
            </a:r>
            <a:r>
              <a:rPr lang="en-US" sz="3000" dirty="0"/>
              <a:t>, </a:t>
            </a:r>
            <a:r>
              <a:rPr lang="en-US" sz="3000" dirty="0">
                <a:latin typeface="Consolas" pitchFamily="49" charset="0"/>
                <a:cs typeface="Consolas" pitchFamily="49" charset="0"/>
              </a:rPr>
              <a:t>…</a:t>
            </a:r>
          </a:p>
          <a:p>
            <a:pPr lvl="1"/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String</a:t>
            </a:r>
            <a:r>
              <a:rPr lang="en-US" sz="3000" dirty="0"/>
              <a:t> –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текст</a:t>
            </a:r>
            <a:r>
              <a:rPr lang="en-US" sz="3000" dirty="0"/>
              <a:t>: </a:t>
            </a:r>
            <a:r>
              <a:rPr lang="bg-BG" sz="3000" dirty="0"/>
              <a:t>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"Hello"</a:t>
            </a:r>
            <a:r>
              <a:rPr lang="en-US" sz="3000" dirty="0"/>
              <a:t>,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bg-BG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Здрасти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3000" dirty="0"/>
              <a:t>,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"p@r0La"</a:t>
            </a:r>
            <a:r>
              <a:rPr lang="en-US" sz="3000" dirty="0"/>
              <a:t> </a:t>
            </a:r>
            <a:r>
              <a:rPr lang="en-US" sz="3000" dirty="0">
                <a:latin typeface="Consolas" pitchFamily="49" charset="0"/>
                <a:cs typeface="Consolas" pitchFamily="49" charset="0"/>
              </a:rPr>
              <a:t>…</a:t>
            </a:r>
            <a:endParaRPr lang="bg-BG" sz="3000" dirty="0"/>
          </a:p>
          <a:p>
            <a:pPr lvl="1"/>
            <a:r>
              <a:rPr lang="en-GB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Undefined</a:t>
            </a:r>
            <a:r>
              <a:rPr lang="en-GB" sz="3000" dirty="0"/>
              <a:t> – </a:t>
            </a:r>
            <a:r>
              <a:rPr lang="ru-RU" sz="3000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променлива, на която не е присвоена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/>
            </a:r>
            <a:br>
              <a:rPr lang="en-US" sz="3000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</a:br>
            <a:r>
              <a:rPr lang="bg-BG" sz="3000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стойност</a:t>
            </a:r>
            <a:endParaRPr lang="bg-BG" dirty="0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507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Типове данни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4433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397A6618-144A-4FA8-A6DC-F7FCC0EA6F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Прости операции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BA747E11-AE8C-4756-AD25-638BE0AA56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bg-BG" dirty="0"/>
              <a:t>Работа с текст и числа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857" y="1524000"/>
            <a:ext cx="2237110" cy="2237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035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CE27D20-0F62-4AD3-826D-12B16CD305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Да се напише функция, която</a:t>
            </a:r>
            <a:r>
              <a:rPr lang="en-US" dirty="0"/>
              <a:t>:</a:t>
            </a:r>
          </a:p>
          <a:p>
            <a:pPr lvl="1"/>
            <a:r>
              <a:rPr lang="bg-BG" dirty="0"/>
              <a:t>Получава като аргумент </a:t>
            </a:r>
            <a:r>
              <a:rPr lang="bg-BG" sz="3000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име</a:t>
            </a:r>
            <a:r>
              <a:rPr lang="bg-BG" dirty="0"/>
              <a:t> на човек</a:t>
            </a:r>
          </a:p>
          <a:p>
            <a:pPr lvl="1"/>
            <a:r>
              <a:rPr lang="bg-BG" dirty="0"/>
              <a:t>Отпечатва </a:t>
            </a:r>
            <a:r>
              <a:rPr lang="en-US" dirty="0"/>
              <a:t>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Hello,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&lt;name&gt;</a:t>
            </a:r>
            <a:r>
              <a:rPr lang="bg-BG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!</a:t>
            </a:r>
            <a:r>
              <a:rPr lang="en-US" dirty="0"/>
              <a:t>"</a:t>
            </a:r>
            <a:r>
              <a:rPr lang="bg-BG" dirty="0"/>
              <a:t>, където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&lt;name&gt; </a:t>
            </a:r>
            <a:r>
              <a:rPr lang="bg-BG" dirty="0"/>
              <a:t>е </a:t>
            </a:r>
            <a:r>
              <a:rPr lang="en-US" dirty="0"/>
              <a:t/>
            </a:r>
            <a:br>
              <a:rPr lang="en-US" dirty="0"/>
            </a:br>
            <a:r>
              <a:rPr lang="bg-BG" dirty="0"/>
              <a:t>полученото преди това </a:t>
            </a:r>
            <a:r>
              <a:rPr lang="bg-BG" b="1" dirty="0"/>
              <a:t>име</a:t>
            </a:r>
            <a:endParaRPr lang="en-US" b="1" dirty="0"/>
          </a:p>
          <a:p>
            <a:r>
              <a:rPr lang="bg-BG" sz="3200" dirty="0"/>
              <a:t>Примерен вход и изход:</a:t>
            </a:r>
          </a:p>
          <a:p>
            <a:endParaRPr lang="en-US" sz="3200" dirty="0"/>
          </a:p>
          <a:p>
            <a:endParaRPr lang="en-US" sz="3200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Поздрав по име - пример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601257DB-7BAB-4102-8F23-D167C1265F04}"/>
              </a:ext>
            </a:extLst>
          </p:cNvPr>
          <p:cNvGrpSpPr/>
          <p:nvPr/>
        </p:nvGrpSpPr>
        <p:grpSpPr>
          <a:xfrm>
            <a:off x="1083653" y="4572000"/>
            <a:ext cx="5010759" cy="553229"/>
            <a:chOff x="736384" y="4787519"/>
            <a:chExt cx="4739929" cy="55322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xmlns="" id="{24E24AC2-4AE6-4B50-B40C-A345D732BE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6384" y="4800600"/>
              <a:ext cx="1349005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Petar</a:t>
              </a:r>
            </a:p>
          </p:txBody>
        </p:sp>
        <p:sp>
          <p:nvSpPr>
            <p:cNvPr id="7" name="Right Arrow 6">
              <a:extLst>
                <a:ext uri="{FF2B5EF4-FFF2-40B4-BE49-F238E27FC236}">
                  <a16:creationId xmlns:a16="http://schemas.microsoft.com/office/drawing/2014/main" xmlns="" id="{B442DDA5-0C08-4B68-914C-772E8D7F4961}"/>
                </a:ext>
              </a:extLst>
            </p:cNvPr>
            <p:cNvSpPr/>
            <p:nvPr/>
          </p:nvSpPr>
          <p:spPr>
            <a:xfrm>
              <a:off x="2232179" y="4906985"/>
              <a:ext cx="375432" cy="32737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8" name="Rectangle 5">
              <a:extLst>
                <a:ext uri="{FF2B5EF4-FFF2-40B4-BE49-F238E27FC236}">
                  <a16:creationId xmlns:a16="http://schemas.microsoft.com/office/drawing/2014/main" xmlns="" id="{97F45730-95E9-4323-BA16-F9056F4320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2204" y="4787519"/>
              <a:ext cx="2744109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</a:rPr>
                <a:t>Hello, Petar!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6FA5F752-6025-43AE-AF39-89C66A703431}"/>
              </a:ext>
            </a:extLst>
          </p:cNvPr>
          <p:cNvGrpSpPr/>
          <p:nvPr/>
        </p:nvGrpSpPr>
        <p:grpSpPr>
          <a:xfrm>
            <a:off x="1064459" y="5449596"/>
            <a:ext cx="5029953" cy="540149"/>
            <a:chOff x="736384" y="4800599"/>
            <a:chExt cx="4326768" cy="503565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xmlns="" id="{663C56C4-C2A2-4744-A0F3-01D47ABE2C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6384" y="4800600"/>
              <a:ext cx="1243228" cy="50356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</a:rPr>
                <a:t>Viktor</a:t>
              </a:r>
            </a:p>
          </p:txBody>
        </p:sp>
        <p:sp>
          <p:nvSpPr>
            <p:cNvPr id="11" name="Right Arrow 17">
              <a:extLst>
                <a:ext uri="{FF2B5EF4-FFF2-40B4-BE49-F238E27FC236}">
                  <a16:creationId xmlns:a16="http://schemas.microsoft.com/office/drawing/2014/main" xmlns="" id="{A67CAE03-E619-4A3F-8240-196488EB65FB}"/>
                </a:ext>
              </a:extLst>
            </p:cNvPr>
            <p:cNvSpPr/>
            <p:nvPr/>
          </p:nvSpPr>
          <p:spPr>
            <a:xfrm>
              <a:off x="2118041" y="4905798"/>
              <a:ext cx="341399" cy="29316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xmlns="" id="{47EC7A80-F465-4206-944C-905C43E2BA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1891" y="4800599"/>
              <a:ext cx="2521261" cy="50356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</a:rPr>
                <a:t>Hello, Viktor!</a:t>
              </a:r>
            </a:p>
          </p:txBody>
        </p:sp>
      </p:grpSp>
      <p:pic>
        <p:nvPicPr>
          <p:cNvPr id="13" name="Picture 2" descr="Ð ÐµÐ·ÑÐ»ÑÐ°Ñ Ñ Ð¸Ð·Ð¾Ð±ÑÐ°Ð¶ÐµÐ½Ð¸Ðµ Ð·Ð° hello png">
            <a:extLst>
              <a:ext uri="{FF2B5EF4-FFF2-40B4-BE49-F238E27FC236}">
                <a16:creationId xmlns:a16="http://schemas.microsoft.com/office/drawing/2014/main" xmlns="" id="{7178E196-CE26-41CA-84F0-5F52F2AC32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2740" y="3710589"/>
            <a:ext cx="2742371" cy="2279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5">
            <a:extLst>
              <a:ext uri="{FF2B5EF4-FFF2-40B4-BE49-F238E27FC236}">
                <a16:creationId xmlns:a16="http://schemas.microsoft.com/office/drawing/2014/main" xmlns="" id="{A0391656-C1E2-4760-80BF-36A137F0866A}"/>
              </a:ext>
            </a:extLst>
          </p:cNvPr>
          <p:cNvSpPr/>
          <p:nvPr/>
        </p:nvSpPr>
        <p:spPr>
          <a:xfrm>
            <a:off x="760412" y="6265091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400" dirty="0"/>
              <a:t>Тестване на решението:</a:t>
            </a:r>
            <a:r>
              <a:rPr lang="en-US" sz="2400" dirty="0"/>
              <a:t> </a:t>
            </a:r>
            <a:r>
              <a:rPr lang="en-US" sz="2400" dirty="0">
                <a:hlinkClick r:id="rId4"/>
              </a:rPr>
              <a:t>https://judge.softuni.bg/Contests/Compete/Index/1011#0</a:t>
            </a:r>
            <a:r>
              <a:rPr lang="bg-BG" sz="2400" dirty="0"/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92376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B08817AB-EDAF-4201-AE5E-EA334B620C6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5123" y="1830474"/>
            <a:ext cx="6241289" cy="2680322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function </a:t>
            </a:r>
            <a:r>
              <a:rPr lang="en-US" sz="2400" dirty="0" err="1">
                <a:solidFill>
                  <a:schemeClr val="tx1"/>
                </a:solidFill>
              </a:rPr>
              <a:t>greetingByName</a:t>
            </a:r>
            <a:r>
              <a:rPr lang="en-US" sz="2400" dirty="0">
                <a:solidFill>
                  <a:schemeClr val="tx1"/>
                </a:solidFill>
              </a:rPr>
              <a:t>(name) {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let </a:t>
            </a:r>
            <a:r>
              <a:rPr lang="en-US" sz="2400" dirty="0">
                <a:solidFill>
                  <a:schemeClr val="bg1"/>
                </a:solidFill>
              </a:rPr>
              <a:t>greeting</a:t>
            </a:r>
            <a:r>
              <a:rPr lang="en-US" sz="2400" dirty="0">
                <a:solidFill>
                  <a:schemeClr val="tx1"/>
                </a:solidFill>
              </a:rPr>
              <a:t> = "Hello, " + </a:t>
            </a:r>
            <a:r>
              <a:rPr lang="en-US" sz="2400" dirty="0">
                <a:solidFill>
                  <a:schemeClr val="bg1"/>
                </a:solidFill>
              </a:rPr>
              <a:t>name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console.log(</a:t>
            </a:r>
            <a:r>
              <a:rPr lang="en-US" sz="2400" dirty="0">
                <a:solidFill>
                  <a:schemeClr val="bg1"/>
                </a:solidFill>
              </a:rPr>
              <a:t>greeting</a:t>
            </a:r>
            <a:r>
              <a:rPr lang="en-US" sz="2400" dirty="0">
                <a:solidFill>
                  <a:schemeClr val="tx1"/>
                </a:solidFill>
              </a:rPr>
              <a:t>);</a:t>
            </a:r>
            <a:endParaRPr lang="bg-BG" sz="2400" dirty="0">
              <a:solidFill>
                <a:schemeClr val="tx1"/>
              </a:solidFill>
            </a:endParaRPr>
          </a:p>
          <a:p>
            <a:r>
              <a:rPr lang="bg-BG" sz="2400" dirty="0">
                <a:solidFill>
                  <a:schemeClr val="tx1"/>
                </a:solidFill>
              </a:rPr>
              <a:t>}</a:t>
            </a:r>
            <a:endParaRPr lang="en-GB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greetingByName</a:t>
            </a:r>
            <a:r>
              <a:rPr lang="en-GB" sz="2400" dirty="0">
                <a:solidFill>
                  <a:schemeClr val="tx1"/>
                </a:solidFill>
              </a:rPr>
              <a:t>(["Svetlin Nakov"]);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Поздрав по име - решение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6780212" y="3296667"/>
            <a:ext cx="4057243" cy="1295400"/>
          </a:xfrm>
          <a:prstGeom prst="wedgeRoundRectCallout">
            <a:avLst>
              <a:gd name="adj1" fmla="val -63083"/>
              <a:gd name="adj2" fmla="val -4269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Операцията "+" долепя текстовата стойност и променливата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84693D53-B1EE-4EB7-B8E7-478525F36A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8412" y="1830474"/>
            <a:ext cx="3752850" cy="1266825"/>
          </a:xfrm>
          <a:prstGeom prst="rect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</p:pic>
      <p:sp>
        <p:nvSpPr>
          <p:cNvPr id="8" name="Right Arrow 14">
            <a:extLst>
              <a:ext uri="{FF2B5EF4-FFF2-40B4-BE49-F238E27FC236}">
                <a16:creationId xmlns:a16="http://schemas.microsoft.com/office/drawing/2014/main" xmlns="" id="{35AD97ED-BCB0-4B90-8C76-3888A47F441B}"/>
              </a:ext>
            </a:extLst>
          </p:cNvPr>
          <p:cNvSpPr/>
          <p:nvPr/>
        </p:nvSpPr>
        <p:spPr>
          <a:xfrm>
            <a:off x="7111304" y="2343208"/>
            <a:ext cx="304800" cy="2413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xmlns="" id="{4214F112-B8E1-4F08-8AEF-3AE2E5C384CC}"/>
              </a:ext>
            </a:extLst>
          </p:cNvPr>
          <p:cNvSpPr/>
          <p:nvPr/>
        </p:nvSpPr>
        <p:spPr>
          <a:xfrm>
            <a:off x="760412" y="6293792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400" dirty="0"/>
              <a:t>Тестване на решението:</a:t>
            </a:r>
            <a:r>
              <a:rPr lang="en-US" sz="2400" dirty="0"/>
              <a:t> </a:t>
            </a:r>
            <a:r>
              <a:rPr lang="en-US" sz="2400" dirty="0">
                <a:hlinkClick r:id="rId4"/>
              </a:rPr>
              <a:t>https://judge.softuni.bg/Contests/Compete/Index/1011#0</a:t>
            </a:r>
            <a:r>
              <a:rPr lang="bg-BG" sz="2400" dirty="0"/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01280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9781887A-6A40-4C2C-A0BA-8F9ABCCC75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Съединяване на текст и число</a:t>
            </a:r>
            <a:r>
              <a:rPr lang="en-US" dirty="0"/>
              <a:t> (</a:t>
            </a:r>
            <a:r>
              <a:rPr lang="bg-BG" dirty="0"/>
              <a:t>оператор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+</a:t>
            </a:r>
            <a:r>
              <a:rPr lang="en-US" dirty="0"/>
              <a:t>)</a:t>
            </a:r>
            <a:r>
              <a:rPr lang="bg-BG" dirty="0"/>
              <a:t>:</a:t>
            </a:r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Съединяване на текст и число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360612" y="1921747"/>
            <a:ext cx="8839200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let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firstName</a:t>
            </a:r>
            <a:r>
              <a:rPr lang="nn-NO" sz="2400" b="1" noProof="1">
                <a:latin typeface="Consolas" pitchFamily="49" charset="0"/>
                <a:cs typeface="Consolas" pitchFamily="49" charset="0"/>
              </a:rPr>
              <a:t> = "Maria";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let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lastName</a:t>
            </a:r>
            <a:r>
              <a:rPr lang="nn-NO" sz="2400" b="1" noProof="1">
                <a:latin typeface="Consolas" pitchFamily="49" charset="0"/>
                <a:cs typeface="Consolas" pitchFamily="49" charset="0"/>
              </a:rPr>
              <a:t> = "Ivanova";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let a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ge</a:t>
            </a:r>
            <a:r>
              <a:rPr lang="nn-NO" sz="2400" b="1" noProof="1">
                <a:latin typeface="Consolas" pitchFamily="49" charset="0"/>
                <a:cs typeface="Consolas" pitchFamily="49" charset="0"/>
              </a:rPr>
              <a:t> = 19;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let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str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 firstName + " " + lastName + " @ " + age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;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console.log(str);  </a:t>
            </a:r>
            <a:endParaRPr lang="nn-NO" sz="2400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360612" y="4581311"/>
            <a:ext cx="8839200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let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a </a:t>
            </a:r>
            <a:r>
              <a:rPr lang="nn-NO" sz="2400" b="1" noProof="1">
                <a:latin typeface="Consolas" pitchFamily="49" charset="0"/>
                <a:cs typeface="Consolas" pitchFamily="49" charset="0"/>
              </a:rPr>
              <a:t>= 1.5;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let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b</a:t>
            </a:r>
            <a:r>
              <a:rPr lang="nn-NO" sz="2400" b="1" noProof="1">
                <a:latin typeface="Consolas" pitchFamily="49" charset="0"/>
                <a:cs typeface="Consolas" pitchFamily="49" charset="0"/>
              </a:rPr>
              <a:t> = 2.5;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let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sum</a:t>
            </a:r>
            <a:r>
              <a:rPr lang="nn-NO" sz="2400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"The sum is: " + a + b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;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console.log(sum); </a:t>
            </a:r>
            <a:endParaRPr lang="nn-NO" sz="2400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B730042-AE24-4843-AF77-47AA99DDA66B}"/>
              </a:ext>
            </a:extLst>
          </p:cNvPr>
          <p:cNvSpPr txBox="1"/>
          <p:nvPr/>
        </p:nvSpPr>
        <p:spPr>
          <a:xfrm>
            <a:off x="7028541" y="3384088"/>
            <a:ext cx="4601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Maria 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</a:rPr>
              <a:t>Ivanova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@ 19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18E5AE42-FA14-4E0D-A356-651A6832D1F3}"/>
              </a:ext>
            </a:extLst>
          </p:cNvPr>
          <p:cNvSpPr txBox="1"/>
          <p:nvPr/>
        </p:nvSpPr>
        <p:spPr>
          <a:xfrm>
            <a:off x="7028540" y="5689306"/>
            <a:ext cx="4601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The sum is 1.52.5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5103812" y="3877947"/>
            <a:ext cx="4114799" cy="954847"/>
          </a:xfrm>
          <a:prstGeom prst="wedgeRoundRectCallout">
            <a:avLst>
              <a:gd name="adj1" fmla="val 55827"/>
              <a:gd name="adj2" fmla="val -5167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Резултатът е долепяне/конкатенация</a:t>
            </a:r>
          </a:p>
        </p:txBody>
      </p:sp>
    </p:spTree>
    <p:extLst>
      <p:ext uri="{BB962C8B-B14F-4D97-AF65-F5344CB8AC3E}">
        <p14:creationId xmlns:p14="http://schemas.microsoft.com/office/powerpoint/2010/main" val="1803359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3" grpId="0"/>
      <p:bldP spid="9" grpId="0"/>
      <p:bldP spid="11" grpId="0" animBg="1"/>
    </p:bldLst>
  </p:timing>
</p:sld>
</file>

<file path=ppt/theme/theme1.xml><?xml version="1.0" encoding="utf-8"?>
<a:theme xmlns:a="http://schemas.openxmlformats.org/drawingml/2006/main" name="2_SoftUni3_1">
  <a:themeElements>
    <a:clrScheme name="SoftUni Cello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SoftUni-PowerPoint-Template-3-1</Template>
  <TotalTime>0</TotalTime>
  <Words>1259</Words>
  <Application>Microsoft Office PowerPoint</Application>
  <PresentationFormat>Custom</PresentationFormat>
  <Paragraphs>247</Paragraphs>
  <Slides>26</Slides>
  <Notes>19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2_SoftUni3_1</vt:lpstr>
      <vt:lpstr>Прости операции и пресмятания</vt:lpstr>
      <vt:lpstr>Съдържание</vt:lpstr>
      <vt:lpstr>PowerPoint Presentation</vt:lpstr>
      <vt:lpstr>Променливи</vt:lpstr>
      <vt:lpstr>Типове данни</vt:lpstr>
      <vt:lpstr>PowerPoint Presentation</vt:lpstr>
      <vt:lpstr>Поздрав по име - пример</vt:lpstr>
      <vt:lpstr>Поздрав по име - решение</vt:lpstr>
      <vt:lpstr>Съединяване на текст и число</vt:lpstr>
      <vt:lpstr>Аритметични операции: + и -</vt:lpstr>
      <vt:lpstr>Аритметични операции: * и /</vt:lpstr>
      <vt:lpstr>Аритметични операции: %</vt:lpstr>
      <vt:lpstr>PowerPoint Presentation</vt:lpstr>
      <vt:lpstr>PowerPoint Presentation</vt:lpstr>
      <vt:lpstr>Съединяване на текст</vt:lpstr>
      <vt:lpstr>Съединяване на текст и числа – условие</vt:lpstr>
      <vt:lpstr>Съединяване на текст и числа - решение</vt:lpstr>
      <vt:lpstr>PowerPoint Presentation</vt:lpstr>
      <vt:lpstr>Закръгляне на числа</vt:lpstr>
      <vt:lpstr>Закръгляне на числа(2)</vt:lpstr>
      <vt:lpstr>Какво научихме днес?</vt:lpstr>
      <vt:lpstr>PowerPoint Presentation</vt:lpstr>
      <vt:lpstr>SoftUni Diamond Partners</vt:lpstr>
      <vt:lpstr>SoftUni Organizational Partners</vt:lpstr>
      <vt:lpstr>Лиценз</vt:lpstr>
      <vt:lpstr>Обучения в СофтУни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Прости пресмятания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2020-05-07T09:34:28Z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