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newman" userId="352801340248d5f3" providerId="LiveId" clId="{84AE5F91-92F5-43C2-A6FA-39BA58FAFADA}"/>
    <pc:docChg chg="modSld">
      <pc:chgData name="alyssa newman" userId="352801340248d5f3" providerId="LiveId" clId="{84AE5F91-92F5-43C2-A6FA-39BA58FAFADA}" dt="2021-11-09T21:39:08.334" v="49" actId="20577"/>
      <pc:docMkLst>
        <pc:docMk/>
      </pc:docMkLst>
      <pc:sldChg chg="modSp mod">
        <pc:chgData name="alyssa newman" userId="352801340248d5f3" providerId="LiveId" clId="{84AE5F91-92F5-43C2-A6FA-39BA58FAFADA}" dt="2021-11-09T21:23:16.322" v="35" actId="20577"/>
        <pc:sldMkLst>
          <pc:docMk/>
          <pc:sldMk cId="1946107166" sldId="256"/>
        </pc:sldMkLst>
        <pc:spChg chg="mod">
          <ac:chgData name="alyssa newman" userId="352801340248d5f3" providerId="LiveId" clId="{84AE5F91-92F5-43C2-A6FA-39BA58FAFADA}" dt="2021-11-09T21:23:16.322" v="35" actId="20577"/>
          <ac:spMkLst>
            <pc:docMk/>
            <pc:sldMk cId="1946107166" sldId="256"/>
            <ac:spMk id="3" creationId="{3619F9BD-D42A-444D-92B0-7537CAF371F6}"/>
          </ac:spMkLst>
        </pc:spChg>
      </pc:sldChg>
      <pc:sldChg chg="modSp mod">
        <pc:chgData name="alyssa newman" userId="352801340248d5f3" providerId="LiveId" clId="{84AE5F91-92F5-43C2-A6FA-39BA58FAFADA}" dt="2021-11-09T21:39:08.334" v="49" actId="20577"/>
        <pc:sldMkLst>
          <pc:docMk/>
          <pc:sldMk cId="3299970214" sldId="261"/>
        </pc:sldMkLst>
        <pc:spChg chg="mod">
          <ac:chgData name="alyssa newman" userId="352801340248d5f3" providerId="LiveId" clId="{84AE5F91-92F5-43C2-A6FA-39BA58FAFADA}" dt="2021-11-09T21:39:08.334" v="49" actId="20577"/>
          <ac:spMkLst>
            <pc:docMk/>
            <pc:sldMk cId="3299970214" sldId="261"/>
            <ac:spMk id="2" creationId="{7EEBFC13-3C37-436D-A9CA-286A3F59BB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8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3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64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0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6839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71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22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8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6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2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2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6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4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9A1C-5AF9-4131-9DA8-A7F4A8CC21C8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1D55AD-094F-4DEE-8268-6B45FEBA1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B07D-FE43-4D17-822E-8A1F92BE1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Maximum Clique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9F9BD-D42A-444D-92B0-7537CAF37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Alyssa </a:t>
            </a:r>
            <a:r>
              <a:rPr lang="en-US" dirty="0" err="1"/>
              <a:t>i</a:t>
            </a:r>
            <a:r>
              <a:rPr lang="en-US" dirty="0"/>
              <a:t> mean Angela </a:t>
            </a:r>
            <a:r>
              <a:rPr lang="en-US" dirty="0" err="1"/>
              <a:t>i</a:t>
            </a:r>
            <a:r>
              <a:rPr lang="en-US" dirty="0"/>
              <a:t> mean Alyssa Newman</a:t>
            </a:r>
          </a:p>
        </p:txBody>
      </p:sp>
    </p:spTree>
    <p:extLst>
      <p:ext uri="{BB962C8B-B14F-4D97-AF65-F5344CB8AC3E}">
        <p14:creationId xmlns:p14="http://schemas.microsoft.com/office/powerpoint/2010/main" val="194610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>
            <a:extLst>
              <a:ext uri="{FF2B5EF4-FFF2-40B4-BE49-F238E27FC236}">
                <a16:creationId xmlns:a16="http://schemas.microsoft.com/office/drawing/2014/main" id="{48BB3C42-3026-48DE-96A9-12202050CCD3}"/>
              </a:ext>
            </a:extLst>
          </p:cNvPr>
          <p:cNvSpPr/>
          <p:nvPr/>
        </p:nvSpPr>
        <p:spPr>
          <a:xfrm>
            <a:off x="8701385" y="5532809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2C2266-A3C2-4E86-AD5E-15591BF55FA3}"/>
              </a:ext>
            </a:extLst>
          </p:cNvPr>
          <p:cNvSpPr/>
          <p:nvPr/>
        </p:nvSpPr>
        <p:spPr>
          <a:xfrm>
            <a:off x="5974769" y="5544411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9DA3046-D151-409F-8D49-B73F13E01F26}"/>
              </a:ext>
            </a:extLst>
          </p:cNvPr>
          <p:cNvSpPr/>
          <p:nvPr/>
        </p:nvSpPr>
        <p:spPr>
          <a:xfrm>
            <a:off x="6683311" y="3700036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8E07FD4-9F9C-4079-9E5A-BA6C351477D9}"/>
              </a:ext>
            </a:extLst>
          </p:cNvPr>
          <p:cNvSpPr/>
          <p:nvPr/>
        </p:nvSpPr>
        <p:spPr>
          <a:xfrm>
            <a:off x="8065331" y="3712536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597FAE2-357C-4062-884E-F1FE9BAFAE7B}"/>
              </a:ext>
            </a:extLst>
          </p:cNvPr>
          <p:cNvSpPr/>
          <p:nvPr/>
        </p:nvSpPr>
        <p:spPr>
          <a:xfrm>
            <a:off x="8701385" y="2118126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0AEFDC3-DF20-49E0-9773-67C025C46215}"/>
              </a:ext>
            </a:extLst>
          </p:cNvPr>
          <p:cNvSpPr/>
          <p:nvPr/>
        </p:nvSpPr>
        <p:spPr>
          <a:xfrm>
            <a:off x="7334788" y="2900345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2FBCE-31D2-4449-843C-8E4112D4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Background-What is the Maximum Clique Problem?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59A67-107F-422C-8024-9E369EEE139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88480" y="2032643"/>
                <a:ext cx="4393703" cy="390534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For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/>
                  <a:t> a clique is a subset of vertices that are all connected to each other.</a:t>
                </a:r>
              </a:p>
              <a:p>
                <a:r>
                  <a:rPr lang="en-US" sz="2000" dirty="0"/>
                  <a:t>The Maximum Clique Problem is the process of trying to find the clique with the most vertices, the size of the maximal clique is often represented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 incidence vector for a clique is 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 vector that indicates if each vertex is in that clique.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959A67-107F-422C-8024-9E369EEE1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88480" y="2032643"/>
                <a:ext cx="4393703" cy="3905343"/>
              </a:xfrm>
              <a:blipFill>
                <a:blip r:embed="rId2"/>
                <a:stretch>
                  <a:fillRect l="-693" t="-936" r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491F98C-F6CD-458D-A05E-CC47DB026C69}"/>
              </a:ext>
            </a:extLst>
          </p:cNvPr>
          <p:cNvSpPr/>
          <p:nvPr/>
        </p:nvSpPr>
        <p:spPr>
          <a:xfrm>
            <a:off x="5972237" y="2118126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B79E34-2F16-42A2-A4A9-CA3B85723912}"/>
              </a:ext>
            </a:extLst>
          </p:cNvPr>
          <p:cNvCxnSpPr>
            <a:cxnSpLocks/>
          </p:cNvCxnSpPr>
          <p:nvPr/>
        </p:nvCxnSpPr>
        <p:spPr>
          <a:xfrm>
            <a:off x="6107364" y="2274840"/>
            <a:ext cx="1325033" cy="734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7565A4-E217-446B-B5B2-05BF877C2B80}"/>
              </a:ext>
            </a:extLst>
          </p:cNvPr>
          <p:cNvCxnSpPr>
            <a:cxnSpLocks/>
          </p:cNvCxnSpPr>
          <p:nvPr/>
        </p:nvCxnSpPr>
        <p:spPr>
          <a:xfrm flipV="1">
            <a:off x="7556991" y="2274840"/>
            <a:ext cx="1285103" cy="757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8503BC-B5D8-42BA-AE67-966F8F833992}"/>
              </a:ext>
            </a:extLst>
          </p:cNvPr>
          <p:cNvCxnSpPr/>
          <p:nvPr/>
        </p:nvCxnSpPr>
        <p:spPr>
          <a:xfrm>
            <a:off x="6096000" y="2274840"/>
            <a:ext cx="28011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B805F3-C82E-4C2B-8B1D-F98B732BF581}"/>
              </a:ext>
            </a:extLst>
          </p:cNvPr>
          <p:cNvCxnSpPr/>
          <p:nvPr/>
        </p:nvCxnSpPr>
        <p:spPr>
          <a:xfrm>
            <a:off x="6040939" y="5692954"/>
            <a:ext cx="28011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5638DA-3071-425C-BBF5-9DB3F89BDC33}"/>
              </a:ext>
            </a:extLst>
          </p:cNvPr>
          <p:cNvCxnSpPr>
            <a:cxnSpLocks/>
          </p:cNvCxnSpPr>
          <p:nvPr/>
        </p:nvCxnSpPr>
        <p:spPr>
          <a:xfrm flipH="1">
            <a:off x="6109341" y="3848213"/>
            <a:ext cx="693955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7A0A44-36E4-49A0-8B3C-4D6CDBA470B7}"/>
              </a:ext>
            </a:extLst>
          </p:cNvPr>
          <p:cNvCxnSpPr>
            <a:cxnSpLocks/>
          </p:cNvCxnSpPr>
          <p:nvPr/>
        </p:nvCxnSpPr>
        <p:spPr>
          <a:xfrm flipH="1" flipV="1">
            <a:off x="8163641" y="3829106"/>
            <a:ext cx="686169" cy="18364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E7B4AA-9880-45EC-A824-AEE2D71D8DB8}"/>
              </a:ext>
            </a:extLst>
          </p:cNvPr>
          <p:cNvCxnSpPr>
            <a:cxnSpLocks/>
          </p:cNvCxnSpPr>
          <p:nvPr/>
        </p:nvCxnSpPr>
        <p:spPr>
          <a:xfrm>
            <a:off x="6096000" y="2256214"/>
            <a:ext cx="0" cy="3508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6E18B2-A06F-4128-B99A-BAD0BFC9925D}"/>
              </a:ext>
            </a:extLst>
          </p:cNvPr>
          <p:cNvCxnSpPr>
            <a:cxnSpLocks/>
          </p:cNvCxnSpPr>
          <p:nvPr/>
        </p:nvCxnSpPr>
        <p:spPr>
          <a:xfrm>
            <a:off x="8837861" y="2231144"/>
            <a:ext cx="0" cy="3508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75A7CF-2C18-44CD-9D4B-1B9A5C507C79}"/>
              </a:ext>
            </a:extLst>
          </p:cNvPr>
          <p:cNvCxnSpPr>
            <a:cxnSpLocks/>
          </p:cNvCxnSpPr>
          <p:nvPr/>
        </p:nvCxnSpPr>
        <p:spPr>
          <a:xfrm>
            <a:off x="6148826" y="2328447"/>
            <a:ext cx="671760" cy="1519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021261F-D250-41ED-94A4-CA1346B3E47A}"/>
              </a:ext>
            </a:extLst>
          </p:cNvPr>
          <p:cNvCxnSpPr>
            <a:cxnSpLocks/>
          </p:cNvCxnSpPr>
          <p:nvPr/>
        </p:nvCxnSpPr>
        <p:spPr>
          <a:xfrm>
            <a:off x="6797884" y="3848213"/>
            <a:ext cx="2028100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D6CDA6-E165-469E-A179-8F39A53F1D10}"/>
              </a:ext>
            </a:extLst>
          </p:cNvPr>
          <p:cNvCxnSpPr>
            <a:cxnSpLocks/>
          </p:cNvCxnSpPr>
          <p:nvPr/>
        </p:nvCxnSpPr>
        <p:spPr>
          <a:xfrm flipH="1">
            <a:off x="6123593" y="3875646"/>
            <a:ext cx="2028100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2AD94A3-D273-42BD-9A17-A76E8E2BB6C7}"/>
              </a:ext>
            </a:extLst>
          </p:cNvPr>
          <p:cNvCxnSpPr>
            <a:cxnSpLocks/>
          </p:cNvCxnSpPr>
          <p:nvPr/>
        </p:nvCxnSpPr>
        <p:spPr>
          <a:xfrm flipH="1">
            <a:off x="6768609" y="3018961"/>
            <a:ext cx="740808" cy="8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E38692-33F1-41F4-89D2-EC917001B829}"/>
              </a:ext>
            </a:extLst>
          </p:cNvPr>
          <p:cNvCxnSpPr>
            <a:cxnSpLocks/>
          </p:cNvCxnSpPr>
          <p:nvPr/>
        </p:nvCxnSpPr>
        <p:spPr>
          <a:xfrm>
            <a:off x="7479010" y="2996392"/>
            <a:ext cx="740808" cy="8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CE3C67-CBC7-4306-B8DF-21812F6C8212}"/>
              </a:ext>
            </a:extLst>
          </p:cNvPr>
          <p:cNvCxnSpPr>
            <a:cxnSpLocks/>
          </p:cNvCxnSpPr>
          <p:nvPr/>
        </p:nvCxnSpPr>
        <p:spPr>
          <a:xfrm flipH="1">
            <a:off x="8210254" y="2286795"/>
            <a:ext cx="641440" cy="1560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DCAB25-0DB5-4CF5-8FCB-28A6D0557CC0}"/>
              </a:ext>
            </a:extLst>
          </p:cNvPr>
          <p:cNvCxnSpPr>
            <a:cxnSpLocks/>
          </p:cNvCxnSpPr>
          <p:nvPr/>
        </p:nvCxnSpPr>
        <p:spPr>
          <a:xfrm>
            <a:off x="6750851" y="3827050"/>
            <a:ext cx="1468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60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BF89-32D4-425D-8E36-6D6AE577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Maximum Clique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6240-4F58-44EA-8CEE-21B900F7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is no efficient algorithm for finding the maximum clique</a:t>
            </a:r>
          </a:p>
          <a:p>
            <a:pPr lvl="1"/>
            <a:r>
              <a:rPr lang="en-US" sz="2000" dirty="0"/>
              <a:t>Checking if a graph has a clique larger than a given size is NP-Complete</a:t>
            </a:r>
          </a:p>
          <a:p>
            <a:r>
              <a:rPr lang="en-US" sz="2000" dirty="0"/>
              <a:t>The set of incidence vectors for all cliques in the graph form the V representation for the Polytope for the problem</a:t>
            </a:r>
          </a:p>
        </p:txBody>
      </p:sp>
    </p:spTree>
    <p:extLst>
      <p:ext uri="{BB962C8B-B14F-4D97-AF65-F5344CB8AC3E}">
        <p14:creationId xmlns:p14="http://schemas.microsoft.com/office/powerpoint/2010/main" val="408750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FC13-3C37-436D-A9CA-286A3F59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An Iterative Algorithm Through Feasible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D379-E836-494D-AF89-C74C54B6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34152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The Greedy Algorithm</a:t>
            </a:r>
          </a:p>
          <a:p>
            <a:pPr lvl="1"/>
            <a:r>
              <a:rPr lang="en-US" sz="2000" dirty="0"/>
              <a:t>Start with any vertex of the graph,</a:t>
            </a:r>
          </a:p>
          <a:p>
            <a:pPr lvl="1"/>
            <a:r>
              <a:rPr lang="en-US" sz="2000" dirty="0"/>
              <a:t>Find a new vertex that is connected to all collected vertices</a:t>
            </a:r>
          </a:p>
          <a:p>
            <a:pPr lvl="1"/>
            <a:r>
              <a:rPr lang="en-US" sz="2000" dirty="0"/>
              <a:t>Add the new vertex to your collection</a:t>
            </a:r>
          </a:p>
          <a:p>
            <a:pPr lvl="1"/>
            <a:r>
              <a:rPr lang="en-US" sz="2000" dirty="0"/>
              <a:t>Continue until no new vertices can be added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860262-88AC-46A7-B274-B85FA900FA55}"/>
              </a:ext>
            </a:extLst>
          </p:cNvPr>
          <p:cNvSpPr/>
          <p:nvPr/>
        </p:nvSpPr>
        <p:spPr>
          <a:xfrm>
            <a:off x="8585323" y="5345083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4E9B5A3-E7DD-4EB3-9015-C70908A26B6B}"/>
              </a:ext>
            </a:extLst>
          </p:cNvPr>
          <p:cNvSpPr/>
          <p:nvPr/>
        </p:nvSpPr>
        <p:spPr>
          <a:xfrm>
            <a:off x="5858707" y="5356685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0DBE83-339A-4489-8D95-0AB2CE417167}"/>
              </a:ext>
            </a:extLst>
          </p:cNvPr>
          <p:cNvSpPr/>
          <p:nvPr/>
        </p:nvSpPr>
        <p:spPr>
          <a:xfrm>
            <a:off x="6567249" y="351231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6226EA-C33B-49F4-96AE-927B71016BFC}"/>
              </a:ext>
            </a:extLst>
          </p:cNvPr>
          <p:cNvSpPr/>
          <p:nvPr/>
        </p:nvSpPr>
        <p:spPr>
          <a:xfrm>
            <a:off x="7949269" y="352481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7DB5F9-88ED-42DD-8D0A-F3B3C8730A70}"/>
              </a:ext>
            </a:extLst>
          </p:cNvPr>
          <p:cNvSpPr/>
          <p:nvPr/>
        </p:nvSpPr>
        <p:spPr>
          <a:xfrm>
            <a:off x="8585323" y="193040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1C48BB-5935-4BD8-927A-BA084C32C2B8}"/>
              </a:ext>
            </a:extLst>
          </p:cNvPr>
          <p:cNvSpPr/>
          <p:nvPr/>
        </p:nvSpPr>
        <p:spPr>
          <a:xfrm>
            <a:off x="7218726" y="2712619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145769-9F65-4CDD-8456-9B750CD4396B}"/>
              </a:ext>
            </a:extLst>
          </p:cNvPr>
          <p:cNvSpPr/>
          <p:nvPr/>
        </p:nvSpPr>
        <p:spPr>
          <a:xfrm>
            <a:off x="5856175" y="1930400"/>
            <a:ext cx="273751" cy="273751"/>
          </a:xfrm>
          <a:prstGeom prst="ellipse">
            <a:avLst/>
          </a:prstGeom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DD0E59-878D-40E1-B90D-278E8D08B448}"/>
              </a:ext>
            </a:extLst>
          </p:cNvPr>
          <p:cNvCxnSpPr>
            <a:cxnSpLocks/>
          </p:cNvCxnSpPr>
          <p:nvPr/>
        </p:nvCxnSpPr>
        <p:spPr>
          <a:xfrm>
            <a:off x="5991302" y="2087114"/>
            <a:ext cx="1325033" cy="7349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D24369-807D-486A-9C18-0FDD33A1542F}"/>
              </a:ext>
            </a:extLst>
          </p:cNvPr>
          <p:cNvCxnSpPr>
            <a:cxnSpLocks/>
          </p:cNvCxnSpPr>
          <p:nvPr/>
        </p:nvCxnSpPr>
        <p:spPr>
          <a:xfrm flipV="1">
            <a:off x="7440929" y="2087114"/>
            <a:ext cx="1285103" cy="7575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1367E-88CB-48BA-9273-5111AC391E18}"/>
              </a:ext>
            </a:extLst>
          </p:cNvPr>
          <p:cNvCxnSpPr/>
          <p:nvPr/>
        </p:nvCxnSpPr>
        <p:spPr>
          <a:xfrm>
            <a:off x="5979938" y="2087114"/>
            <a:ext cx="28011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3C3DEB-605D-45EB-9317-B3FD0926F7D0}"/>
              </a:ext>
            </a:extLst>
          </p:cNvPr>
          <p:cNvCxnSpPr/>
          <p:nvPr/>
        </p:nvCxnSpPr>
        <p:spPr>
          <a:xfrm>
            <a:off x="5924877" y="5505228"/>
            <a:ext cx="28011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1FAC80-C4F3-440D-8CA8-D940CAA3DAB3}"/>
              </a:ext>
            </a:extLst>
          </p:cNvPr>
          <p:cNvCxnSpPr>
            <a:cxnSpLocks/>
          </p:cNvCxnSpPr>
          <p:nvPr/>
        </p:nvCxnSpPr>
        <p:spPr>
          <a:xfrm flipH="1">
            <a:off x="5993279" y="3660487"/>
            <a:ext cx="693955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8B60FF-40CC-47D7-9CD5-C1DA0ECB18CC}"/>
              </a:ext>
            </a:extLst>
          </p:cNvPr>
          <p:cNvCxnSpPr>
            <a:cxnSpLocks/>
          </p:cNvCxnSpPr>
          <p:nvPr/>
        </p:nvCxnSpPr>
        <p:spPr>
          <a:xfrm flipH="1" flipV="1">
            <a:off x="8047579" y="3641380"/>
            <a:ext cx="686169" cy="18364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23C6C7-9DAC-4193-911E-B09A34BAE050}"/>
              </a:ext>
            </a:extLst>
          </p:cNvPr>
          <p:cNvCxnSpPr>
            <a:cxnSpLocks/>
          </p:cNvCxnSpPr>
          <p:nvPr/>
        </p:nvCxnSpPr>
        <p:spPr>
          <a:xfrm>
            <a:off x="5979938" y="2068488"/>
            <a:ext cx="0" cy="3508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C9F414-7535-49AB-9A04-42600212D756}"/>
              </a:ext>
            </a:extLst>
          </p:cNvPr>
          <p:cNvCxnSpPr>
            <a:cxnSpLocks/>
          </p:cNvCxnSpPr>
          <p:nvPr/>
        </p:nvCxnSpPr>
        <p:spPr>
          <a:xfrm>
            <a:off x="8721799" y="2043418"/>
            <a:ext cx="0" cy="35083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4DC638-9B86-405B-80F0-C2F7BED833F5}"/>
              </a:ext>
            </a:extLst>
          </p:cNvPr>
          <p:cNvCxnSpPr>
            <a:cxnSpLocks/>
          </p:cNvCxnSpPr>
          <p:nvPr/>
        </p:nvCxnSpPr>
        <p:spPr>
          <a:xfrm>
            <a:off x="6032764" y="2140721"/>
            <a:ext cx="671760" cy="15197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26F57D-FF29-49D8-B07A-060986EFE5E6}"/>
              </a:ext>
            </a:extLst>
          </p:cNvPr>
          <p:cNvCxnSpPr>
            <a:cxnSpLocks/>
          </p:cNvCxnSpPr>
          <p:nvPr/>
        </p:nvCxnSpPr>
        <p:spPr>
          <a:xfrm>
            <a:off x="6681822" y="3660487"/>
            <a:ext cx="2028100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F258AB-E4DA-44ED-BD2B-5D5174947FEA}"/>
              </a:ext>
            </a:extLst>
          </p:cNvPr>
          <p:cNvCxnSpPr>
            <a:cxnSpLocks/>
          </p:cNvCxnSpPr>
          <p:nvPr/>
        </p:nvCxnSpPr>
        <p:spPr>
          <a:xfrm flipH="1">
            <a:off x="6007531" y="3687920"/>
            <a:ext cx="2028100" cy="17982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C2F82A-6FAD-4912-9FD7-569CD269D2D2}"/>
              </a:ext>
            </a:extLst>
          </p:cNvPr>
          <p:cNvCxnSpPr>
            <a:cxnSpLocks/>
          </p:cNvCxnSpPr>
          <p:nvPr/>
        </p:nvCxnSpPr>
        <p:spPr>
          <a:xfrm flipH="1">
            <a:off x="6652547" y="2831235"/>
            <a:ext cx="740808" cy="8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128742-FF3D-4F5E-B6A3-C8D40980A078}"/>
              </a:ext>
            </a:extLst>
          </p:cNvPr>
          <p:cNvCxnSpPr>
            <a:cxnSpLocks/>
          </p:cNvCxnSpPr>
          <p:nvPr/>
        </p:nvCxnSpPr>
        <p:spPr>
          <a:xfrm>
            <a:off x="7362948" y="2808666"/>
            <a:ext cx="740808" cy="8970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AC88AE-ECEF-498A-8A1F-AB273A8066C6}"/>
              </a:ext>
            </a:extLst>
          </p:cNvPr>
          <p:cNvCxnSpPr>
            <a:cxnSpLocks/>
          </p:cNvCxnSpPr>
          <p:nvPr/>
        </p:nvCxnSpPr>
        <p:spPr>
          <a:xfrm flipH="1">
            <a:off x="8094192" y="2099069"/>
            <a:ext cx="641440" cy="15609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CB77A2-5F51-438B-91DF-86895399E87B}"/>
              </a:ext>
            </a:extLst>
          </p:cNvPr>
          <p:cNvCxnSpPr>
            <a:cxnSpLocks/>
          </p:cNvCxnSpPr>
          <p:nvPr/>
        </p:nvCxnSpPr>
        <p:spPr>
          <a:xfrm>
            <a:off x="6634789" y="3639324"/>
            <a:ext cx="14689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DD192F7-0C1F-4FB9-B4DA-D8A3746E8DAF}"/>
              </a:ext>
            </a:extLst>
          </p:cNvPr>
          <p:cNvSpPr/>
          <p:nvPr/>
        </p:nvSpPr>
        <p:spPr>
          <a:xfrm>
            <a:off x="6581567" y="3477020"/>
            <a:ext cx="2254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254486-2DA1-46C4-9364-60F22A3492AC}"/>
              </a:ext>
            </a:extLst>
          </p:cNvPr>
          <p:cNvSpPr/>
          <p:nvPr/>
        </p:nvSpPr>
        <p:spPr>
          <a:xfrm>
            <a:off x="5882848" y="5326398"/>
            <a:ext cx="2254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DEF7BC-8B19-4A8C-B14F-83ADF8A862B3}"/>
              </a:ext>
            </a:extLst>
          </p:cNvPr>
          <p:cNvSpPr/>
          <p:nvPr/>
        </p:nvSpPr>
        <p:spPr>
          <a:xfrm>
            <a:off x="5883327" y="1893194"/>
            <a:ext cx="22546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997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7417-04BE-45B8-880F-1E1C29AD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AAAE-552A-4602-A8CC-574CB1F3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Korte, Bernhard, and Jens </a:t>
            </a:r>
            <a:r>
              <a:rPr lang="en-US" dirty="0" err="1">
                <a:effectLst/>
              </a:rPr>
              <a:t>Vygen</a:t>
            </a:r>
            <a:r>
              <a:rPr lang="en-US" dirty="0">
                <a:effectLst/>
              </a:rPr>
              <a:t>. </a:t>
            </a:r>
            <a:r>
              <a:rPr lang="en-US" i="1" dirty="0">
                <a:effectLst/>
              </a:rPr>
              <a:t>Combinatorial Optimization: Theory and Algorithms</a:t>
            </a:r>
            <a:r>
              <a:rPr lang="en-US" dirty="0">
                <a:effectLst/>
              </a:rPr>
              <a:t>. Springer, 2018. </a:t>
            </a:r>
            <a:endParaRPr lang="en-US" dirty="0"/>
          </a:p>
          <a:p>
            <a:r>
              <a:rPr lang="en-US" dirty="0"/>
              <a:t>De Simone, Caterina, and </a:t>
            </a:r>
            <a:r>
              <a:rPr lang="en-US" dirty="0" err="1"/>
              <a:t>Mosca</a:t>
            </a:r>
            <a:r>
              <a:rPr lang="en-US" dirty="0"/>
              <a:t>, Raffaele. </a:t>
            </a:r>
            <a:r>
              <a:rPr lang="en-US" i="1" dirty="0"/>
              <a:t>Stable set and clique polytopes of (P5,gem)-free graphs.</a:t>
            </a:r>
            <a:r>
              <a:rPr lang="en-US" dirty="0"/>
              <a:t> Discrete Mathematics, Volume 307, Issue 22,2007,Pages 2661-2670,ISSN 0012-365X, https://doi.org/10.1016/j.disc.2007.01.010.</a:t>
            </a:r>
          </a:p>
        </p:txBody>
      </p:sp>
    </p:spTree>
    <p:extLst>
      <p:ext uri="{BB962C8B-B14F-4D97-AF65-F5344CB8AC3E}">
        <p14:creationId xmlns:p14="http://schemas.microsoft.com/office/powerpoint/2010/main" val="20500049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261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Trebuchet MS</vt:lpstr>
      <vt:lpstr>Wingdings 3</vt:lpstr>
      <vt:lpstr>Facet</vt:lpstr>
      <vt:lpstr>The Maximum Clique Problem</vt:lpstr>
      <vt:lpstr>Background-What is the Maximum Clique Problem?</vt:lpstr>
      <vt:lpstr>More About the Maximum Clique Problem</vt:lpstr>
      <vt:lpstr>An Iterative Algorithm Through Feasible Points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Maximum Clique Problem</dc:title>
  <dc:creator>alyssa newman</dc:creator>
  <cp:lastModifiedBy>alyssa newman</cp:lastModifiedBy>
  <cp:revision>3</cp:revision>
  <dcterms:created xsi:type="dcterms:W3CDTF">2021-11-09T18:49:51Z</dcterms:created>
  <dcterms:modified xsi:type="dcterms:W3CDTF">2021-11-09T22:14:22Z</dcterms:modified>
</cp:coreProperties>
</file>