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0" r:id="rId3"/>
    <p:sldId id="264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F69DF-C52B-4B8F-8C28-10A7AE370CA8}" v="4976" dt="2021-06-03T18:47:41.622"/>
    <p1510:client id="{6472A2B6-851B-4564-8F84-D9DB4CFA2D17}" v="2300" dt="2021-06-04T07:08:44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7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7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5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2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1555252"/>
            <a:ext cx="9656618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ea typeface="+mj-lt"/>
                <a:cs typeface="+mj-lt"/>
              </a:rPr>
              <a:t>Introduction to SAP Transport Management</a:t>
            </a:r>
            <a:endParaRPr lang="en-US" sz="7200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8605" y="4402987"/>
            <a:ext cx="8770973" cy="821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brief introduction on the history and development </a:t>
            </a:r>
            <a:r>
              <a:rPr lang="en-US">
                <a:cs typeface="Calibri"/>
              </a:rPr>
              <a:t>of SAP Transport Management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49531-E747-413D-BF49-9E8AB353DAAE}"/>
              </a:ext>
            </a:extLst>
          </p:cNvPr>
          <p:cNvSpPr txBox="1"/>
          <p:nvPr/>
        </p:nvSpPr>
        <p:spPr>
          <a:xfrm>
            <a:off x="10484753" y="63992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 Light"/>
                <a:cs typeface="Calibri Light"/>
              </a:rPr>
              <a:t>by Anik Mandal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8E3B19F-937D-454C-A0EC-A61377B0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7" y="1256344"/>
            <a:ext cx="5359879" cy="4632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ED70A3-27E7-4F5A-A6D0-06A2D9EA6D2A}"/>
              </a:ext>
            </a:extLst>
          </p:cNvPr>
          <p:cNvSpPr txBox="1"/>
          <p:nvPr/>
        </p:nvSpPr>
        <p:spPr>
          <a:xfrm>
            <a:off x="2868822" y="309652"/>
            <a:ext cx="64669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"/>
              </a:rPr>
              <a:t>Areas of Operations of SAP TM</a:t>
            </a:r>
            <a:endParaRPr lang="en-US" sz="4800" b="1"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75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34F908C-3326-4B47-9FA3-D2854E46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8" y="1493076"/>
            <a:ext cx="6423804" cy="4518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B2FDC-DA27-454E-B359-A71E62A2F894}"/>
              </a:ext>
            </a:extLst>
          </p:cNvPr>
          <p:cNvSpPr txBox="1"/>
          <p:nvPr/>
        </p:nvSpPr>
        <p:spPr>
          <a:xfrm>
            <a:off x="1431985" y="51758"/>
            <a:ext cx="93424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SAP integration with non SAP tools to provide a one-stop solution for clients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45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3B709-BBFC-4CB2-9E4F-423BA7398393}"/>
              </a:ext>
            </a:extLst>
          </p:cNvPr>
          <p:cNvSpPr txBox="1"/>
          <p:nvPr/>
        </p:nvSpPr>
        <p:spPr>
          <a:xfrm>
            <a:off x="4005532" y="253042"/>
            <a:ext cx="43822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Benefits of SAP TM</a:t>
            </a:r>
            <a:endParaRPr lang="en-US" sz="4000" b="1"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CEF56-FB37-4E49-BC7B-A15241751DE9}"/>
              </a:ext>
            </a:extLst>
          </p:cNvPr>
          <p:cNvSpPr txBox="1"/>
          <p:nvPr/>
        </p:nvSpPr>
        <p:spPr>
          <a:xfrm>
            <a:off x="756249" y="4695645"/>
            <a:ext cx="649569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Improved </a:t>
            </a:r>
            <a:r>
              <a:rPr lang="en-US" b="1"/>
              <a:t>operational performance at reduced costs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Improved </a:t>
            </a:r>
            <a:r>
              <a:rPr lang="en-US" b="1">
                <a:cs typeface="Calibri"/>
              </a:rPr>
              <a:t>resource utilisation and carrier association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Improved v</a:t>
            </a:r>
            <a:r>
              <a:rPr lang="en-US" b="1">
                <a:cs typeface="Calibri"/>
              </a:rPr>
              <a:t>isibilty of execution and responsiveness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Efficient </a:t>
            </a:r>
            <a:r>
              <a:rPr lang="en-US" b="1">
                <a:cs typeface="Calibri"/>
              </a:rPr>
              <a:t>Logistical demand fullfillment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423EBDBC-617D-4E23-B152-654D185F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0" y="1124837"/>
            <a:ext cx="7760898" cy="32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4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62030-808E-4D49-8A83-A2C3B536BC96}"/>
              </a:ext>
            </a:extLst>
          </p:cNvPr>
          <p:cNvSpPr txBox="1"/>
          <p:nvPr/>
        </p:nvSpPr>
        <p:spPr>
          <a:xfrm>
            <a:off x="5198853" y="27834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Calibri Light"/>
                <a:cs typeface="Calibri Light"/>
              </a:rPr>
              <a:t>Thank You</a:t>
            </a:r>
            <a:endParaRPr lang="en-US" sz="3600" dirty="0">
              <a:latin typeface="Calibri Light"/>
              <a:cs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119AEC-E0E0-4283-92E0-207A2C39CFCD}"/>
              </a:ext>
            </a:extLst>
          </p:cNvPr>
          <p:cNvCxnSpPr/>
          <p:nvPr/>
        </p:nvCxnSpPr>
        <p:spPr>
          <a:xfrm flipV="1">
            <a:off x="3079631" y="3633156"/>
            <a:ext cx="6311658" cy="1437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877AF8-652D-4756-8884-4CB4CA65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82593"/>
              </p:ext>
            </p:extLst>
          </p:nvPr>
        </p:nvGraphicFramePr>
        <p:xfrm>
          <a:off x="1293962" y="1897811"/>
          <a:ext cx="9051032" cy="3332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3428">
                  <a:extLst>
                    <a:ext uri="{9D8B030D-6E8A-4147-A177-3AD203B41FA5}">
                      <a16:colId xmlns:a16="http://schemas.microsoft.com/office/drawing/2014/main" val="3604119726"/>
                    </a:ext>
                  </a:extLst>
                </a:gridCol>
                <a:gridCol w="1357604">
                  <a:extLst>
                    <a:ext uri="{9D8B030D-6E8A-4147-A177-3AD203B41FA5}">
                      <a16:colId xmlns:a16="http://schemas.microsoft.com/office/drawing/2014/main" val="437336085"/>
                    </a:ext>
                  </a:extLst>
                </a:gridCol>
              </a:tblGrid>
              <a:tr h="3630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Abbreviations Used</a:t>
                      </a:r>
                      <a:endParaRPr lang="en-US" b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5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is SAP?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1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is Transport Management?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1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SAP as an Organisation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5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 parts of Domestic Transport Management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48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SAP TM: Through the Years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41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Areas of Operations of SAP TM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912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SAP integrations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867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Benefits of SAP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12</a:t>
                      </a: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043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83731E-AD84-46D5-B398-002998E90101}"/>
              </a:ext>
            </a:extLst>
          </p:cNvPr>
          <p:cNvSpPr txBox="1"/>
          <p:nvPr/>
        </p:nvSpPr>
        <p:spPr>
          <a:xfrm>
            <a:off x="1173193" y="65560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031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751DB84-F7BF-4F33-B145-EEBFD019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29870"/>
              </p:ext>
            </p:extLst>
          </p:nvPr>
        </p:nvGraphicFramePr>
        <p:xfrm>
          <a:off x="1222075" y="2659810"/>
          <a:ext cx="9933842" cy="222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17">
                  <a:extLst>
                    <a:ext uri="{9D8B030D-6E8A-4147-A177-3AD203B41FA5}">
                      <a16:colId xmlns:a16="http://schemas.microsoft.com/office/drawing/2014/main" val="1072262956"/>
                    </a:ext>
                  </a:extLst>
                </a:gridCol>
                <a:gridCol w="7728525">
                  <a:extLst>
                    <a:ext uri="{9D8B030D-6E8A-4147-A177-3AD203B41FA5}">
                      <a16:colId xmlns:a16="http://schemas.microsoft.com/office/drawing/2014/main" val="290141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  <a:latin typeface="Calibri Light"/>
                        </a:rPr>
                        <a:t>TM</a:t>
                      </a:r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Calibri Light"/>
                        </a:rPr>
                        <a:t>Transportation Management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281753"/>
                  </a:ext>
                </a:extLst>
              </a:tr>
              <a:tr h="36307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Calibri Light"/>
                        </a:rPr>
                        <a:t>ERP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/>
                        </a:rPr>
                        <a:t>Enterprise Resource Planning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94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Calibri Light"/>
                        </a:rPr>
                        <a:t>EDI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/>
                        </a:rPr>
                        <a:t>Electronic Data Interchange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0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Calibri Light"/>
                        </a:rPr>
                        <a:t>WMS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/>
                        </a:rPr>
                        <a:t>Warehouse Management System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4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Calibri Light"/>
                        </a:rPr>
                        <a:t>EWM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/>
                        </a:rPr>
                        <a:t>Extended Warehouse Management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34840"/>
                  </a:ext>
                </a:extLst>
              </a:tr>
              <a:tr h="377889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Calibri Light"/>
                        </a:rPr>
                        <a:t>LSP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/>
                        </a:rPr>
                        <a:t>Logistics Service Providers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7761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1FF98D-78E3-4AA3-86C8-806F967124D3}"/>
              </a:ext>
            </a:extLst>
          </p:cNvPr>
          <p:cNvSpPr txBox="1"/>
          <p:nvPr/>
        </p:nvSpPr>
        <p:spPr>
          <a:xfrm>
            <a:off x="641230" y="842513"/>
            <a:ext cx="78327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Abbreviations Used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374211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41562E-E790-4406-9472-B56F6DEBA78A}"/>
              </a:ext>
            </a:extLst>
          </p:cNvPr>
          <p:cNvSpPr txBox="1"/>
          <p:nvPr/>
        </p:nvSpPr>
        <p:spPr>
          <a:xfrm>
            <a:off x="927879" y="496558"/>
            <a:ext cx="49860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What is SAP?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C8A67-6205-40F2-A79E-CB227CEB2202}"/>
              </a:ext>
            </a:extLst>
          </p:cNvPr>
          <p:cNvSpPr txBox="1"/>
          <p:nvPr/>
        </p:nvSpPr>
        <p:spPr>
          <a:xfrm>
            <a:off x="926980" y="1257660"/>
            <a:ext cx="80196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 Light"/>
              </a:rPr>
              <a:t>SAP is the name of the company and stands for </a:t>
            </a:r>
            <a:r>
              <a:rPr lang="en-US" b="1" dirty="0">
                <a:latin typeface="Calibri Light"/>
                <a:cs typeface="Calibri Light"/>
              </a:rPr>
              <a:t>System Applications and Products</a:t>
            </a:r>
            <a:r>
              <a:rPr lang="en-US" dirty="0">
                <a:latin typeface="Calibri Light"/>
                <a:cs typeface="Calibri Light"/>
              </a:rPr>
              <a:t> in </a:t>
            </a:r>
            <a:r>
              <a:rPr lang="en-US" i="1">
                <a:latin typeface="Calibri Light"/>
                <a:cs typeface="Calibri Light"/>
              </a:rPr>
              <a:t>Data Processing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 Light"/>
              </a:rPr>
              <a:t>SAP is also the name of the </a:t>
            </a:r>
            <a:r>
              <a:rPr lang="en-US" b="1" dirty="0">
                <a:latin typeface="Calibri Light"/>
                <a:cs typeface="Calibri Light"/>
              </a:rPr>
              <a:t>ERP Software</a:t>
            </a:r>
            <a:endParaRPr lang="en-US" b="1" dirty="0">
              <a:latin typeface="Calibri Ligh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F6692-03C7-4D65-A385-F42E1865F205}"/>
              </a:ext>
            </a:extLst>
          </p:cNvPr>
          <p:cNvSpPr txBox="1"/>
          <p:nvPr/>
        </p:nvSpPr>
        <p:spPr>
          <a:xfrm>
            <a:off x="926082" y="2967667"/>
            <a:ext cx="108232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 Light"/>
              </a:rPr>
              <a:t>What is Transportation Management?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AD515-BC5A-41E4-8481-030A7CEFABD0}"/>
              </a:ext>
            </a:extLst>
          </p:cNvPr>
          <p:cNvSpPr txBox="1"/>
          <p:nvPr/>
        </p:nvSpPr>
        <p:spPr>
          <a:xfrm>
            <a:off x="925183" y="3771900"/>
            <a:ext cx="67688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Includes</a:t>
            </a:r>
            <a:r>
              <a:rPr lang="en-US" b="1" dirty="0">
                <a:latin typeface="Calibri Light"/>
                <a:cs typeface="Calibri"/>
              </a:rPr>
              <a:t> </a:t>
            </a:r>
            <a:r>
              <a:rPr lang="en-US" b="1" dirty="0" err="1">
                <a:latin typeface="Calibri Light"/>
                <a:cs typeface="Calibri"/>
              </a:rPr>
              <a:t>transportational</a:t>
            </a:r>
            <a:r>
              <a:rPr lang="en-US" b="1" dirty="0">
                <a:latin typeface="Calibri Light"/>
                <a:cs typeface="Calibri"/>
              </a:rPr>
              <a:t> operations of all types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alibri Light"/>
                <a:cs typeface="Calibri"/>
              </a:rPr>
              <a:t>Tracking and maintaining</a:t>
            </a:r>
            <a:r>
              <a:rPr lang="en-US" dirty="0">
                <a:latin typeface="Calibri Light"/>
                <a:cs typeface="Calibri"/>
              </a:rPr>
              <a:t> every aspect of a vehicle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alibri Light"/>
                <a:cs typeface="Calibri"/>
              </a:rPr>
              <a:t>Mapping, routing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alibri Light"/>
                <a:cs typeface="Calibri"/>
              </a:rPr>
              <a:t>Logistics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Calibri Light"/>
                <a:cs typeface="Calibri"/>
              </a:rPr>
              <a:t>EDI</a:t>
            </a:r>
            <a:r>
              <a:rPr lang="en-US" dirty="0">
                <a:latin typeface="Calibri Light"/>
                <a:cs typeface="Calibri"/>
              </a:rPr>
              <a:t> implementation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94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2D611-C103-4FCB-ABC3-24699679F1D7}"/>
              </a:ext>
            </a:extLst>
          </p:cNvPr>
          <p:cNvSpPr txBox="1"/>
          <p:nvPr/>
        </p:nvSpPr>
        <p:spPr>
          <a:xfrm>
            <a:off x="626853" y="2265872"/>
            <a:ext cx="51154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 Light"/>
                <a:cs typeface="Calibri"/>
              </a:rPr>
              <a:t>SAP as an </a:t>
            </a:r>
            <a:r>
              <a:rPr lang="en-US" sz="4000" b="1" err="1">
                <a:latin typeface="Calibri Light"/>
                <a:cs typeface="Calibri"/>
              </a:rPr>
              <a:t>Organisation</a:t>
            </a:r>
            <a:endParaRPr lang="en-US" sz="4000" b="1">
              <a:latin typeface="Calibri Ligh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78862-E739-4975-BCC6-DD517AAC056A}"/>
              </a:ext>
            </a:extLst>
          </p:cNvPr>
          <p:cNvSpPr txBox="1"/>
          <p:nvPr/>
        </p:nvSpPr>
        <p:spPr>
          <a:xfrm>
            <a:off x="626853" y="3430438"/>
            <a:ext cx="1040633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 Light"/>
              </a:rPr>
              <a:t>SAP was founded in 1972</a:t>
            </a:r>
            <a:endParaRPr lang="en-US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SAP was founded by five former IBM Employees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Originally the name was </a:t>
            </a:r>
            <a:r>
              <a:rPr lang="en-US" dirty="0" err="1">
                <a:latin typeface="Calibri Light"/>
                <a:ea typeface="+mn-lt"/>
                <a:cs typeface="+mn-lt"/>
              </a:rPr>
              <a:t>Systemanalyse</a:t>
            </a:r>
            <a:r>
              <a:rPr lang="en-US" dirty="0">
                <a:latin typeface="Calibri Light"/>
                <a:ea typeface="+mn-lt"/>
                <a:cs typeface="+mn-lt"/>
              </a:rPr>
              <a:t> und </a:t>
            </a:r>
            <a:r>
              <a:rPr lang="en-US" dirty="0" err="1">
                <a:latin typeface="Calibri Light"/>
                <a:ea typeface="+mn-lt"/>
                <a:cs typeface="+mn-lt"/>
              </a:rPr>
              <a:t>Programmentwicklung</a:t>
            </a:r>
            <a:r>
              <a:rPr lang="en-US" dirty="0">
                <a:latin typeface="Calibri Light"/>
                <a:ea typeface="+mn-lt"/>
                <a:cs typeface="+mn-lt"/>
              </a:rPr>
              <a:t> in 1972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Name changed to </a:t>
            </a:r>
            <a:r>
              <a:rPr lang="de" b="1" i="1" dirty="0">
                <a:latin typeface="Calibri Light"/>
                <a:ea typeface="+mn-lt"/>
                <a:cs typeface="+mn-lt"/>
              </a:rPr>
              <a:t>Systeme, Anwendungen und Produkte in der Datenverarbeitung</a:t>
            </a:r>
            <a:r>
              <a:rPr lang="en-US" dirty="0">
                <a:latin typeface="Calibri Light"/>
                <a:ea typeface="+mn-lt"/>
                <a:cs typeface="+mn-lt"/>
              </a:rPr>
              <a:t> (</a:t>
            </a:r>
            <a:r>
              <a:rPr lang="en-US" b="1" dirty="0">
                <a:latin typeface="Calibri Light"/>
                <a:ea typeface="+mn-lt"/>
                <a:cs typeface="+mn-lt"/>
              </a:rPr>
              <a:t>SAP GmbH</a:t>
            </a:r>
            <a:r>
              <a:rPr lang="en-US" dirty="0">
                <a:latin typeface="Calibri Light"/>
                <a:ea typeface="+mn-lt"/>
                <a:cs typeface="+mn-lt"/>
              </a:rPr>
              <a:t>) in 1981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Presence in 180 countries with headquarters in Germany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Employs over 100,000 individuals with a revenue over 27.5 billion Euro (2019)</a:t>
            </a:r>
          </a:p>
          <a:p>
            <a:endParaRPr lang="en-US" dirty="0">
              <a:latin typeface="Calibri Light"/>
              <a:cs typeface="Calibri"/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E027F3-229F-45DD-BC02-9F75C54C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92" y="523335"/>
            <a:ext cx="2095500" cy="1066800"/>
          </a:xfrm>
          <a:prstGeom prst="rect">
            <a:avLst/>
          </a:prstGeom>
        </p:spPr>
      </p:pic>
      <p:pic>
        <p:nvPicPr>
          <p:cNvPr id="5" name="Picture 5" descr="A picture containing sky, outdoor, tree, government building&#10;&#10;Description automatically generated">
            <a:extLst>
              <a:ext uri="{FF2B5EF4-FFF2-40B4-BE49-F238E27FC236}">
                <a16:creationId xmlns:a16="http://schemas.microsoft.com/office/drawing/2014/main" id="{4B03F019-0056-421A-B755-EB2A59C0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97" y="544094"/>
            <a:ext cx="3547613" cy="26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C9BE1-8D89-4EDE-AC40-0257FC509937}"/>
              </a:ext>
            </a:extLst>
          </p:cNvPr>
          <p:cNvSpPr txBox="1"/>
          <p:nvPr/>
        </p:nvSpPr>
        <p:spPr>
          <a:xfrm>
            <a:off x="423741" y="346364"/>
            <a:ext cx="107064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 Light"/>
                <a:cs typeface="Calibri"/>
              </a:rPr>
              <a:t>Key Parts of Domestic Transportation Management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B1EC0D-0F28-4E2F-A281-7705BB65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4450"/>
            <a:ext cx="10478218" cy="43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63E45-EABD-4449-A755-6FB671EB33B0}"/>
              </a:ext>
            </a:extLst>
          </p:cNvPr>
          <p:cNvSpPr txBox="1"/>
          <p:nvPr/>
        </p:nvSpPr>
        <p:spPr>
          <a:xfrm>
            <a:off x="512618" y="387927"/>
            <a:ext cx="10460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Calibri Light"/>
                <a:cs typeface="Calibri"/>
              </a:rPr>
              <a:t>SAP TM: Through the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C2001-AB53-4F2C-970F-C923C369BE87}"/>
              </a:ext>
            </a:extLst>
          </p:cNvPr>
          <p:cNvSpPr txBox="1"/>
          <p:nvPr/>
        </p:nvSpPr>
        <p:spPr>
          <a:xfrm>
            <a:off x="572366" y="1168111"/>
            <a:ext cx="8285017" cy="22606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  <a:ea typeface="+mn-lt"/>
                <a:cs typeface="+mn-lt"/>
              </a:rPr>
              <a:t>1994</a:t>
            </a: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SAP ERP R/2 LE-TRA</a:t>
            </a:r>
            <a:endParaRPr lang="en-US" b="1" dirty="0">
              <a:latin typeface="Calibri Light"/>
              <a:cs typeface="Calibri Light"/>
            </a:endParaRPr>
          </a:p>
          <a:p>
            <a:r>
              <a:rPr lang="en-US" i="1" dirty="0">
                <a:latin typeface="Calibri Light"/>
                <a:cs typeface="Calibri"/>
              </a:rPr>
              <a:t>Logistics Execution and Transportation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Shipment execution</a:t>
            </a:r>
          </a:p>
          <a:p>
            <a:r>
              <a:rPr lang="en-US" sz="1700" b="1" i="1" dirty="0">
                <a:latin typeface="Calibri Light"/>
                <a:cs typeface="Calibri"/>
              </a:rPr>
              <a:t>Drawbacks: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 Light"/>
                <a:cs typeface="Calibri"/>
              </a:rPr>
              <a:t>Combining for inbound and outbound systems unavailable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 Light"/>
                <a:cs typeface="Calibri"/>
              </a:rPr>
              <a:t>Capacity Planning unavailable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 Light"/>
                <a:cs typeface="Calibri"/>
              </a:rPr>
              <a:t>Delivery based planning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628B-F7DE-4C05-A6DA-69C16FB59071}"/>
              </a:ext>
            </a:extLst>
          </p:cNvPr>
          <p:cNvSpPr txBox="1"/>
          <p:nvPr/>
        </p:nvSpPr>
        <p:spPr>
          <a:xfrm>
            <a:off x="568036" y="3546764"/>
            <a:ext cx="89084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alibri Light"/>
                <a:cs typeface="Calibri Light"/>
              </a:rPr>
              <a:t>2000</a:t>
            </a:r>
          </a:p>
          <a:p>
            <a:r>
              <a:rPr lang="en-US" b="1" dirty="0">
                <a:latin typeface="Calibri Light"/>
                <a:cs typeface="Calibri"/>
              </a:rPr>
              <a:t>SAP APO TP/VS</a:t>
            </a:r>
          </a:p>
          <a:p>
            <a:r>
              <a:rPr lang="en-US" i="1" dirty="0">
                <a:latin typeface="Calibri Light"/>
                <a:cs typeface="Calibri"/>
              </a:rPr>
              <a:t>Transportaion Planning &amp; Vehicle Scheduling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Shipment planning, </a:t>
            </a:r>
            <a:r>
              <a:rPr lang="en-US" dirty="0" err="1">
                <a:latin typeface="Calibri Light"/>
                <a:cs typeface="Calibri"/>
              </a:rPr>
              <a:t>optimisation</a:t>
            </a:r>
            <a:r>
              <a:rPr lang="en-US" dirty="0">
                <a:latin typeface="Calibri Light"/>
                <a:cs typeface="Calibri"/>
              </a:rPr>
              <a:t> and execution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Order Based Planning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ERP Integration</a:t>
            </a:r>
          </a:p>
          <a:p>
            <a:r>
              <a:rPr lang="en-US" sz="1700" b="1" i="1" dirty="0">
                <a:latin typeface="Calibri Light"/>
                <a:cs typeface="Calibri"/>
              </a:rPr>
              <a:t>Drawbacks: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 Light"/>
                <a:ea typeface="+mn-lt"/>
                <a:cs typeface="+mn-lt"/>
              </a:rPr>
              <a:t>Combining for inbound and outbound systems unavailable</a:t>
            </a:r>
          </a:p>
        </p:txBody>
      </p:sp>
    </p:spTree>
    <p:extLst>
      <p:ext uri="{BB962C8B-B14F-4D97-AF65-F5344CB8AC3E}">
        <p14:creationId xmlns:p14="http://schemas.microsoft.com/office/powerpoint/2010/main" val="869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39B54-776C-44F3-A3F9-46978EC01FF4}"/>
              </a:ext>
            </a:extLst>
          </p:cNvPr>
          <p:cNvSpPr txBox="1"/>
          <p:nvPr/>
        </p:nvSpPr>
        <p:spPr>
          <a:xfrm>
            <a:off x="581891" y="457200"/>
            <a:ext cx="66363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 Light"/>
                <a:cs typeface="Calibri Light"/>
              </a:rPr>
              <a:t>2009</a:t>
            </a:r>
          </a:p>
          <a:p>
            <a:r>
              <a:rPr lang="en-US" b="1" dirty="0">
                <a:latin typeface="Calibri Light"/>
                <a:ea typeface="+mn-lt"/>
                <a:cs typeface="+mn-lt"/>
              </a:rPr>
              <a:t>SAP TM 6.0 &amp; 7.0</a:t>
            </a:r>
          </a:p>
          <a:p>
            <a:r>
              <a:rPr lang="en-US" i="1" dirty="0">
                <a:latin typeface="Calibri Light"/>
                <a:cs typeface="Calibri"/>
              </a:rPr>
              <a:t>Transportation 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Integrated planning and execution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Prevalent</a:t>
            </a:r>
            <a:r>
              <a:rPr lang="en-US" dirty="0">
                <a:latin typeface="Calibri Light"/>
                <a:cs typeface="Calibri"/>
              </a:rPr>
              <a:t> stand-alone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Combination of Inbound and Outbound Systems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Charge Engine</a:t>
            </a:r>
          </a:p>
          <a:p>
            <a:r>
              <a:rPr lang="en-US" sz="1700" b="1" i="1" dirty="0">
                <a:latin typeface="Calibri Light"/>
                <a:cs typeface="Calibri"/>
              </a:rPr>
              <a:t>Drawbacks: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 Light"/>
                <a:cs typeface="Calibri"/>
              </a:rPr>
              <a:t>Availability Restricted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 Light"/>
                <a:cs typeface="Calibri"/>
              </a:rPr>
              <a:t>TCO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111CA-A504-4B72-AEC1-C13EF4D3E65A}"/>
              </a:ext>
            </a:extLst>
          </p:cNvPr>
          <p:cNvSpPr txBox="1"/>
          <p:nvPr/>
        </p:nvSpPr>
        <p:spPr>
          <a:xfrm>
            <a:off x="581891" y="3491346"/>
            <a:ext cx="80356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 Light"/>
                <a:cs typeface="Calibri"/>
              </a:rPr>
              <a:t>2011</a:t>
            </a:r>
          </a:p>
          <a:p>
            <a:r>
              <a:rPr lang="en-US" b="1" dirty="0">
                <a:latin typeface="Calibri Light"/>
                <a:cs typeface="Calibri"/>
              </a:rPr>
              <a:t>SAP TM 8.0</a:t>
            </a:r>
          </a:p>
          <a:p>
            <a:r>
              <a:rPr lang="en-US" i="1" dirty="0">
                <a:latin typeface="Calibri Light"/>
                <a:cs typeface="Calibri"/>
              </a:rPr>
              <a:t>All-inclusive transportation </a:t>
            </a:r>
            <a:r>
              <a:rPr lang="en-US" i="1">
                <a:latin typeface="Calibri Light"/>
                <a:cs typeface="Calibri"/>
              </a:rPr>
              <a:t>functionality</a:t>
            </a:r>
            <a:endParaRPr lang="en-US" i="1" dirty="0"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Core </a:t>
            </a:r>
            <a:r>
              <a:rPr lang="en-US">
                <a:latin typeface="Calibri Light"/>
                <a:cs typeface="Calibri"/>
              </a:rPr>
              <a:t>processes</a:t>
            </a:r>
            <a:r>
              <a:rPr lang="en-US" dirty="0">
                <a:latin typeface="Calibri Light"/>
                <a:cs typeface="Calibri"/>
              </a:rPr>
              <a:t> for shippers and freight forwarders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Configurability and Usability greatly improved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Simplification of processes and performance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Advanced Costing and Settlement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Reduced Customer/ operation TCO</a:t>
            </a:r>
          </a:p>
        </p:txBody>
      </p:sp>
    </p:spTree>
    <p:extLst>
      <p:ext uri="{BB962C8B-B14F-4D97-AF65-F5344CB8AC3E}">
        <p14:creationId xmlns:p14="http://schemas.microsoft.com/office/powerpoint/2010/main" val="199869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E127B-39B9-4564-A978-70D925FEEA8A}"/>
              </a:ext>
            </a:extLst>
          </p:cNvPr>
          <p:cNvSpPr txBox="1"/>
          <p:nvPr/>
        </p:nvSpPr>
        <p:spPr>
          <a:xfrm>
            <a:off x="651164" y="665018"/>
            <a:ext cx="6179127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 Light"/>
                <a:cs typeface="Calibri"/>
              </a:rPr>
              <a:t>2012-2019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b="1">
                <a:latin typeface="Calibri Light"/>
                <a:cs typeface="Calibri Light"/>
              </a:rPr>
              <a:t>SAP TM 9.0-9.8</a:t>
            </a:r>
            <a:endParaRPr lang="en-US">
              <a:latin typeface="Calibri Light"/>
              <a:cs typeface="Calibri Light"/>
            </a:endParaRPr>
          </a:p>
          <a:p>
            <a:r>
              <a:rPr lang="en-US" i="1">
                <a:latin typeface="Calibri Light"/>
                <a:cs typeface="Calibri"/>
              </a:rPr>
              <a:t>Transportation Management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Contract logistics, LSPs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Integration with EWM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Rail/Ocean/Air Carriers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Fleet management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Parcel management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 Light"/>
                <a:cs typeface="Calibri"/>
              </a:rPr>
              <a:t>Evolving for Retail/ Automotive/ Oil &amp; Gas Industries</a:t>
            </a:r>
            <a:endParaRPr lang="en-US" dirty="0">
              <a:latin typeface="Calibri Light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92C43-5781-4EF3-BCB8-08BFE7FE38FD}"/>
              </a:ext>
            </a:extLst>
          </p:cNvPr>
          <p:cNvSpPr txBox="1"/>
          <p:nvPr/>
        </p:nvSpPr>
        <p:spPr>
          <a:xfrm>
            <a:off x="651164" y="3352800"/>
            <a:ext cx="6306955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alibri Light"/>
                <a:cs typeface="Calibri Light"/>
              </a:rPr>
              <a:t>2015-Present</a:t>
            </a:r>
          </a:p>
          <a:p>
            <a:r>
              <a:rPr lang="en-US" b="1" dirty="0">
                <a:latin typeface="Calibri Light"/>
                <a:cs typeface="Calibri"/>
              </a:rPr>
              <a:t>S/4HANA ERP &amp; Finance</a:t>
            </a:r>
          </a:p>
          <a:p>
            <a:r>
              <a:rPr lang="en-US" i="1" dirty="0">
                <a:latin typeface="Calibri Light"/>
                <a:cs typeface="Calibri"/>
              </a:rPr>
              <a:t>Supply Chain Execution Platform &amp; S/4 Supply Chain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All-in-one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Removes multi-system and island landscape and replaces with </a:t>
            </a:r>
          </a:p>
          <a:p>
            <a:r>
              <a:rPr lang="en-US" dirty="0">
                <a:latin typeface="Calibri Light"/>
                <a:cs typeface="Calibri"/>
              </a:rPr>
              <a:t>    an integrated supply chain solution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Only system required to manage all TM needs in future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Capable of processing huge amounts of data in real time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 Light"/>
                <a:cs typeface="Calibri"/>
              </a:rPr>
              <a:t>Cost effective/reducing option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13A2D4F-4F48-4F72-ABC5-6887F89C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05" y="670786"/>
            <a:ext cx="4439728" cy="49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6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Introduction to SAP Transport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933</cp:revision>
  <dcterms:created xsi:type="dcterms:W3CDTF">2021-06-03T15:10:01Z</dcterms:created>
  <dcterms:modified xsi:type="dcterms:W3CDTF">2021-06-04T07:09:29Z</dcterms:modified>
</cp:coreProperties>
</file>