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1" r:id="rId5"/>
    <p:sldId id="275" r:id="rId6"/>
    <p:sldId id="274" r:id="rId7"/>
    <p:sldId id="277" r:id="rId8"/>
    <p:sldId id="276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14A1-4ABF-4438-BB80-C314437494D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DC-1E3F-4D52-BA52-06012EE79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57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14A1-4ABF-4438-BB80-C314437494D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DC-1E3F-4D52-BA52-06012EE79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57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14A1-4ABF-4438-BB80-C314437494D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DC-1E3F-4D52-BA52-06012EE79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80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14A1-4ABF-4438-BB80-C314437494D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DC-1E3F-4D52-BA52-06012EE79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84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14A1-4ABF-4438-BB80-C314437494D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DC-1E3F-4D52-BA52-06012EE79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17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14A1-4ABF-4438-BB80-C314437494D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DC-1E3F-4D52-BA52-06012EE79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14A1-4ABF-4438-BB80-C314437494D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DC-1E3F-4D52-BA52-06012EE79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11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14A1-4ABF-4438-BB80-C314437494D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DC-1E3F-4D52-BA52-06012EE79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80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14A1-4ABF-4438-BB80-C314437494D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DC-1E3F-4D52-BA52-06012EE79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9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14A1-4ABF-4438-BB80-C314437494D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DC-1E3F-4D52-BA52-06012EE79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76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14A1-4ABF-4438-BB80-C314437494D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DC-1E3F-4D52-BA52-06012EE79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27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D14A1-4ABF-4438-BB80-C314437494D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F3DC-1E3F-4D52-BA52-06012EE79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4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Команда </a:t>
            </a:r>
            <a:r>
              <a:rPr lang="en-US" dirty="0" smtClean="0"/>
              <a:t>Q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Система обработки заявок</a:t>
            </a:r>
            <a:r>
              <a:rPr lang="en-US" dirty="0" smtClean="0"/>
              <a:t> 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6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Чек поинт</a:t>
            </a:r>
            <a:endParaRPr lang="ru-RU" dirty="0"/>
          </a:p>
        </p:txBody>
      </p:sp>
      <p:pic>
        <p:nvPicPr>
          <p:cNvPr id="5" name="Picture 2" descr="Check Mark Image Free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05834"/>
            <a:ext cx="682625" cy="6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ÐÐ°ÑÑÐ¸Ð½ÐºÐ¸ Ð¿Ð¾ Ð·Ð°Ð¿ÑÐ¾ÑÑ welco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460456"/>
            <a:ext cx="105967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/>
              <a:t>Сценарий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/>
              <a:t>Соблюдение очередности</a:t>
            </a:r>
            <a:endParaRPr lang="ru-RU" b="0" dirty="0" smtClean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A</a:t>
            </a:r>
            <a:r>
              <a:rPr lang="ru-RU" dirty="0" err="1" smtClean="0"/>
              <a:t>ctive-active</a:t>
            </a:r>
            <a:r>
              <a:rPr lang="ru-RU" dirty="0"/>
              <a:t>, </a:t>
            </a:r>
            <a:r>
              <a:rPr lang="ru-RU" dirty="0" smtClean="0"/>
              <a:t>масштабируемость</a:t>
            </a:r>
            <a:r>
              <a:rPr lang="ru-RU" dirty="0"/>
              <a:t>, </a:t>
            </a:r>
            <a:r>
              <a:rPr lang="ru-RU" dirty="0" smtClean="0"/>
              <a:t>отказоустойчивость</a:t>
            </a:r>
            <a:endParaRPr lang="ru-RU" b="0" dirty="0" smtClean="0">
              <a:effectLst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 smtClean="0"/>
              <a:t>~10к-15к</a:t>
            </a:r>
            <a:endParaRPr lang="ru-RU" b="0" dirty="0" smtClean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/>
              <a:t>Д</a:t>
            </a:r>
            <a:r>
              <a:rPr lang="ru-RU" dirty="0" smtClean="0"/>
              <a:t>о </a:t>
            </a:r>
            <a:r>
              <a:rPr lang="ru-RU" dirty="0"/>
              <a:t>100 </a:t>
            </a:r>
            <a:r>
              <a:rPr lang="ru-RU" dirty="0" smtClean="0"/>
              <a:t>шагов</a:t>
            </a:r>
            <a:endParaRPr lang="ru-RU" b="0" dirty="0" smtClean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/>
              <a:t>П</a:t>
            </a:r>
            <a:r>
              <a:rPr lang="ru-RU" dirty="0" smtClean="0"/>
              <a:t>о </a:t>
            </a:r>
            <a:r>
              <a:rPr lang="ru-RU" dirty="0"/>
              <a:t>таймеру, </a:t>
            </a:r>
            <a:r>
              <a:rPr lang="en-US" dirty="0" smtClean="0"/>
              <a:t>rest, AMQP</a:t>
            </a:r>
            <a:endParaRPr lang="ru-RU" b="0" dirty="0" smtClean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/>
              <a:t>Н</a:t>
            </a:r>
            <a:r>
              <a:rPr lang="ru-RU" dirty="0" smtClean="0"/>
              <a:t>овые </a:t>
            </a:r>
            <a:r>
              <a:rPr lang="ru-RU" dirty="0"/>
              <a:t>типы </a:t>
            </a:r>
            <a:r>
              <a:rPr lang="ru-RU" dirty="0" smtClean="0"/>
              <a:t>шагов</a:t>
            </a:r>
            <a:endParaRPr lang="ru-RU" b="0" dirty="0" smtClean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/>
              <a:t>Мониторинг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/>
              <a:t>Создание </a:t>
            </a:r>
            <a:r>
              <a:rPr lang="ru-RU" dirty="0"/>
              <a:t>и модификация </a:t>
            </a:r>
            <a:r>
              <a:rPr lang="ru-RU" dirty="0" smtClean="0"/>
              <a:t>сценария</a:t>
            </a:r>
            <a:br>
              <a:rPr lang="ru-RU" dirty="0" smtClean="0"/>
            </a:br>
            <a:endParaRPr lang="ru-RU" b="0" dirty="0" smtClean="0">
              <a:effectLst/>
            </a:endParaRP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1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6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Мы готовы)</a:t>
            </a:r>
            <a:endParaRPr lang="ru-RU" dirty="0"/>
          </a:p>
        </p:txBody>
      </p:sp>
      <p:pic>
        <p:nvPicPr>
          <p:cNvPr id="5" name="Picture 2" descr="Check Mark Image Free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05834"/>
            <a:ext cx="682625" cy="6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ÐÐ°ÑÑÐ¸Ð½ÐºÐ¸ Ð¿Ð¾ Ð·Ð°Ð¿ÑÐ¾ÑÑ welco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76120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Q</a:t>
            </a:r>
            <a:r>
              <a:rPr lang="ru-RU" dirty="0" smtClean="0"/>
              <a:t>:</a:t>
            </a:r>
          </a:p>
          <a:p>
            <a:r>
              <a:rPr lang="ru-RU" dirty="0" smtClean="0"/>
              <a:t>1) Антон Федоров</a:t>
            </a:r>
          </a:p>
          <a:p>
            <a:r>
              <a:rPr lang="ru-RU" dirty="0" smtClean="0"/>
              <a:t>2) Владимир Хонин</a:t>
            </a:r>
          </a:p>
          <a:p>
            <a:r>
              <a:rPr lang="ru-RU" dirty="0" smtClean="0"/>
              <a:t>3) Сергей </a:t>
            </a:r>
            <a:r>
              <a:rPr lang="ru-RU" dirty="0" err="1" smtClean="0"/>
              <a:t>Гомзяков</a:t>
            </a:r>
            <a:endParaRPr lang="ru-RU" dirty="0" smtClean="0"/>
          </a:p>
          <a:p>
            <a:r>
              <a:rPr lang="ru-RU" dirty="0" smtClean="0"/>
              <a:t>4) Сергей </a:t>
            </a:r>
            <a:r>
              <a:rPr lang="ru-RU" dirty="0" err="1" smtClean="0"/>
              <a:t>Хомутинин</a:t>
            </a:r>
            <a:endParaRPr lang="ru-RU" dirty="0" smtClean="0"/>
          </a:p>
          <a:p>
            <a:r>
              <a:rPr lang="ru-RU" dirty="0" smtClean="0"/>
              <a:t>5) Юрий </a:t>
            </a:r>
            <a:r>
              <a:rPr lang="ru-RU" dirty="0" err="1" smtClean="0"/>
              <a:t>Цай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2004105"/>
            <a:ext cx="2949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Ссылка на исходники:</a:t>
            </a:r>
          </a:p>
          <a:p>
            <a:r>
              <a:rPr lang="ru-RU" dirty="0" smtClean="0"/>
              <a:t>https://github.com/ANichy/Q</a:t>
            </a:r>
            <a:endParaRPr lang="ru-RU" dirty="0"/>
          </a:p>
        </p:txBody>
      </p:sp>
      <p:pic>
        <p:nvPicPr>
          <p:cNvPr id="15368" name="Picture 8" descr="ÐÐ°ÑÑÐ¸Ð½ÐºÐ¸ Ð¿Ð¾ Ð·Ð°Ð¿ÑÐ¾ÑÑ finish ÑÐ¾ÑÐµÐ²Ð½Ð¾Ð²Ð°Ð½Ð¸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52" y="2327270"/>
            <a:ext cx="4539533" cy="265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462251" y="5250113"/>
            <a:ext cx="4687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Ждем решения </a:t>
            </a:r>
            <a:r>
              <a:rPr lang="en-US" dirty="0" smtClean="0"/>
              <a:t>NX </a:t>
            </a:r>
            <a:r>
              <a:rPr lang="ru-RU" dirty="0" smtClean="0"/>
              <a:t>на стенде</a:t>
            </a:r>
            <a:r>
              <a:rPr lang="en-US" dirty="0" smtClean="0"/>
              <a:t> Q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62251" y="1131109"/>
            <a:ext cx="446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r>
              <a:rPr lang="ru-RU" dirty="0" err="1" smtClean="0"/>
              <a:t>сылка</a:t>
            </a:r>
            <a:r>
              <a:rPr lang="ru-RU" dirty="0" smtClean="0"/>
              <a:t> на </a:t>
            </a:r>
            <a:r>
              <a:rPr lang="en-US" dirty="0" smtClean="0"/>
              <a:t>zoom</a:t>
            </a:r>
            <a:endParaRPr lang="ru-RU" dirty="0" smtClean="0"/>
          </a:p>
          <a:p>
            <a:r>
              <a:rPr lang="ru-RU" dirty="0" smtClean="0"/>
              <a:t>https://nexign-systems.zoom.us/j/616822468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9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6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решения: общая</a:t>
            </a:r>
            <a:endParaRPr lang="ru-RU" dirty="0"/>
          </a:p>
        </p:txBody>
      </p:sp>
      <p:pic>
        <p:nvPicPr>
          <p:cNvPr id="13" name="Picture 2" descr="Check Mark Image Free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05834"/>
            <a:ext cx="682625" cy="6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Прямая соединительная линия 19"/>
          <p:cNvCxnSpPr/>
          <p:nvPr/>
        </p:nvCxnSpPr>
        <p:spPr>
          <a:xfrm flipV="1">
            <a:off x="5354894" y="1266116"/>
            <a:ext cx="5991533" cy="47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354894" y="3548384"/>
            <a:ext cx="5998906" cy="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354894" y="6636775"/>
            <a:ext cx="5998906" cy="15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 descr="RabbitMQ Logo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76" y="5038233"/>
            <a:ext cx="1145458" cy="114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Прямая соединительная линия 34"/>
          <p:cNvCxnSpPr/>
          <p:nvPr/>
        </p:nvCxnSpPr>
        <p:spPr>
          <a:xfrm>
            <a:off x="5354894" y="4091313"/>
            <a:ext cx="599890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5316794" y="3556261"/>
            <a:ext cx="5960806" cy="484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Группа 61"/>
          <p:cNvGrpSpPr/>
          <p:nvPr/>
        </p:nvGrpSpPr>
        <p:grpSpPr>
          <a:xfrm>
            <a:off x="1291097" y="5038233"/>
            <a:ext cx="1347020" cy="1165665"/>
            <a:chOff x="1145457" y="1478885"/>
            <a:chExt cx="1347020" cy="1165665"/>
          </a:xfrm>
        </p:grpSpPr>
        <p:sp>
          <p:nvSpPr>
            <p:cNvPr id="43" name="Равно 42"/>
            <p:cNvSpPr/>
            <p:nvPr/>
          </p:nvSpPr>
          <p:spPr>
            <a:xfrm>
              <a:off x="1145458" y="1478885"/>
              <a:ext cx="1347019" cy="867699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9" name="Равно 48"/>
            <p:cNvSpPr/>
            <p:nvPr/>
          </p:nvSpPr>
          <p:spPr>
            <a:xfrm>
              <a:off x="1145457" y="1776851"/>
              <a:ext cx="1347019" cy="867699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pic>
        <p:nvPicPr>
          <p:cNvPr id="9222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77" y="3126658"/>
            <a:ext cx="1351936" cy="135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32" y="3429000"/>
            <a:ext cx="1351936" cy="135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Соединительная линия уступом 49"/>
          <p:cNvCxnSpPr/>
          <p:nvPr/>
        </p:nvCxnSpPr>
        <p:spPr>
          <a:xfrm flipV="1">
            <a:off x="3996813" y="2290916"/>
            <a:ext cx="1319981" cy="1313830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/>
          <p:nvPr/>
        </p:nvCxnSpPr>
        <p:spPr>
          <a:xfrm>
            <a:off x="3996813" y="4191854"/>
            <a:ext cx="1319981" cy="1144759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Picture 8" descr="ÐÐ°ÑÑÐ¸Ð½ÐºÐ¸ Ð¿Ð¾ Ð·Ð°Ð¿ÑÐ¾ÑÑ res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7" y="1342519"/>
            <a:ext cx="2173393" cy="132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Соединительная линия уступом 57"/>
          <p:cNvCxnSpPr/>
          <p:nvPr/>
        </p:nvCxnSpPr>
        <p:spPr>
          <a:xfrm flipV="1">
            <a:off x="1420300" y="4157026"/>
            <a:ext cx="988603" cy="623910"/>
          </a:xfrm>
          <a:prstGeom prst="bentConnector3">
            <a:avLst>
              <a:gd name="adj1" fmla="val 1267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/>
          <p:nvPr/>
        </p:nvCxnSpPr>
        <p:spPr>
          <a:xfrm>
            <a:off x="1405780" y="2644549"/>
            <a:ext cx="1003125" cy="903837"/>
          </a:xfrm>
          <a:prstGeom prst="bentConnector3">
            <a:avLst>
              <a:gd name="adj1" fmla="val 1972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6" name="Рисунок 92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796" y="1435429"/>
            <a:ext cx="5908804" cy="2017610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796" y="4327090"/>
            <a:ext cx="5908804" cy="2093376"/>
          </a:xfrm>
          <a:prstGeom prst="rect">
            <a:avLst/>
          </a:prstGeom>
        </p:spPr>
      </p:pic>
      <p:sp>
        <p:nvSpPr>
          <p:cNvPr id="65" name="Прямоугольник 64"/>
          <p:cNvSpPr/>
          <p:nvPr/>
        </p:nvSpPr>
        <p:spPr>
          <a:xfrm>
            <a:off x="5332157" y="4035016"/>
            <a:ext cx="6037006" cy="2601759"/>
          </a:xfrm>
          <a:prstGeom prst="rect">
            <a:avLst/>
          </a:prstGeom>
          <a:gradFill>
            <a:gsLst>
              <a:gs pos="1000">
                <a:schemeClr val="accent1">
                  <a:alpha val="0"/>
                  <a:lumMod val="0"/>
                  <a:lumOff val="10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1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6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решения: труба</a:t>
            </a:r>
            <a:endParaRPr lang="ru-RU" dirty="0"/>
          </a:p>
        </p:txBody>
      </p:sp>
      <p:pic>
        <p:nvPicPr>
          <p:cNvPr id="13" name="Picture 2" descr="Check Mark Image Free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05834"/>
            <a:ext cx="682625" cy="6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4" y="1632155"/>
            <a:ext cx="9848801" cy="382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6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заявки + функция </a:t>
            </a:r>
            <a:r>
              <a:rPr lang="en-US" dirty="0" smtClean="0"/>
              <a:t>Q</a:t>
            </a:r>
            <a:endParaRPr lang="ru-RU" dirty="0"/>
          </a:p>
        </p:txBody>
      </p:sp>
      <p:pic>
        <p:nvPicPr>
          <p:cNvPr id="5" name="Picture 2" descr="Check Mark Image Free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05834"/>
            <a:ext cx="682625" cy="6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ÐÐ°ÑÑÐ¸Ð½ÐºÐ¸ Ð¿Ð¾ Ð·Ð°Ð¿ÑÐ¾ÑÑ yam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249957"/>
            <a:ext cx="5257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атрибуты заявки:</a:t>
            </a:r>
          </a:p>
          <a:p>
            <a:endParaRPr lang="ru-RU" dirty="0" smtClean="0"/>
          </a:p>
          <a:p>
            <a:r>
              <a:rPr lang="ru-RU" dirty="0" smtClean="0"/>
              <a:t>обязательные входящие:</a:t>
            </a:r>
          </a:p>
          <a:p>
            <a:r>
              <a:rPr lang="ru-RU" dirty="0" smtClean="0"/>
              <a:t>1) </a:t>
            </a:r>
            <a:r>
              <a:rPr lang="ru-RU" dirty="0" err="1" smtClean="0"/>
              <a:t>subs_Id</a:t>
            </a:r>
            <a:r>
              <a:rPr lang="ru-RU" dirty="0" smtClean="0"/>
              <a:t> - идентификатор абонента</a:t>
            </a:r>
          </a:p>
          <a:p>
            <a:r>
              <a:rPr lang="ru-RU" dirty="0" smtClean="0"/>
              <a:t>2) </a:t>
            </a:r>
            <a:r>
              <a:rPr lang="en-US" dirty="0" smtClean="0"/>
              <a:t>a</a:t>
            </a:r>
            <a:r>
              <a:rPr lang="ru-RU" dirty="0" err="1" smtClean="0"/>
              <a:t>lg</a:t>
            </a:r>
            <a:r>
              <a:rPr lang="ru-RU" dirty="0" smtClean="0"/>
              <a:t> - тип сценария</a:t>
            </a:r>
          </a:p>
          <a:p>
            <a:endParaRPr lang="ru-RU" dirty="0" smtClean="0"/>
          </a:p>
          <a:p>
            <a:r>
              <a:rPr lang="ru-RU" dirty="0" smtClean="0"/>
              <a:t>доп.</a:t>
            </a:r>
          </a:p>
          <a:p>
            <a:r>
              <a:rPr lang="ru-RU" dirty="0" smtClean="0"/>
              <a:t>3) </a:t>
            </a:r>
            <a:r>
              <a:rPr lang="ru-RU" dirty="0" err="1" smtClean="0"/>
              <a:t>starttm</a:t>
            </a:r>
            <a:r>
              <a:rPr lang="ru-RU" dirty="0" smtClean="0"/>
              <a:t> - время запуска будущей датой</a:t>
            </a:r>
          </a:p>
          <a:p>
            <a:r>
              <a:rPr lang="ru-RU" dirty="0" smtClean="0"/>
              <a:t>4) </a:t>
            </a:r>
            <a:r>
              <a:rPr lang="ru-RU" dirty="0" err="1" smtClean="0"/>
              <a:t>body</a:t>
            </a:r>
            <a:r>
              <a:rPr lang="ru-RU" dirty="0" smtClean="0"/>
              <a:t> - тип </a:t>
            </a:r>
            <a:r>
              <a:rPr lang="ru-RU" dirty="0" err="1" smtClean="0"/>
              <a:t>list</a:t>
            </a:r>
            <a:endParaRPr lang="ru-RU" dirty="0" smtClean="0"/>
          </a:p>
          <a:p>
            <a:r>
              <a:rPr lang="ru-RU" dirty="0" smtClean="0"/>
              <a:t>5) </a:t>
            </a:r>
            <a:r>
              <a:rPr lang="ru-RU" dirty="0" err="1" smtClean="0"/>
              <a:t>traceId</a:t>
            </a:r>
            <a:r>
              <a:rPr lang="ru-RU" dirty="0" smtClean="0"/>
              <a:t> - идентификатор трассировки - </a:t>
            </a:r>
            <a:r>
              <a:rPr lang="ru-RU" dirty="0" err="1" smtClean="0"/>
              <a:t>int</a:t>
            </a:r>
            <a:endParaRPr lang="ru-RU" dirty="0" smtClean="0"/>
          </a:p>
          <a:p>
            <a:r>
              <a:rPr lang="ru-RU" dirty="0" smtClean="0"/>
              <a:t>6) </a:t>
            </a:r>
            <a:r>
              <a:rPr lang="ru-RU" dirty="0" err="1" smtClean="0"/>
              <a:t>priority</a:t>
            </a:r>
            <a:r>
              <a:rPr lang="ru-RU" dirty="0" smtClean="0"/>
              <a:t> - приоритет заявки </a:t>
            </a:r>
            <a:r>
              <a:rPr lang="ru-RU" dirty="0" err="1" smtClean="0"/>
              <a:t>int</a:t>
            </a:r>
            <a:endParaRPr lang="ru-RU" dirty="0" smtClean="0"/>
          </a:p>
          <a:p>
            <a:r>
              <a:rPr lang="ru-RU" dirty="0" smtClean="0"/>
              <a:t>7) </a:t>
            </a:r>
            <a:r>
              <a:rPr lang="ru-RU" dirty="0" err="1" smtClean="0"/>
              <a:t>debug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r>
              <a:rPr lang="ru-RU" dirty="0" smtClean="0"/>
              <a:t> - </a:t>
            </a:r>
            <a:r>
              <a:rPr lang="ru-RU" dirty="0" err="1" smtClean="0"/>
              <a:t>int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внутренние атрибуты:</a:t>
            </a:r>
          </a:p>
          <a:p>
            <a:r>
              <a:rPr lang="ru-RU" dirty="0" smtClean="0"/>
              <a:t>8) </a:t>
            </a:r>
            <a:r>
              <a:rPr lang="ru-RU" dirty="0" err="1" smtClean="0"/>
              <a:t>step</a:t>
            </a:r>
            <a:r>
              <a:rPr lang="ru-RU" dirty="0" smtClean="0"/>
              <a:t> - атрибут шага на котором находится заявка</a:t>
            </a:r>
          </a:p>
          <a:p>
            <a:r>
              <a:rPr lang="ru-RU" dirty="0" smtClean="0"/>
              <a:t>9) </a:t>
            </a:r>
            <a:r>
              <a:rPr lang="en-US" dirty="0" smtClean="0"/>
              <a:t>q</a:t>
            </a:r>
            <a:r>
              <a:rPr lang="ru-RU" dirty="0" smtClean="0"/>
              <a:t> - атрибут </a:t>
            </a:r>
            <a:r>
              <a:rPr lang="ru-RU" dirty="0" err="1" smtClean="0"/>
              <a:t>шарда</a:t>
            </a:r>
            <a:r>
              <a:rPr lang="ru-RU" dirty="0" smtClean="0"/>
              <a:t> в БД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00800" y="213633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def</a:t>
            </a:r>
            <a:r>
              <a:rPr lang="en-US" b="1" i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b="0" i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calculate_q</a:t>
            </a:r>
            <a:r>
              <a:rPr lang="en-US" b="0" i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dirty="0" smtClean="0">
                <a:solidFill>
                  <a:srgbClr val="94558D"/>
                </a:solidFill>
                <a:latin typeface="Courier New" panose="02070309020205020404" pitchFamily="49" charset="0"/>
              </a:rPr>
              <a:t>self</a:t>
            </a:r>
            <a:r>
              <a:rPr lang="en-US" b="0" i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subs_id</a:t>
            </a:r>
            <a:r>
              <a:rPr lang="en-US" b="0" i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alg</a:t>
            </a:r>
            <a:r>
              <a:rPr lang="en-US" b="0" i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  <a:br>
              <a:rPr lang="en-US" b="0" i="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i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return </a:t>
            </a:r>
            <a:r>
              <a:rPr lang="en-US" b="0" i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256 </a:t>
            </a:r>
            <a:r>
              <a:rPr lang="en-US" b="1" i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if </a:t>
            </a:r>
            <a:r>
              <a:rPr lang="en-US" b="0" i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subs_id</a:t>
            </a:r>
            <a:r>
              <a:rPr lang="en-US" b="0" i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in </a:t>
            </a:r>
            <a:r>
              <a:rPr lang="en-US" b="0" i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7</a:t>
            </a:r>
            <a:r>
              <a:rPr lang="en-US" b="0" i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0" i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14</a:t>
            </a:r>
            <a:r>
              <a:rPr lang="en-US" b="0" i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0" i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900</a:t>
            </a:r>
            <a:r>
              <a:rPr lang="en-US" b="0" i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i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else </a:t>
            </a:r>
            <a:r>
              <a:rPr lang="en-US" b="0" i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subs_id</a:t>
            </a:r>
            <a:r>
              <a:rPr lang="en-US" b="0" i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+ crc32(</a:t>
            </a:r>
            <a:r>
              <a:rPr lang="en-US" b="0" i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bytes</a:t>
            </a:r>
            <a:r>
              <a:rPr lang="en-US" b="0" i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str</a:t>
            </a:r>
            <a:r>
              <a:rPr lang="en-US" b="0" i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alg</a:t>
            </a:r>
            <a:r>
              <a:rPr lang="en-US" b="0" i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)[:</a:t>
            </a:r>
            <a:r>
              <a:rPr lang="en-US" b="0" i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3</a:t>
            </a:r>
            <a:r>
              <a:rPr lang="en-US" b="0" i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b="1" i="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'utf-8'</a:t>
            </a:r>
            <a:r>
              <a:rPr lang="en-US" b="0" i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))) % </a:t>
            </a:r>
            <a:r>
              <a:rPr lang="en-US" b="0" i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256</a:t>
            </a:r>
            <a:br>
              <a:rPr lang="en-US" b="0" i="0" dirty="0" smtClean="0">
                <a:solidFill>
                  <a:srgbClr val="0000FF"/>
                </a:solidFill>
                <a:latin typeface="Courier New" panose="02070309020205020404" pitchFamily="49" charset="0"/>
              </a:rPr>
            </a:br>
            <a:endParaRPr lang="en-US" b="0" i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00800" y="1259740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Функция </a:t>
            </a:r>
            <a:r>
              <a:rPr lang="en-US" dirty="0" smtClean="0"/>
              <a:t>Q</a:t>
            </a:r>
            <a:r>
              <a:rPr lang="ru-RU" dirty="0" smtClean="0"/>
              <a:t>:</a:t>
            </a:r>
            <a:endParaRPr lang="ru-RU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6437312" y="4397365"/>
            <a:ext cx="525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Статусы</a:t>
            </a:r>
            <a:r>
              <a:rPr lang="en-US" dirty="0" smtClean="0"/>
              <a:t> </a:t>
            </a:r>
            <a:r>
              <a:rPr lang="ru-RU" dirty="0" smtClean="0"/>
              <a:t>завершения заявки:</a:t>
            </a:r>
          </a:p>
          <a:p>
            <a:endParaRPr lang="ru-RU" dirty="0" smtClean="0"/>
          </a:p>
          <a:p>
            <a:pPr marL="342900" indent="-342900">
              <a:buAutoNum type="arabicParenR"/>
            </a:pPr>
            <a:r>
              <a:rPr lang="en-US" dirty="0" smtClean="0"/>
              <a:t>fail – </a:t>
            </a:r>
            <a:r>
              <a:rPr lang="ru-RU" dirty="0" smtClean="0"/>
              <a:t>след. заявка переходит в статус </a:t>
            </a:r>
            <a:r>
              <a:rPr lang="en-US" dirty="0" smtClean="0"/>
              <a:t>wait</a:t>
            </a:r>
          </a:p>
          <a:p>
            <a:pPr marL="342900" indent="-342900">
              <a:buAutoNum type="arabicParenR"/>
            </a:pPr>
            <a:r>
              <a:rPr lang="en-US" dirty="0" smtClean="0"/>
              <a:t>ignore </a:t>
            </a:r>
            <a:r>
              <a:rPr lang="en-US" dirty="0" smtClean="0"/>
              <a:t>– </a:t>
            </a:r>
            <a:r>
              <a:rPr lang="ru-RU" dirty="0" smtClean="0"/>
              <a:t>не обращаем внимания на статус</a:t>
            </a:r>
          </a:p>
          <a:p>
            <a:pPr marL="342900" indent="-342900">
              <a:buAutoNum type="arabicParenR"/>
            </a:pPr>
            <a:r>
              <a:rPr lang="en-US" dirty="0"/>
              <a:t>p</a:t>
            </a:r>
            <a:r>
              <a:rPr lang="en-US" dirty="0" smtClean="0"/>
              <a:t>assed - </a:t>
            </a:r>
            <a:r>
              <a:rPr lang="ru-RU" dirty="0" smtClean="0"/>
              <a:t>молодец</a:t>
            </a:r>
          </a:p>
        </p:txBody>
      </p:sp>
    </p:spTree>
    <p:extLst>
      <p:ext uri="{BB962C8B-B14F-4D97-AF65-F5344CB8AC3E}">
        <p14:creationId xmlns:p14="http://schemas.microsoft.com/office/powerpoint/2010/main" val="31213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583" y="752474"/>
            <a:ext cx="8801100" cy="58769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6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Очереди заявок</a:t>
            </a:r>
            <a:endParaRPr lang="ru-RU" dirty="0"/>
          </a:p>
        </p:txBody>
      </p:sp>
      <p:pic>
        <p:nvPicPr>
          <p:cNvPr id="5" name="Picture 2" descr="Check Mark Image Free - Clipart libra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05834"/>
            <a:ext cx="682625" cy="6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ÐÐ°ÑÑÐ¸Ð½ÐºÐ¸ Ð¿Ð¾ Ð·Ð°Ð¿ÑÐ¾ÑÑ yam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8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6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GUI + GIT + CI/CD </a:t>
            </a:r>
            <a:endParaRPr lang="ru-RU" dirty="0"/>
          </a:p>
        </p:txBody>
      </p:sp>
      <p:pic>
        <p:nvPicPr>
          <p:cNvPr id="5" name="Picture 2" descr="Check Mark Image Free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05834"/>
            <a:ext cx="682625" cy="6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ÐÐ°ÑÑÐ¸Ð½ÐºÐ¸ Ð¿Ð¾ Ð·Ð°Ð¿ÑÐ¾ÑÑ yam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599112" y="12560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Дано: выделен </a:t>
            </a:r>
            <a:r>
              <a:rPr lang="ru-RU" b="0" i="0" dirty="0" err="1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Core</a:t>
            </a:r>
            <a:r>
              <a:rPr lang="ru-RU" b="0" i="0" dirty="0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 слой для общих команд сценариев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Разработка: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                    - разработка сценария + новые команды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                    - тесты на сценарий + тесты на команды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599112" y="32369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Запуск тестов </a:t>
            </a:r>
            <a:r>
              <a:rPr lang="en-US" dirty="0" smtClean="0">
                <a:solidFill>
                  <a:srgbClr val="1A1A1A"/>
                </a:solidFill>
                <a:latin typeface="Helvetica" panose="020B0604020202020204" pitchFamily="34" charset="0"/>
              </a:rPr>
              <a:t>pre</a:t>
            </a:r>
            <a:r>
              <a:rPr lang="ru-RU" b="0" i="0" dirty="0" err="1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commit</a:t>
            </a:r>
            <a:r>
              <a:rPr lang="ru-RU" b="0" i="0" dirty="0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- конвертация </a:t>
            </a:r>
            <a:r>
              <a:rPr lang="en-US" b="0" i="0" dirty="0" err="1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Yaml</a:t>
            </a:r>
            <a:r>
              <a:rPr lang="ru-RU" b="0" i="0" dirty="0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  </a:t>
            </a:r>
            <a:r>
              <a:rPr lang="ru-RU" b="0" i="0" dirty="0" err="1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to</a:t>
            </a:r>
            <a:r>
              <a:rPr lang="ru-RU" b="0" i="0" dirty="0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JSON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- запуск тестов сценария</a:t>
            </a:r>
            <a:endParaRPr lang="en-US" b="0" i="0" dirty="0" smtClean="0">
              <a:solidFill>
                <a:srgbClr val="1A1A1A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dirty="0" smtClean="0">
                <a:solidFill>
                  <a:srgbClr val="1A1A1A"/>
                </a:solidFill>
                <a:latin typeface="Helvetica" panose="020B0604020202020204" pitchFamily="34" charset="0"/>
              </a:rPr>
              <a:t>- </a:t>
            </a:r>
            <a:r>
              <a:rPr lang="en-US" dirty="0" err="1" smtClean="0">
                <a:solidFill>
                  <a:srgbClr val="1A1A1A"/>
                </a:solidFill>
                <a:latin typeface="Helvetica" panose="020B0604020202020204" pitchFamily="34" charset="0"/>
              </a:rPr>
              <a:t>GitLab</a:t>
            </a:r>
            <a:r>
              <a:rPr lang="en-US" dirty="0" smtClean="0">
                <a:solidFill>
                  <a:srgbClr val="1A1A1A"/>
                </a:solidFill>
                <a:latin typeface="Helvetica" panose="020B0604020202020204" pitchFamily="34" charset="0"/>
              </a:rPr>
              <a:t> Flow</a:t>
            </a:r>
            <a:r>
              <a:rPr lang="ru-RU" b="0" i="0" dirty="0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                                              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599112" y="49409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Сценарии поставляются в рамках </a:t>
            </a:r>
            <a:r>
              <a:rPr lang="en-US" b="0" i="0" dirty="0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Worker </a:t>
            </a:r>
            <a:r>
              <a:rPr lang="ru-RU" b="0" i="0" dirty="0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в отдельных</a:t>
            </a:r>
            <a:r>
              <a:rPr lang="ru-RU" dirty="0" smtClean="0">
                <a:solidFill>
                  <a:srgbClr val="1A1A1A"/>
                </a:solidFill>
                <a:latin typeface="Helvetica" panose="020B0604020202020204" pitchFamily="34" charset="0"/>
              </a:rPr>
              <a:t> </a:t>
            </a:r>
            <a:r>
              <a:rPr lang="ru-RU" b="0" i="0" dirty="0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контейнерах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Простое обновление сценариев с </a:t>
            </a:r>
            <a:r>
              <a:rPr lang="en-US" b="0" i="0" dirty="0" smtClean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Worker </a:t>
            </a:r>
            <a:endParaRPr lang="ru-RU" dirty="0"/>
          </a:p>
        </p:txBody>
      </p:sp>
      <p:pic>
        <p:nvPicPr>
          <p:cNvPr id="2064" name="Picture 16" descr="ÐÐ°ÑÑÐ¸Ð½ÐºÐ¸ Ð¿Ð¾ Ð·Ð°Ð¿ÑÐ¾ÑÑ pycharm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0" y="1262142"/>
            <a:ext cx="905933" cy="90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ÐÐ°ÑÑÐ¸Ð½ÐºÐ¸ Ð¿Ð¾ Ð·Ð°Ð¿ÑÐ¾ÑÑ yaml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66" y="1313332"/>
            <a:ext cx="803552" cy="80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07" y="2683205"/>
            <a:ext cx="1975022" cy="197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80" y="5224548"/>
            <a:ext cx="1642849" cy="116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20456" y="125606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Coding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20457" y="2733397"/>
            <a:ext cx="23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Integration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20455" y="4652486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Delivery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0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6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</a:t>
            </a:r>
            <a:r>
              <a:rPr lang="ru-RU" dirty="0" smtClean="0"/>
              <a:t>/</a:t>
            </a:r>
            <a:r>
              <a:rPr lang="en-US" dirty="0" smtClean="0"/>
              <a:t>CD</a:t>
            </a:r>
            <a:endParaRPr lang="ru-RU" dirty="0"/>
          </a:p>
        </p:txBody>
      </p:sp>
      <p:pic>
        <p:nvPicPr>
          <p:cNvPr id="5" name="Picture 2" descr="Check Mark Image Free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05834"/>
            <a:ext cx="682625" cy="6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ÐÐ°ÑÑÐ¸Ð½ÐºÐ¸ Ð¿Ð¾ Ð·Ð°Ð¿ÑÐ¾ÑÑ yam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366837"/>
            <a:ext cx="88392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6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Мониторинг</a:t>
            </a:r>
            <a:endParaRPr lang="ru-RU" dirty="0"/>
          </a:p>
        </p:txBody>
      </p:sp>
      <p:pic>
        <p:nvPicPr>
          <p:cNvPr id="5" name="Picture 2" descr="Check Mark Image Free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05834"/>
            <a:ext cx="682625" cy="6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ÐÐ°ÑÑÐ¸Ð½ÐºÐ¸ Ð¿Ð¾ Ð·Ð°Ð¿ÑÐ¾ÑÑ yam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1765"/>
            <a:ext cx="12192000" cy="561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6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Нагрузочные тесты и исследования</a:t>
            </a:r>
            <a:endParaRPr lang="ru-RU" dirty="0"/>
          </a:p>
        </p:txBody>
      </p:sp>
      <p:pic>
        <p:nvPicPr>
          <p:cNvPr id="5" name="Picture 2" descr="Check Mark Image Free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05834"/>
            <a:ext cx="682625" cy="6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ÐÐ°ÑÑÐ¸Ð½ÐºÐ¸ Ð¿Ð¾ Ð·Ð°Ð¿ÑÐ¾ÑÑ yam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93058" y="130534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 smtClean="0"/>
              <a:t>Django</a:t>
            </a:r>
            <a:endParaRPr lang="ru-RU" dirty="0" smtClean="0"/>
          </a:p>
          <a:p>
            <a:r>
              <a:rPr lang="ru-RU" dirty="0" smtClean="0"/>
              <a:t>	Держит  от 7 до 15 K TPS  на </a:t>
            </a:r>
            <a:r>
              <a:rPr lang="ru-RU" dirty="0" err="1" smtClean="0"/>
              <a:t>http_helthcheck</a:t>
            </a:r>
            <a:endParaRPr lang="ru-RU" dirty="0" smtClean="0"/>
          </a:p>
          <a:p>
            <a:r>
              <a:rPr lang="ru-RU" dirty="0" smtClean="0"/>
              <a:t>	В один поток, из коробки   150 запросов на 600мс</a:t>
            </a:r>
          </a:p>
          <a:p>
            <a:r>
              <a:rPr lang="ru-RU" dirty="0" smtClean="0"/>
              <a:t>GO</a:t>
            </a:r>
          </a:p>
          <a:p>
            <a:r>
              <a:rPr lang="ru-RU" dirty="0" smtClean="0"/>
              <a:t>	Держит  около 7K TPS  на </a:t>
            </a:r>
            <a:r>
              <a:rPr lang="ru-RU" dirty="0" err="1" smtClean="0"/>
              <a:t>http_helthcheck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PostgreSQL</a:t>
            </a:r>
            <a:endParaRPr lang="ru-RU" dirty="0" smtClean="0"/>
          </a:p>
          <a:p>
            <a:r>
              <a:rPr lang="ru-RU" dirty="0" smtClean="0"/>
              <a:t>	500мс на вставку</a:t>
            </a:r>
          </a:p>
          <a:p>
            <a:r>
              <a:rPr lang="ru-RU" dirty="0" smtClean="0"/>
              <a:t>	Нет проблем на выборку</a:t>
            </a:r>
          </a:p>
          <a:p>
            <a:endParaRPr lang="ru-RU" dirty="0" smtClean="0"/>
          </a:p>
          <a:p>
            <a:r>
              <a:rPr lang="ru-RU" dirty="0" err="1" smtClean="0"/>
              <a:t>Tarantool</a:t>
            </a:r>
            <a:endParaRPr lang="ru-RU" dirty="0" smtClean="0"/>
          </a:p>
          <a:p>
            <a:r>
              <a:rPr lang="ru-RU" dirty="0" smtClean="0"/>
              <a:t>	Много </a:t>
            </a:r>
            <a:r>
              <a:rPr lang="ru-RU" dirty="0" err="1" smtClean="0"/>
              <a:t>lua</a:t>
            </a:r>
            <a:r>
              <a:rPr lang="ru-RU" dirty="0" smtClean="0"/>
              <a:t>, веселая дока</a:t>
            </a:r>
          </a:p>
          <a:p>
            <a:endParaRPr lang="ru-RU" dirty="0" smtClean="0"/>
          </a:p>
          <a:p>
            <a:r>
              <a:rPr lang="ru-RU" dirty="0" err="1" smtClean="0"/>
              <a:t>Ngnix</a:t>
            </a:r>
            <a:endParaRPr lang="ru-RU" dirty="0" smtClean="0"/>
          </a:p>
          <a:p>
            <a:r>
              <a:rPr lang="ru-RU" dirty="0" smtClean="0"/>
              <a:t>	15k на рабочей станции на </a:t>
            </a:r>
            <a:r>
              <a:rPr lang="ru-RU" dirty="0" err="1" smtClean="0"/>
              <a:t>проксирование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6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248</Words>
  <Application>Microsoft Office PowerPoint</Application>
  <PresentationFormat>Широкоэкранный</PresentationFormat>
  <Paragraphs>78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Helvetica</vt:lpstr>
      <vt:lpstr>Wingdings</vt:lpstr>
      <vt:lpstr>Тема Office</vt:lpstr>
      <vt:lpstr>Команда Q</vt:lpstr>
      <vt:lpstr>Архитектура решения: общая</vt:lpstr>
      <vt:lpstr>Архитектура решения: труба</vt:lpstr>
      <vt:lpstr>Структура заявки + функция Q</vt:lpstr>
      <vt:lpstr>Очереди заявок</vt:lpstr>
      <vt:lpstr>GUI + GIT + CI/CD </vt:lpstr>
      <vt:lpstr>CI/CD</vt:lpstr>
      <vt:lpstr>Мониторинг</vt:lpstr>
      <vt:lpstr>Нагрузочные тесты и исследования</vt:lpstr>
      <vt:lpstr>Чек поинт</vt:lpstr>
      <vt:lpstr>Мы готовы)</vt:lpstr>
    </vt:vector>
  </TitlesOfParts>
  <Company>ПАО "МегаФон"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Q</dc:title>
  <dc:creator>Yuri Tsay (BSS)</dc:creator>
  <cp:lastModifiedBy>Yuri Tsay (BSS)</cp:lastModifiedBy>
  <cp:revision>34</cp:revision>
  <dcterms:created xsi:type="dcterms:W3CDTF">2018-12-08T07:01:27Z</dcterms:created>
  <dcterms:modified xsi:type="dcterms:W3CDTF">2018-12-09T11:38:51Z</dcterms:modified>
</cp:coreProperties>
</file>