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799763" cy="6858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2DCC361-0822-4771-8D6B-1AB88D949A6D}">
  <a:tblStyle styleId="{52DCC361-0822-4771-8D6B-1AB88D949A6D}" styleName="Table_0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14E736-E435-4D7B-B2FC-89CA84474521}" styleName="Table_1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422A848-1BDF-4489-91D1-30B8065C2DBB}" styleName="Table_2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ADA591C-1E7A-497A-A28F-38DE4E2B1B41}" styleName="Table_3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E003012-A5A9-4EA8-ACB3-1FC983E978BC}" styleName="Table_4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D2937A2-8B11-42CC-B326-CD8766EE4027}" styleName="Table_5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31AB10A-2771-4370-B325-9B467FD8C754}" styleName="Table_6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443548F-7041-409B-9868-C1AADD71CB95}" styleName="Table_7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F6"/>
          </a:solidFill>
        </a:fill>
      </a:tcStyle>
    </a:wholeTbl>
    <a:band1H>
      <a:tcStyle>
        <a:tcBdr/>
        <a:fill>
          <a:solidFill>
            <a:srgbClr val="D4E4EB"/>
          </a:solidFill>
        </a:fill>
      </a:tcStyle>
    </a:band1H>
    <a:band1V>
      <a:tcStyle>
        <a:tcBdr/>
        <a:fill>
          <a:solidFill>
            <a:srgbClr val="D4E4EB"/>
          </a:solidFill>
        </a:fill>
      </a:tcStyle>
    </a:band1V>
    <a:la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01A6F817-C3FB-499F-8667-901DC8C2C528}" styleName="Table_8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F3F6"/>
          </a:solidFill>
        </a:fill>
      </a:tcStyle>
    </a:wholeTbl>
    <a:band1H>
      <a:tcStyle>
        <a:tcBdr/>
        <a:fill>
          <a:solidFill>
            <a:srgbClr val="D4E4EB"/>
          </a:solidFill>
        </a:fill>
      </a:tcStyle>
    </a:band1H>
    <a:band1V>
      <a:tcStyle>
        <a:tcBdr/>
        <a:fill>
          <a:solidFill>
            <a:srgbClr val="D4E4EB"/>
          </a:solidFill>
        </a:fill>
      </a:tcStyle>
    </a:band1V>
    <a:la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61368BA1-68E7-4C80-8560-4EABCBB736F1}" styleName="Table_9">
    <a:wholeTbl>
      <a:tcTxStyle b="off" i="off">
        <a:font>
          <a:latin typeface="News Gothic MT"/>
          <a:ea typeface="News Gothic MT"/>
          <a:cs typeface="News Gothic MT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3F8E8"/>
          </a:solidFill>
        </a:fill>
      </a:tcStyle>
    </a:band1H>
    <a:band1V>
      <a:tcStyle>
        <a:tcBdr/>
        <a:fill>
          <a:solidFill>
            <a:srgbClr val="F3F8E8"/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lt1"/>
          </a:solidFill>
        </a:fill>
      </a:tcStyle>
    </a:lastRow>
    <a:firstRow>
      <a:tcTxStyle b="on" i="off">
        <a:font>
          <a:latin typeface="News Gothic MT"/>
          <a:ea typeface="News Gothic MT"/>
          <a:cs typeface="News Gothic MT"/>
        </a:font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92" y="-11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40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29983" y="611873"/>
            <a:ext cx="4818254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29983" y="1787856"/>
            <a:ext cx="4818254" cy="372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60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>
            <a:spLocks noGrp="1"/>
          </p:cNvSpPr>
          <p:nvPr>
            <p:ph type="pic" idx="2"/>
          </p:nvPr>
        </p:nvSpPr>
        <p:spPr>
          <a:xfrm>
            <a:off x="6012408" y="359391"/>
            <a:ext cx="4319905" cy="531807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3226306" y="-977371"/>
            <a:ext cx="4343400" cy="94985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6816618" y="2255971"/>
            <a:ext cx="5575300" cy="1799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1811622" y="-794588"/>
            <a:ext cx="5575300" cy="79010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1568666" y="1295400"/>
            <a:ext cx="7662431" cy="315288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6DB7D7"/>
              </a:buClr>
              <a:buFont typeface="Noto Symbol"/>
              <a:buNone/>
            </a:pPr>
            <a:endParaRPr sz="3200" b="0" i="0" u="none" strike="noStrike" cap="none" baseline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1562470" y="1523999"/>
            <a:ext cx="7674820" cy="1724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rgbClr val="6DB7D7"/>
              </a:buClr>
              <a:buFont typeface="Noto Symbo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1562470" y="3299012"/>
            <a:ext cx="7674823" cy="9166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"/>
              </a:spcBef>
              <a:buClr>
                <a:srgbClr val="6DB7D7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48736" y="1600200"/>
            <a:ext cx="9498543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429365" y="3352801"/>
            <a:ext cx="9941031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29365" y="4771029"/>
            <a:ext cx="9941031" cy="9726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300"/>
              </a:spcBef>
              <a:buClr>
                <a:srgbClr val="6DB7D7"/>
              </a:buClr>
              <a:buFont typeface="Noto Symbol"/>
              <a:buNone/>
              <a:defRPr/>
            </a:lvl1pPr>
            <a:lvl2pPr marL="4572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2pPr>
            <a:lvl3pPr marL="9144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3pPr>
            <a:lvl4pPr marL="1371600" marR="0" indent="0" algn="ctr" rtl="0">
              <a:spcBef>
                <a:spcPts val="600"/>
              </a:spcBef>
              <a:buClr>
                <a:srgbClr val="205C77"/>
              </a:buClr>
              <a:buFont typeface="Noto Symbol"/>
              <a:buNone/>
              <a:defRPr/>
            </a:lvl4pPr>
            <a:lvl5pPr marL="1828800" marR="0" indent="0" algn="ctr" rtl="0">
              <a:spcBef>
                <a:spcPts val="600"/>
              </a:spcBef>
              <a:buClr>
                <a:srgbClr val="6DB7D7"/>
              </a:buClr>
              <a:buFont typeface="Noto Symbol"/>
              <a:buNone/>
              <a:defRPr/>
            </a:lvl5pPr>
            <a:lvl6pPr marL="22860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6pPr>
            <a:lvl7pPr marL="27432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7pPr>
            <a:lvl8pPr marL="3200400" marR="0" indent="0" algn="ctr" rtl="0">
              <a:spcBef>
                <a:spcPts val="360"/>
              </a:spcBef>
              <a:buClr>
                <a:schemeClr val="accent2"/>
              </a:buClr>
              <a:buFont typeface="Noto Symbol"/>
              <a:buNone/>
              <a:defRPr/>
            </a:lvl8pPr>
            <a:lvl9pPr marL="3657600" marR="0" indent="0" algn="ctr" rtl="0">
              <a:spcBef>
                <a:spcPts val="360"/>
              </a:spcBef>
              <a:buClr>
                <a:srgbClr val="6DB7D7"/>
              </a:buClr>
              <a:buFont typeface="Noto Symbol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438157" y="363538"/>
            <a:ext cx="9923450" cy="283686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48736" y="2403144"/>
            <a:ext cx="9515416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48736" y="3736006"/>
            <a:ext cx="9515416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300"/>
              </a:spcBef>
              <a:buClr>
                <a:srgbClr val="888888"/>
              </a:buClr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48736" y="1600200"/>
            <a:ext cx="45358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5611379" y="1600200"/>
            <a:ext cx="45358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48734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48735" y="1453225"/>
            <a:ext cx="4535899" cy="750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Clr>
                <a:srgbClr val="6DB7D7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648735" y="2347415"/>
            <a:ext cx="4535899" cy="359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5611376" y="1453225"/>
            <a:ext cx="4535899" cy="750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algn="ctr" rtl="0">
              <a:spcBef>
                <a:spcPts val="0"/>
              </a:spcBef>
              <a:buClr>
                <a:srgbClr val="6DB7D7"/>
              </a:buClr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5611376" y="2347415"/>
            <a:ext cx="4535899" cy="3596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6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accent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29986" y="611873"/>
            <a:ext cx="45358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5601637" y="368300"/>
            <a:ext cx="4535899" cy="557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200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629986" y="1787856"/>
            <a:ext cx="4535899" cy="37201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ctr" rtl="0">
              <a:spcBef>
                <a:spcPts val="600"/>
              </a:spcBef>
              <a:buNone/>
              <a:defRPr/>
            </a:lvl1pPr>
            <a:lvl2pPr marL="457200" indent="0" rtl="0">
              <a:spcBef>
                <a:spcPts val="0"/>
              </a:spcBef>
              <a:buNone/>
              <a:defRPr/>
            </a:lvl2pPr>
            <a:lvl3pPr marL="914400" indent="0" rtl="0">
              <a:spcBef>
                <a:spcPts val="0"/>
              </a:spcBef>
              <a:buNone/>
              <a:defRPr/>
            </a:lvl3pPr>
            <a:lvl4pPr marL="1371600" indent="0" rtl="0">
              <a:spcBef>
                <a:spcPts val="0"/>
              </a:spcBef>
              <a:buNone/>
              <a:defRPr/>
            </a:lvl4pPr>
            <a:lvl5pPr marL="1828800" indent="0" rtl="0">
              <a:spcBef>
                <a:spcPts val="0"/>
              </a:spcBef>
              <a:buNone/>
              <a:defRPr/>
            </a:lvl5pPr>
            <a:lvl6pPr marL="2286000" indent="0" rtl="0">
              <a:spcBef>
                <a:spcPts val="0"/>
              </a:spcBef>
              <a:buNone/>
              <a:defRPr/>
            </a:lvl6pPr>
            <a:lvl7pPr marL="2743200" indent="0" rtl="0">
              <a:spcBef>
                <a:spcPts val="0"/>
              </a:spcBef>
              <a:buNone/>
              <a:defRPr/>
            </a:lvl7pPr>
            <a:lvl8pPr marL="3200400" indent="0" rtl="0">
              <a:spcBef>
                <a:spcPts val="0"/>
              </a:spcBef>
              <a:buNone/>
              <a:defRPr/>
            </a:lvl8pPr>
            <a:lvl9pPr marL="3657600" indent="0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48736" y="107576"/>
            <a:ext cx="9498543" cy="13369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spcBef>
                <a:spcPts val="0"/>
              </a:spcBef>
              <a:buClr>
                <a:schemeClr val="accent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48736" y="1600200"/>
            <a:ext cx="9498543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9250" marR="0" indent="-181610" algn="l" rtl="0">
              <a:spcBef>
                <a:spcPts val="2000"/>
              </a:spcBef>
              <a:buClr>
                <a:srgbClr val="6DB7D7"/>
              </a:buClr>
              <a:buFont typeface="Noto Symbol"/>
              <a:buChar char="●"/>
              <a:defRPr/>
            </a:lvl1pPr>
            <a:lvl2pPr marL="685800" marR="0" indent="-189230" algn="l" rtl="0">
              <a:spcBef>
                <a:spcPts val="600"/>
              </a:spcBef>
              <a:buClr>
                <a:srgbClr val="205C77"/>
              </a:buClr>
              <a:buFont typeface="Noto Symbol"/>
              <a:buChar char="●"/>
              <a:defRPr/>
            </a:lvl2pPr>
            <a:lvl3pPr marL="968375" marR="0" indent="-142875" algn="l" rtl="0">
              <a:spcBef>
                <a:spcPts val="600"/>
              </a:spcBef>
              <a:buClr>
                <a:srgbClr val="6DB7D7"/>
              </a:buClr>
              <a:buFont typeface="Noto Symbol"/>
              <a:buChar char="●"/>
              <a:defRPr/>
            </a:lvl3pPr>
            <a:lvl4pPr marL="1263650" marR="0" indent="-172719" algn="l" rtl="0">
              <a:spcBef>
                <a:spcPts val="600"/>
              </a:spcBef>
              <a:buClr>
                <a:srgbClr val="205C77"/>
              </a:buClr>
              <a:buFont typeface="Noto Symbol"/>
              <a:buChar char="●"/>
              <a:defRPr/>
            </a:lvl4pPr>
            <a:lvl5pPr marL="1546225" marR="0" indent="-163194" algn="l" rtl="0">
              <a:spcBef>
                <a:spcPts val="600"/>
              </a:spcBef>
              <a:buClr>
                <a:srgbClr val="6DB7D7"/>
              </a:buClr>
              <a:buFont typeface="Noto Symbol"/>
              <a:buChar char="●"/>
              <a:defRPr/>
            </a:lvl5pPr>
            <a:lvl6pPr marL="1828800" marR="0" indent="-166370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●"/>
              <a:defRPr/>
            </a:lvl6pPr>
            <a:lvl7pPr marL="2117725" marR="0" indent="-163195" algn="l" rtl="0">
              <a:spcBef>
                <a:spcPts val="360"/>
              </a:spcBef>
              <a:buClr>
                <a:srgbClr val="6DB7D7"/>
              </a:buClr>
              <a:buFont typeface="Noto Symbol"/>
              <a:buChar char="●"/>
              <a:defRPr/>
            </a:lvl7pPr>
            <a:lvl8pPr marL="2398713" marR="0" indent="-164783" algn="l" rtl="0">
              <a:spcBef>
                <a:spcPts val="360"/>
              </a:spcBef>
              <a:buClr>
                <a:schemeClr val="accent2"/>
              </a:buClr>
              <a:buFont typeface="Noto Symbol"/>
              <a:buChar char="●"/>
              <a:defRPr/>
            </a:lvl8pPr>
            <a:lvl9pPr marL="2689225" marR="0" indent="-163195" algn="l" rtl="0">
              <a:spcBef>
                <a:spcPts val="360"/>
              </a:spcBef>
              <a:buClr>
                <a:srgbClr val="6DB7D7"/>
              </a:buClr>
              <a:buFont typeface="Noto Symbol"/>
              <a:buChar char="●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6649266" y="6275668"/>
            <a:ext cx="2519944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345" y="6275668"/>
            <a:ext cx="571752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9328031" y="6275668"/>
            <a:ext cx="1169973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3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36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Shape 92"/>
          <p:cNvGraphicFramePr/>
          <p:nvPr>
            <p:extLst>
              <p:ext uri="{D42A27DB-BD31-4B8C-83A1-F6EECF244321}">
                <p14:modId xmlns:p14="http://schemas.microsoft.com/office/powerpoint/2010/main" val="392341430"/>
              </p:ext>
            </p:extLst>
          </p:nvPr>
        </p:nvGraphicFramePr>
        <p:xfrm>
          <a:off x="186265" y="333593"/>
          <a:ext cx="2023525" cy="1859309"/>
        </p:xfrm>
        <a:graphic>
          <a:graphicData uri="http://schemas.openxmlformats.org/drawingml/2006/table">
            <a:tbl>
              <a:tblPr firstRow="1" bandRow="1">
                <a:noFill/>
                <a:tableStyleId>{52DCC361-0822-4771-8D6B-1AB88D949A6D}</a:tableStyleId>
              </a:tblPr>
              <a:tblGrid>
                <a:gridCol w="2023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/>
                        <a:t>(I) 2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511:   P</a:t>
                      </a:r>
                      <a:r>
                        <a:rPr lang="en-US" b="1" u="none" strike="noStrike" cap="none" baseline="0"/>
                        <a:t>rogramming for Data Science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521:   C</a:t>
                      </a:r>
                      <a:r>
                        <a:rPr lang="en-US" b="1" u="none" strike="noStrike" cap="none" baseline="0"/>
                        <a:t>omputing </a:t>
                      </a:r>
                      <a:r>
                        <a:rPr lang="en-US" b="1"/>
                        <a:t>Platforms for Data Science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Shape 93"/>
          <p:cNvGraphicFramePr/>
          <p:nvPr>
            <p:extLst>
              <p:ext uri="{D42A27DB-BD31-4B8C-83A1-F6EECF244321}">
                <p14:modId xmlns:p14="http://schemas.microsoft.com/office/powerpoint/2010/main" val="271967702"/>
              </p:ext>
            </p:extLst>
          </p:nvPr>
        </p:nvGraphicFramePr>
        <p:xfrm>
          <a:off x="2370669" y="333593"/>
          <a:ext cx="2218275" cy="2895649"/>
        </p:xfrm>
        <a:graphic>
          <a:graphicData uri="http://schemas.openxmlformats.org/drawingml/2006/table">
            <a:tbl>
              <a:tblPr firstRow="1" bandRow="1">
                <a:noFill/>
                <a:tableStyleId>{7714E736-E435-4D7B-B2FC-89CA84474521}</a:tableStyleId>
              </a:tblPr>
              <a:tblGrid>
                <a:gridCol w="2218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/>
                        <a:t>(II)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522:  Data Science Workflows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523: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/>
                        <a:t>Data </a:t>
                      </a:r>
                      <a:r>
                        <a:rPr lang="en-US" b="1"/>
                        <a:t>W</a:t>
                      </a:r>
                      <a:r>
                        <a:rPr lang="en-US" b="1" u="none" strike="noStrike" cap="none" baseline="0"/>
                        <a:t>rangling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512: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Algorithms and Data Structures</a:t>
                      </a:r>
                      <a:endParaRPr lang="en-US" b="1" u="none" strike="noStrike" cap="none" baseline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551:  Exploratory Data Analysis for Data Science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5" name="Shape 94"/>
          <p:cNvGraphicFramePr/>
          <p:nvPr>
            <p:extLst>
              <p:ext uri="{D42A27DB-BD31-4B8C-83A1-F6EECF244321}">
                <p14:modId xmlns:p14="http://schemas.microsoft.com/office/powerpoint/2010/main" val="2257967618"/>
              </p:ext>
            </p:extLst>
          </p:nvPr>
        </p:nvGraphicFramePr>
        <p:xfrm>
          <a:off x="4749485" y="356419"/>
          <a:ext cx="1973150" cy="1859309"/>
        </p:xfrm>
        <a:graphic>
          <a:graphicData uri="http://schemas.openxmlformats.org/drawingml/2006/table">
            <a:tbl>
              <a:tblPr firstRow="1" bandRow="1">
                <a:noFill/>
                <a:tableStyleId>{E422A848-1BDF-4489-91D1-30B8065C2DBB}</a:tableStyleId>
              </a:tblPr>
              <a:tblGrid>
                <a:gridCol w="1973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(III) 2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513:  Databases and Data Retrieval</a:t>
                      </a:r>
                      <a:endParaRPr lang="en-US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552: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Statistical Inference and Computation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Shape 95"/>
          <p:cNvGraphicFramePr/>
          <p:nvPr>
            <p:extLst>
              <p:ext uri="{D42A27DB-BD31-4B8C-83A1-F6EECF244321}">
                <p14:modId xmlns:p14="http://schemas.microsoft.com/office/powerpoint/2010/main" val="3803245760"/>
              </p:ext>
            </p:extLst>
          </p:nvPr>
        </p:nvGraphicFramePr>
        <p:xfrm>
          <a:off x="6899885" y="333593"/>
          <a:ext cx="2198597" cy="2748329"/>
        </p:xfrm>
        <a:graphic>
          <a:graphicData uri="http://schemas.openxmlformats.org/drawingml/2006/table">
            <a:tbl>
              <a:tblPr firstRow="1" bandRow="1">
                <a:noFill/>
                <a:tableStyleId>{0ADA591C-1E7A-497A-A28F-38DE4E2B1B41}</a:tableStyleId>
              </a:tblPr>
              <a:tblGrid>
                <a:gridCol w="2198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(IV)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 smtClean="0"/>
                        <a:t>DSCI 531: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 dirty="0" smtClean="0"/>
                        <a:t>Data 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1" u="none" strike="noStrike" cap="none" baseline="0" dirty="0" smtClean="0"/>
                        <a:t>i</a:t>
                      </a:r>
                      <a:r>
                        <a:rPr lang="en-US" b="1" dirty="0" smtClean="0"/>
                        <a:t>s</a:t>
                      </a:r>
                      <a:r>
                        <a:rPr lang="en-US" b="1" u="none" strike="noStrike" cap="none" baseline="0" dirty="0" smtClean="0"/>
                        <a:t>ualization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524: Collaborative Software Development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553: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Statistical Inference and Computation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561: Regression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Shape 96"/>
          <p:cNvGraphicFramePr/>
          <p:nvPr>
            <p:extLst>
              <p:ext uri="{D42A27DB-BD31-4B8C-83A1-F6EECF244321}">
                <p14:modId xmlns:p14="http://schemas.microsoft.com/office/powerpoint/2010/main" val="2377980637"/>
              </p:ext>
            </p:extLst>
          </p:nvPr>
        </p:nvGraphicFramePr>
        <p:xfrm>
          <a:off x="101603" y="3479672"/>
          <a:ext cx="2136900" cy="2682289"/>
        </p:xfrm>
        <a:graphic>
          <a:graphicData uri="http://schemas.openxmlformats.org/drawingml/2006/table">
            <a:tbl>
              <a:tblPr firstRow="1" bandRow="1">
                <a:noFill/>
                <a:tableStyleId>{2E003012-A5A9-4EA8-ACB3-1FC983E978BC}</a:tableStyleId>
              </a:tblPr>
              <a:tblGrid>
                <a:gridCol w="2136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/>
                        <a:t>(V)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525:  Web and Cloud Computing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542:  Communication and Argumentation</a:t>
                      </a:r>
                      <a:endParaRPr lang="en-US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562: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Regression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571: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Supervised Learning 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Shape 97"/>
          <p:cNvGraphicFramePr/>
          <p:nvPr>
            <p:extLst>
              <p:ext uri="{D42A27DB-BD31-4B8C-83A1-F6EECF244321}">
                <p14:modId xmlns:p14="http://schemas.microsoft.com/office/powerpoint/2010/main" val="1481578140"/>
              </p:ext>
            </p:extLst>
          </p:nvPr>
        </p:nvGraphicFramePr>
        <p:xfrm>
          <a:off x="2406169" y="3479672"/>
          <a:ext cx="2175650" cy="2834689"/>
        </p:xfrm>
        <a:graphic>
          <a:graphicData uri="http://schemas.openxmlformats.org/drawingml/2006/table">
            <a:tbl>
              <a:tblPr firstRow="1" bandRow="1">
                <a:noFill/>
                <a:tableStyleId>{FD2937A2-8B11-42CC-B326-CD8766EE4027}</a:tableStyleId>
              </a:tblPr>
              <a:tblGrid>
                <a:gridCol w="2175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(VI) </a:t>
                      </a:r>
                      <a:r>
                        <a:rPr lang="en-US" sz="2000" b="1" u="none" strike="noStrike" cap="none" baseline="0" dirty="0" smtClean="0"/>
                        <a:t>5 weeks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b="1" u="none" strike="noStrike" cap="none" baseline="0" dirty="0" smtClean="0"/>
                        <a:t>(4 weeks + m</a:t>
                      </a:r>
                      <a:r>
                        <a:rPr lang="en-US" sz="1200" dirty="0" smtClean="0"/>
                        <a:t>idterm break</a:t>
                      </a:r>
                      <a:r>
                        <a:rPr lang="en-US" sz="1200" b="1" u="none" strike="noStrike" cap="none" baseline="0" dirty="0" smtClean="0"/>
                        <a:t>)</a:t>
                      </a:r>
                      <a:endParaRPr lang="en-US" sz="1200" b="1" u="none" strike="noStrike" cap="none" baseline="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541:  Privacy, Ethics, and Security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563: Unsupervised Learning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572: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Supervised Learning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573:  Feature and Model Selection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9" name="Shape 98"/>
          <p:cNvGraphicFramePr/>
          <p:nvPr>
            <p:extLst>
              <p:ext uri="{D42A27DB-BD31-4B8C-83A1-F6EECF244321}">
                <p14:modId xmlns:p14="http://schemas.microsoft.com/office/powerpoint/2010/main" val="2523302212"/>
              </p:ext>
            </p:extLst>
          </p:nvPr>
        </p:nvGraphicFramePr>
        <p:xfrm>
          <a:off x="6899885" y="3508498"/>
          <a:ext cx="2201465" cy="914419"/>
        </p:xfrm>
        <a:graphic>
          <a:graphicData uri="http://schemas.openxmlformats.org/drawingml/2006/table">
            <a:tbl>
              <a:tblPr firstRow="1" bandRow="1">
                <a:noFill/>
                <a:tableStyleId>{A31AB10A-2771-4370-B325-9B467FD8C754}</a:tableStyleId>
              </a:tblPr>
              <a:tblGrid>
                <a:gridCol w="2201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(VIII) 8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/>
                        <a:t>DSCI 591: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u="none" strike="noStrike" cap="none" baseline="0" dirty="0"/>
                        <a:t>Capstone </a:t>
                      </a:r>
                      <a:r>
                        <a:rPr lang="en-US" b="1" dirty="0"/>
                        <a:t>P</a:t>
                      </a:r>
                      <a:r>
                        <a:rPr lang="en-US" b="1" u="none" strike="noStrike" cap="none" baseline="0" dirty="0"/>
                        <a:t>roject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Shape 99"/>
          <p:cNvGraphicFramePr/>
          <p:nvPr>
            <p:extLst>
              <p:ext uri="{D42A27DB-BD31-4B8C-83A1-F6EECF244321}">
                <p14:modId xmlns:p14="http://schemas.microsoft.com/office/powerpoint/2010/main" val="2324372144"/>
              </p:ext>
            </p:extLst>
          </p:nvPr>
        </p:nvGraphicFramePr>
        <p:xfrm>
          <a:off x="7091024" y="5492562"/>
          <a:ext cx="1665200" cy="1097310"/>
        </p:xfrm>
        <a:graphic>
          <a:graphicData uri="http://schemas.openxmlformats.org/drawingml/2006/table">
            <a:tbl>
              <a:tblPr firstRow="1" bandRow="1">
                <a:noFill/>
                <a:tableStyleId>{6443548F-7041-409B-9868-C1AADD71CB95}</a:tableStyleId>
              </a:tblPr>
              <a:tblGrid>
                <a:gridCol w="39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3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8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" name="Shape 100"/>
          <p:cNvSpPr txBox="1"/>
          <p:nvPr/>
        </p:nvSpPr>
        <p:spPr>
          <a:xfrm>
            <a:off x="864697" y="6427631"/>
            <a:ext cx="3184799" cy="400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000" b="1" dirty="0">
                <a:solidFill>
                  <a:schemeClr val="dk1"/>
                </a:solidFill>
              </a:rPr>
              <a:t>lecture</a:t>
            </a:r>
            <a:r>
              <a:rPr lang="en-US" sz="20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1.5 hours</a:t>
            </a:r>
          </a:p>
        </p:txBody>
      </p:sp>
      <p:graphicFrame>
        <p:nvGraphicFramePr>
          <p:cNvPr id="22" name="Shape 101"/>
          <p:cNvGraphicFramePr/>
          <p:nvPr>
            <p:extLst>
              <p:ext uri="{D42A27DB-BD31-4B8C-83A1-F6EECF244321}">
                <p14:modId xmlns:p14="http://schemas.microsoft.com/office/powerpoint/2010/main" val="4262401347"/>
              </p:ext>
            </p:extLst>
          </p:nvPr>
        </p:nvGraphicFramePr>
        <p:xfrm>
          <a:off x="9043173" y="5492562"/>
          <a:ext cx="1644950" cy="1097310"/>
        </p:xfrm>
        <a:graphic>
          <a:graphicData uri="http://schemas.openxmlformats.org/drawingml/2006/table">
            <a:tbl>
              <a:tblPr firstRow="1" bandRow="1">
                <a:noFill/>
                <a:tableStyleId>{01A6F817-C3FB-499F-8667-901DC8C2C528}</a:tableStyleId>
              </a:tblPr>
              <a:tblGrid>
                <a:gridCol w="397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81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 dirty="0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 baseline="0"/>
                        <a:t>Th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B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dirty="0"/>
                        <a:t>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Shape 102"/>
          <p:cNvGraphicFramePr/>
          <p:nvPr>
            <p:extLst>
              <p:ext uri="{D42A27DB-BD31-4B8C-83A1-F6EECF244321}">
                <p14:modId xmlns:p14="http://schemas.microsoft.com/office/powerpoint/2010/main" val="1133315184"/>
              </p:ext>
            </p:extLst>
          </p:nvPr>
        </p:nvGraphicFramePr>
        <p:xfrm>
          <a:off x="4749485" y="3486413"/>
          <a:ext cx="2001300" cy="3109009"/>
        </p:xfrm>
        <a:graphic>
          <a:graphicData uri="http://schemas.openxmlformats.org/drawingml/2006/table">
            <a:tbl>
              <a:tblPr firstRow="1" bandRow="1">
                <a:noFill/>
                <a:tableStyleId>{61368BA1-68E7-4C80-8560-4EABCBB736F1}</a:tableStyleId>
              </a:tblPr>
              <a:tblGrid>
                <a:gridCol w="200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29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b="1" u="none" strike="noStrike" cap="none" baseline="0" dirty="0"/>
                        <a:t>(VII) 4 weeks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 smtClean="0"/>
                        <a:t>DSCI 532: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 dirty="0" smtClean="0"/>
                        <a:t>Data Visualization II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/>
                        <a:t>DSCI 554: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Experimentation and Causal Inference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b="1"/>
                        <a:t>DSCI 574:  </a:t>
                      </a:r>
                      <a:r>
                        <a:rPr lang="en-US" b="1" u="none" strike="noStrike" cap="none" baseline="0"/>
                        <a:t>Spatial and Temporal Models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b="1" dirty="0"/>
                        <a:t>DSCI 575:  Advanced Machine Learning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Breez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240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Breeze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Michael Gelbart</cp:lastModifiedBy>
  <cp:revision>5</cp:revision>
  <dcterms:modified xsi:type="dcterms:W3CDTF">2016-04-25T18:31:44Z</dcterms:modified>
</cp:coreProperties>
</file>