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commentAuthors" Target="commentAuthors.xml" /><Relationship Id="rId20" Type="http://schemas.openxmlformats.org/officeDocument/2006/relationships/handoutMaster" Target="handoutMasters/handout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Prepared</a:t>
            </a:r>
            <a:r>
              <a:rPr/>
              <a:t> </a:t>
            </a:r>
            <a:r>
              <a:rPr/>
              <a:t>by: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Foundation.</a:t>
            </a:r>
            <a:r>
              <a:rPr/>
              <a:t> </a:t>
            </a:r>
            <a:r>
              <a:rPr/>
              <a:t>2022—Preliminary</a:t>
            </a:r>
            <a:r>
              <a:rPr/>
              <a:t> </a:t>
            </a:r>
            <a:r>
              <a:rPr/>
              <a:t>Draft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01/14/2022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vs. Assumptions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(flextable)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2951595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743200"/>
                <a:gridCol w="1828800"/>
                <a:gridCol w="1828800"/>
              </a:tblGrid>
              <a:tr h="39222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Year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 Market Valued Returns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 Actuarially Valued Returns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20-Years (2002-2021)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15-Years (2007-2021)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10-Years (2012-2021)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9.00%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7.30%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5-Years (2017-2021)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Normal: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“new normal” for the institutional investing, despite the post-COVID rebound, suggests that achieving even a 6% average rate of return is optimistic.</a:t>
            </a:r>
          </a:p>
          <a:p>
            <a:pPr lvl="1">
              <a:buAutoNum type="arabicPeriod"/>
            </a:pPr>
            <a:r>
              <a:rPr/>
              <a:t>Over the past two decades there has been a steady change in the nature of the institutional investment returns.</a:t>
            </a:r>
          </a:p>
          <a:p>
            <a:pPr lvl="2"/>
            <a:r>
              <a:rPr/>
              <a:t>30-year Treasury yields have fallen from around 8% in the 1990s to consistently less or around 3% today.</a:t>
            </a:r>
          </a:p>
          <a:p>
            <a:pPr lvl="2"/>
            <a:r>
              <a:rPr/>
              <a:t>Globally, interest rates are at the ultralow historic levels, while market liquidity continues to be restrained by financial regulations.</a:t>
            </a:r>
          </a:p>
          <a:p>
            <a:pPr lvl="1">
              <a:buAutoNum type="arabicPeriod"/>
            </a:pPr>
            <a:r>
              <a:rPr/>
              <a:t>McKinsey &amp; Co. forecast the returns to equities will be 20% to 50% lower over the next two decades compared to the previous three decades.</a:t>
            </a:r>
          </a:p>
          <a:p>
            <a:pPr lvl="2"/>
            <a:r>
              <a:rPr/>
              <a:t>Using their forecast, the best-case scenario for a 60/40 portfolio of equities and bonds is likely to earn less than a 5% return.</a:t>
            </a:r>
          </a:p>
          <a:p>
            <a:pPr lvl="1">
              <a:buAutoNum type="arabicPeriod"/>
            </a:pPr>
            <a:r>
              <a:rPr/>
              <a:t>As ASRS waits for the continual “rebound” its unfunded liabilities continue to grow.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RMarkdown_ASRS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Payroll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0.045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arkdown_ASRS_files/figure-pptx/payro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Inflation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Response [https://raw.githubusercontent.com/ReasonFoundation/databaseR/master/files/CPI_by_Region_DOL.xlsx]
##   Date: 2022-01-14 18:55
##   Status: 200
##   Content-Type: application/octet-stream
##   Size: 13.8 kB
## &lt;ON DISK&gt;  /var/folders/0z/p5zgjmbn6531bgclzwc383500000gn/T//RtmpmjnJI8/file10f072642b498.xlsx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arkdown_ASRS_files/figure-pptx/inf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 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ASRS</a:t>
            </a:r>
            <a:r>
              <a:rPr/>
              <a:t> </a:t>
            </a:r>
            <a:r>
              <a:rPr/>
              <a:t>Unfunded</a:t>
            </a:r>
            <a:r>
              <a:rPr/>
              <a:t> </a:t>
            </a:r>
            <a:r>
              <a:rPr/>
              <a:t>Liabilities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ASRS</a:t>
            </a:r>
            <a:r>
              <a:rPr/>
              <a:t> </a:t>
            </a:r>
            <a:r>
              <a:rPr/>
              <a:t>UAL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deb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(2001/2021)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(table)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Funded</a:t>
                      </a:r>
                      <a:r>
                        <a:rPr/>
                        <a:t> </a:t>
                      </a:r>
                      <a:r>
                        <a:rPr/>
                        <a:t>Ratio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-$2,876,000,000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115.2%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$18,377,290,170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70.1%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database.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Liabilities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area.u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(flextable())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736875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011680"/>
                <a:gridCol w="2011680"/>
                <a:gridCol w="2011680"/>
              </a:tblGrid>
              <a:tr h="366503"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Contribution Type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% of Payroll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 Value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Employee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$1,321,694,000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Employer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$1,381,021,862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256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Employer (Debt Amortization)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$1,163,209,689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Employer (Normal Cost)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$217,812,173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8983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ASRS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$2,774,788,052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Funded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owFund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82042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Arizona State Retirement System Solvency Analysis</dc:title>
  <dc:creator>Prepared by: Pension Integrity Project at Reason Foundation. 2022—Preliminary Draft</dc:creator>
  <cp:keywords/>
  <dcterms:created xsi:type="dcterms:W3CDTF">2022-01-14T18:55:31Z</dcterms:created>
  <dcterms:modified xsi:type="dcterms:W3CDTF">2022-01-14T18:55:31Z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01/14/2022</vt:lpwstr>
  </property>
  <property fmtid="{D5CDD505-2E9C-101B-9397-08002B2CF9AE}" pid="4" name="font-family">
    <vt:lpwstr>Arial</vt:lpwstr>
  </property>
  <property fmtid="{D5CDD505-2E9C-101B-9397-08002B2CF9AE}" pid="5" name="fontsize">
    <vt:lpwstr>9pt</vt:lpwstr>
  </property>
  <property fmtid="{D5CDD505-2E9C-101B-9397-08002B2CF9AE}" pid="6" name="output">
    <vt:lpwstr/>
  </property>
</Properties>
</file>