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2B"/>
    <a:srgbClr val="FF6D2C"/>
    <a:srgbClr val="000066"/>
    <a:srgbClr val="CED7DF"/>
    <a:srgbClr val="CDD7DF"/>
    <a:srgbClr val="7C8AA5"/>
    <a:srgbClr val="486CB7"/>
    <a:srgbClr val="476DB5"/>
    <a:srgbClr val="E8ECF0"/>
    <a:srgbClr val="2C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4" autoAdjust="0"/>
    <p:restoredTop sz="89405" autoAdjust="0"/>
  </p:normalViewPr>
  <p:slideViewPr>
    <p:cSldViewPr snapToGrid="0" snapToObjects="1">
      <p:cViewPr varScale="1">
        <p:scale>
          <a:sx n="122" d="100"/>
          <a:sy n="122" d="100"/>
        </p:scale>
        <p:origin x="1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commentAuthors" Target="commentAuthors.xml" /><Relationship Id="rId21" Type="http://schemas.openxmlformats.org/officeDocument/2006/relationships/handoutMaster" Target="handoutMasters/handout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[State] [plan </a:t>
            </a:r>
            <a:r>
              <a:rPr lang="en-US" dirty="0" err="1"/>
              <a:t>abbv</a:t>
            </a:r>
            <a:r>
              <a:rPr lang="en-US" dirty="0"/>
              <a:t>]: pension plan solvency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>
            <a:lvl1pPr marL="0" indent="0" algn="l">
              <a:buNone/>
              <a:defRPr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Prepared by:</a:t>
            </a:r>
          </a:p>
          <a:p>
            <a:r>
              <a:rPr lang="en-US" dirty="0"/>
              <a:t>Pension Integrity Project at Reason Foundation</a:t>
            </a:r>
          </a:p>
          <a:p>
            <a:r>
              <a:rPr lang="en-US" dirty="0"/>
              <a:t>[Month] [Day], [Year]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02D39-B686-2742-A69B-CE6D46FC9A4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98022B4-9216-5F47-9DF4-E67BBD1BA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62040" y="5366957"/>
            <a:ext cx="2372360" cy="10056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ext &amp; Grap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Logo Top,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896"/>
          </a:xfrm>
        </p:spPr>
        <p:txBody>
          <a:bodyPr/>
          <a:lstStyle>
            <a:lvl1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1pPr>
            <a:lvl2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2pPr>
            <a:lvl3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3pPr>
            <a:lvl4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4pPr>
            <a:lvl5pPr>
              <a:buClr>
                <a:srgbClr val="FF6D2B"/>
              </a:buClr>
              <a:defRPr>
                <a:latin typeface="+mn-lt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2700" y="0"/>
            <a:ext cx="135585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85AD263-A788-3145-8D38-AEBC1D444AEE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82896" y="0"/>
            <a:ext cx="445398" cy="365760"/>
          </a:xfrm>
        </p:spPr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6553200"/>
            <a:ext cx="91440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000">
                <a:latin typeface="+mn-lt"/>
                <a:ea typeface="Gill Sans MT" charset="0"/>
                <a:cs typeface="Gill Sans MT" charset="0"/>
              </a:defRPr>
            </a:lvl1pPr>
            <a:lvl2pPr>
              <a:defRPr>
                <a:latin typeface="Gill Sans MT" charset="0"/>
                <a:ea typeface="Gill Sans MT" charset="0"/>
                <a:cs typeface="Gill Sans MT" charset="0"/>
              </a:defRPr>
            </a:lvl2pPr>
            <a:lvl3pPr>
              <a:defRPr>
                <a:latin typeface="Gill Sans MT" charset="0"/>
                <a:ea typeface="Gill Sans MT" charset="0"/>
                <a:cs typeface="Gill Sans MT" charset="0"/>
              </a:defRPr>
            </a:lvl3pPr>
            <a:lvl4pPr>
              <a:defRPr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Source: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398F-E4EE-494C-9E99-BA30E7C29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1624" y="557784"/>
            <a:ext cx="599410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B606C5D1-9323-1B45-8355-7D55EA8EE66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D78B9-2160-584E-BBA7-5668B7EB21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259" y="555560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800" b="0" cap="all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Sub-Section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4108F21-3CFE-3045-9ABB-E1E1413BA1A1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rgbClr val="FF6D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" y="0"/>
            <a:ext cx="242316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626864"/>
            <a:ext cx="7772400" cy="2053336"/>
          </a:xfrm>
        </p:spPr>
        <p:txBody>
          <a:bodyPr>
            <a:normAutofit/>
          </a:bodyPr>
          <a:lstStyle>
            <a:lvl1pPr>
              <a:buClr>
                <a:srgbClr val="FF6D2B"/>
              </a:buClr>
              <a:defRPr b="0" i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Gill Sans MT" charset="0"/>
                <a:cs typeface="Gill Sans MT" charset="0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Notes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77465F-9A01-0649-8F79-2B63C8F84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8449" y="557403"/>
            <a:ext cx="603504" cy="93611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FF6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5400" y="0"/>
            <a:ext cx="134851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EF76A7A-0506-6C4D-8382-BFC753915B9A}" type="datetime4">
              <a:rPr lang="en-US" smtClean="0"/>
              <a:t>January 7,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845" y="0"/>
            <a:ext cx="242117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4509" y="-4273"/>
            <a:ext cx="44539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462207E-B25F-844C-A813-B7E57EC837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0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2" r:id="rId2"/>
    <p:sldLayoutId id="2147483732" r:id="rId3"/>
    <p:sldLayoutId id="2147483743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FF6D2B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FF6D2B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FF6D2B"/>
        </a:buClr>
        <a:buFont typeface="Arial" pitchFamily="34" charset="0"/>
        <a:buChar char="•"/>
        <a:defRPr sz="16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FF6D2B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Arizona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Prepared</a:t>
            </a:r>
            <a:r>
              <a:rPr/>
              <a:t> </a:t>
            </a:r>
            <a:r>
              <a:rPr/>
              <a:t>by: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2022—Preliminary</a:t>
            </a:r>
            <a:r>
              <a:rPr/>
              <a:t> </a:t>
            </a:r>
            <a:r>
              <a:rPr/>
              <a:t>Draft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01/14/2022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vs. Assumptions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755436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743200"/>
                <a:gridCol w="1828800"/>
                <a:gridCol w="1828800"/>
              </a:tblGrid>
              <a:tr h="39222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Year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Market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 Actuarially Valued Returns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20-Years (2002-2021)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5.80%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15-Years (2007-2021)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7.60%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10-Years (2012-2021)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7.30%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5-Years (2017-2021)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7.70%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S&amp;P500</a:t>
            </a:r>
            <a:r>
              <a:rPr/>
              <a:t> </a:t>
            </a:r>
            <a:r>
              <a:rPr/>
              <a:t>vs. Funded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sp5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Normal: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“new normal” for the institutional investing, despite the post-COVID rebound, suggests that achieving even a 6% average rate of return is optimistic.</a:t>
            </a:r>
          </a:p>
          <a:p>
            <a:pPr lvl="1">
              <a:buAutoNum type="arabicPeriod"/>
            </a:pPr>
            <a:r>
              <a:rPr/>
              <a:t>Over the past two decades there has been a steady change in the nature of the institutional investment returns.</a:t>
            </a:r>
          </a:p>
          <a:p>
            <a:pPr lvl="2"/>
            <a:r>
              <a:rPr/>
              <a:t>30-year Treasury yields have fallen from around 8% in the 1990s to consistently less or around 3% today.</a:t>
            </a:r>
          </a:p>
          <a:p>
            <a:pPr lvl="2"/>
            <a:r>
              <a:rPr/>
              <a:t>Globally, interest rates are at the ultralow historic levels, while market liquidity continues to be restrained by financial regulations.</a:t>
            </a:r>
          </a:p>
          <a:p>
            <a:pPr lvl="1">
              <a:buAutoNum type="arabicPeriod"/>
            </a:pPr>
            <a:r>
              <a:rPr/>
              <a:t>McKinsey &amp; Co. forecast the returns to equities will be 20% to 50% lower over the next two decades compared to the previous three decades.</a:t>
            </a:r>
          </a:p>
          <a:p>
            <a:pPr lvl="2"/>
            <a:r>
              <a:rPr/>
              <a:t>Using their forecast, the best-case scenario for a 60/40 portfolio of equities and bonds is likely to earn less than a 5% return.</a:t>
            </a:r>
          </a:p>
          <a:p>
            <a:pPr lvl="1">
              <a:buAutoNum type="arabicPeriod"/>
            </a:pPr>
            <a:r>
              <a:rPr/>
              <a:t>As ASRS waits for the continual “rebound” its unfunded liabilities continue to grow.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Asset</a:t>
            </a:r>
            <a:r>
              <a:rPr/>
              <a:t> </a:t>
            </a:r>
            <a:r>
              <a:rPr/>
              <a:t>Allocation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(Custom)</a:t>
            </a:r>
          </a:p>
        </p:txBody>
      </p:sp>
      <p:pic>
        <p:nvPicPr>
          <p:cNvPr descr="RMarkdown_ASRS_files/figure-pptx/ass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Debt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vs. Unfunded</a:t>
            </a:r>
            <a:r>
              <a:rPr/>
              <a:t> </a:t>
            </a:r>
            <a:r>
              <a:rPr/>
              <a:t>Liability</a:t>
            </a:r>
            <a:r>
              <a:rPr/>
              <a:t> </a:t>
            </a:r>
            <a:r>
              <a:rPr/>
              <a:t>Payments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(w/</a:t>
            </a:r>
            <a:r>
              <a:rPr/>
              <a:t> </a:t>
            </a:r>
            <a:r>
              <a:rPr/>
              <a:t>barPlot())</a:t>
            </a:r>
          </a:p>
        </p:txBody>
      </p:sp>
      <p:pic>
        <p:nvPicPr>
          <p:cNvPr descr="RMarkdown_ASRS_files/figure-pptx/net.am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Risk-Free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vs. Discount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treasur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Payroll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[1] 0.045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payro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Inflation</a:t>
            </a:r>
            <a:r>
              <a:rPr/>
              <a:t> </a:t>
            </a:r>
            <a:r>
              <a:rPr/>
              <a:t>vs. Assumption</a:t>
            </a:r>
            <a:r>
              <a:rPr/>
              <a:t> </a:t>
            </a:r>
            <a:r>
              <a:rPr/>
              <a:t>(2001-2020)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Response [https://raw.githubusercontent.com/ReasonFoundation/databaseR/master/files/CPI_by_Region_DOL.xlsx]
##   Date: 2022-01-16 15:30
##   Status: 200
##   Content-Type: application/octet-stream
##   Size: 13.8 kB
## &lt;ON DISK&gt;  /var/folders/0z/p5zgjmbn6531bgclzwc383500000gn/T//RtmppjLAqS/file62a13a320b4.xlsx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Markdown_ASRS_files/figure-pptx/inf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offer pro-bono technical assistance to public officials to help them design and implement pension reforms that improve plan solvency and promote retirement security, including:</a:t>
            </a:r>
          </a:p>
          <a:p>
            <a:pPr lvl="1"/>
            <a:r>
              <a:rPr/>
              <a:t>Customized analysis of pension system design, trends</a:t>
            </a:r>
          </a:p>
          <a:p>
            <a:pPr lvl="1"/>
            <a:r>
              <a:rPr/>
              <a:t>Independent actuarial modeling of reform scenarios</a:t>
            </a:r>
          </a:p>
          <a:p>
            <a:pPr lvl="1"/>
            <a:r>
              <a:rPr/>
              <a:t>Consultation and modeling around custom policy designs</a:t>
            </a:r>
          </a:p>
          <a:p>
            <a:pPr lvl="1"/>
            <a:r>
              <a:rPr/>
              <a:t>Latest pension reform research and case studies</a:t>
            </a:r>
          </a:p>
          <a:p>
            <a:pPr lvl="1"/>
            <a:r>
              <a:rPr/>
              <a:t>Peer-to-peer mentoring from state and local officials who have successfully enacted pension reforms</a:t>
            </a:r>
          </a:p>
          <a:p>
            <a:pPr lvl="1"/>
            <a:r>
              <a:rPr/>
              <a:t>Assistance with stakeholder outreach, engagement and relationship management</a:t>
            </a:r>
          </a:p>
          <a:p>
            <a:pPr lvl="1"/>
            <a:r>
              <a:rPr/>
              <a:t>Design and execution of public education programs and media campaigns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Unfunded</a:t>
            </a:r>
            <a:r>
              <a:rPr/>
              <a:t> </a:t>
            </a:r>
            <a:r>
              <a:rPr/>
              <a:t>Liabilities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ASRS</a:t>
            </a:r>
            <a:r>
              <a:rPr/>
              <a:t> </a:t>
            </a:r>
            <a:r>
              <a:rPr/>
              <a:t>UAL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(areaPlot())</a:t>
            </a:r>
          </a:p>
        </p:txBody>
      </p:sp>
      <p:pic>
        <p:nvPicPr>
          <p:cNvPr descr="RMarkdown_ASRS_files/figure-pptx/deb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Weakening</a:t>
            </a:r>
            <a:r>
              <a:rPr/>
              <a:t> </a:t>
            </a:r>
            <a:r>
              <a:rPr/>
              <a:t>Solvency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(2001/2021)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(table)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Funded</a:t>
                      </a:r>
                      <a:r>
                        <a:rPr/>
                        <a:t> </a:t>
                      </a:r>
                      <a:r>
                        <a:rPr/>
                        <a:t>Ratio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-$2,876,000,000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115.2%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$18,377,290,170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70.1%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database.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Liabilities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area.u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(flextable())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130711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2011680"/>
                <a:gridCol w="2011680"/>
                <a:gridCol w="2011680"/>
              </a:tblGrid>
              <a:tr h="366503"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FY2023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Contribution Type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 of Payroll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 Value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FF6633">
                          <a:alpha val="100000"/>
                        </a:srgbClr>
                      </a:solidFill>
                      <a:prstDash val="solid"/>
                    </a:lnB>
                    <a:solidFill>
                      <a:srgbClr val="101010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Employee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$1,321,694,000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09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Employer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$1,381,021,862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256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(Debt Amortization)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$1,163,209,689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Employer (Normal Cost)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200" i="1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$217,812,173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3D8DD">
                        <a:alpha val="100000"/>
                      </a:srgbClr>
                    </a:solidFill>
                  </a:tcPr>
                </a:tc>
              </a:tr>
              <a:tr h="38983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ASRS Contributions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24.0%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8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$2,774,788,052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919DAA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Funded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HowFund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8204200" cy="487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7864475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Returns</a:t>
            </a:r>
            <a:r>
              <a:rPr/>
              <a:t> </a:t>
            </a:r>
            <a:r>
              <a:rPr/>
              <a:t>(2001-2021)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(linePlot())</a:t>
            </a:r>
          </a:p>
        </p:txBody>
      </p:sp>
      <p:pic>
        <p:nvPicPr>
          <p:cNvPr descr="RMarkdown_ASRS_files/figure-pptx/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969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Pension</a:t>
            </a:r>
            <a:r>
              <a:rPr/>
              <a:t> </a:t>
            </a:r>
            <a:r>
              <a:rPr/>
              <a:t>Integrity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ASRS</a:t>
            </a:r>
            <a:r>
              <a:rPr/>
              <a:t> </a:t>
            </a:r>
            <a:r>
              <a:rPr/>
              <a:t>actuarial</a:t>
            </a:r>
            <a:r>
              <a:rPr/>
              <a:t> </a:t>
            </a:r>
            <a:r>
              <a:rPr/>
              <a:t>valuation</a:t>
            </a:r>
            <a:r>
              <a:rPr/>
              <a:t> </a:t>
            </a:r>
            <a:r>
              <a:rPr/>
              <a:t>reports.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III.potx" id="{38E5262C-03D5-497F-9755-9FD18792ECE0}" vid="{A569D75D-2A09-4420-AC85-B12C3A07ACD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Clarity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Arizona State Retirement System Solvency Analysis</dc:title>
  <dc:creator>Prepared by: Pension Integrity Project at Reason Foundation. 2022—Preliminary Draft</dc:creator>
  <cp:keywords/>
  <dcterms:created xsi:type="dcterms:W3CDTF">2022-01-16T15:30:41Z</dcterms:created>
  <dcterms:modified xsi:type="dcterms:W3CDTF">2022-01-16T15:30:41Z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01/14/2022</vt:lpwstr>
  </property>
  <property fmtid="{D5CDD505-2E9C-101B-9397-08002B2CF9AE}" pid="4" name="font-family">
    <vt:lpwstr>Arial</vt:lpwstr>
  </property>
  <property fmtid="{D5CDD505-2E9C-101B-9397-08002B2CF9AE}" pid="5" name="fontsize">
    <vt:lpwstr>9pt</vt:lpwstr>
  </property>
  <property fmtid="{D5CDD505-2E9C-101B-9397-08002B2CF9AE}" pid="6" name="output">
    <vt:lpwstr/>
  </property>
</Properties>
</file>