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pdf" ContentType="application/pdf"/>
  <Default Extension="emf" ContentType="image/x-em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84" autoAdjust="0"/>
    <p:restoredTop sz="89405" autoAdjust="0"/>
  </p:normalViewPr>
  <p:slideViewPr>
    <p:cSldViewPr snapToGrid="0" snapToObjects="1">
      <p:cViewPr varScale="1">
        <p:scale>
          <a:sx n="122" d="100"/>
          <a:sy n="122" d="100"/>
        </p:scale>
        <p:origin x="13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commentAuthors" Target="commentAuthors.xml" /><Relationship Id="rId25" Type="http://schemas.openxmlformats.org/officeDocument/2006/relationships/handoutMaster" Target="handoutMasters/handout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df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Arizona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Retirement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Prepared</a:t>
            </a:r>
            <a:r>
              <a:rPr/>
              <a:t> </a:t>
            </a:r>
            <a:r>
              <a:rPr/>
              <a:t>by: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Foundation.</a:t>
            </a:r>
            <a:r>
              <a:rPr/>
              <a:t> </a:t>
            </a:r>
            <a:r>
              <a:rPr/>
              <a:t>2022—Preliminary</a:t>
            </a:r>
            <a:r>
              <a:rPr/>
              <a:t> </a:t>
            </a:r>
            <a:r>
              <a:rPr/>
              <a:t>Draft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01/14/2022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(flextable())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5674825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2011680"/>
                <a:gridCol w="2011680"/>
                <a:gridCol w="2011680"/>
              </a:tblGrid>
              <a:tr h="366503">
                <a:tc gridSpan="3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FY2023 Contributions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FY2023 Contributions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FY2023 Contributions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Contribution Type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6633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% of Payroll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6633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 Value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6633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</a:tr>
              <a:tr h="3909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Employee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$1,321,694,000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</a:tr>
              <a:tr h="3909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Employer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$1,381,021,862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</a:tr>
              <a:tr h="39256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Employer (Debt Amortization)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$1,163,209,689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Employer (Normal Cost)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$217,812,173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</a:tr>
              <a:tr h="38983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ASRS Contributions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$2,774,788,052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Funded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Image</a:t>
            </a:r>
          </a:p>
        </p:txBody>
      </p:sp>
      <p:pic>
        <p:nvPicPr>
          <p:cNvPr descr="HowFund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82042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Investment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(2001-2021)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RMarkdown_ASRS_files/figure-pptx/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ASRS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valuation</a:t>
            </a:r>
            <a:r>
              <a:rPr/>
              <a:t> </a:t>
            </a:r>
            <a:r>
              <a:rPr/>
              <a:t>reports.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Investment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vs. Assumptions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(flextable)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88120779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2743200"/>
                <a:gridCol w="1828800"/>
                <a:gridCol w="1828800"/>
              </a:tblGrid>
              <a:tr h="39222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Year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6633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Average Market Valued Returns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6633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Average Actuarially Valued Returns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6633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20-Years (2002-2021)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6.90%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5.80%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15-Years (2007-2021)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7.60%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6.40%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10-Years (2012-2021)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9.00%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7.30%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5-Years (2017-2021)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11.00%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7.70%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S&amp;P500</a:t>
            </a:r>
            <a:r>
              <a:rPr/>
              <a:t> </a:t>
            </a:r>
            <a:r>
              <a:rPr/>
              <a:t>vs. Funded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(2001-2020)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(areaPlot())</a:t>
            </a:r>
          </a:p>
        </p:txBody>
      </p:sp>
      <p:pic>
        <p:nvPicPr>
          <p:cNvPr descr="RMarkdown_ASRS_files/figure-pptx/sp50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ASRS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valuation</a:t>
            </a:r>
            <a:r>
              <a:rPr/>
              <a:t> </a:t>
            </a:r>
            <a:r>
              <a:rPr/>
              <a:t>reports.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Normal: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“new normal” for the institutional investing, despite the post-COVID rebound, suggests that achieving even a 6% average rate of return is optimistic.</a:t>
            </a:r>
          </a:p>
          <a:p>
            <a:pPr lvl="1">
              <a:buAutoNum type="arabicPeriod"/>
            </a:pPr>
            <a:r>
              <a:rPr/>
              <a:t>Over the past two decades there has been a steady change in the nature of the institutional investment returns.</a:t>
            </a:r>
          </a:p>
          <a:p>
            <a:pPr lvl="2"/>
            <a:r>
              <a:rPr/>
              <a:t>30-year Treasury yields have fallen from around 8% in the 1990s to consistently less or around 3% today.</a:t>
            </a:r>
          </a:p>
          <a:p>
            <a:pPr lvl="2"/>
            <a:r>
              <a:rPr/>
              <a:t>Globally, interest rates are at the ultralow historic levels, while market liquidity continues to be restrained by financial regulations.</a:t>
            </a:r>
          </a:p>
          <a:p>
            <a:pPr lvl="1">
              <a:buAutoNum type="arabicPeriod"/>
            </a:pPr>
            <a:r>
              <a:rPr/>
              <a:t>McKinsey &amp; Co. forecast the returns to equities will be 20% to 50% lower over the next two decades compared to the previous three decades.</a:t>
            </a:r>
          </a:p>
          <a:p>
            <a:pPr lvl="2"/>
            <a:r>
              <a:rPr/>
              <a:t>Using their forecast, the best-case scenario for a 60/40 portfolio of equities and bonds is likely to earn less than a 5% return.</a:t>
            </a:r>
          </a:p>
          <a:p>
            <a:pPr lvl="1">
              <a:buAutoNum type="arabicPeriod"/>
            </a:pPr>
            <a:r>
              <a:rPr/>
              <a:t>As ASRS waits for the continual “rebound” its unfunded liabilities continue to grow.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Asset</a:t>
            </a:r>
            <a:r>
              <a:rPr/>
              <a:t> </a:t>
            </a:r>
            <a:r>
              <a:rPr/>
              <a:t>Allocation</a:t>
            </a:r>
            <a:r>
              <a:rPr/>
              <a:t> </a:t>
            </a:r>
            <a:r>
              <a:rPr/>
              <a:t>(2001-2021)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(Custom)</a:t>
            </a:r>
          </a:p>
        </p:txBody>
      </p:sp>
      <p:pic>
        <p:nvPicPr>
          <p:cNvPr descr="RMarkdown_ASRS_files/figure-pptx/ass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ADEC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(2001-2021)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(barPlot())</a:t>
            </a:r>
          </a:p>
        </p:txBody>
      </p:sp>
      <p:pic>
        <p:nvPicPr>
          <p:cNvPr descr="RMarkdown_ASRS_files/figure-pptx/contribution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ASRS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valuation</a:t>
            </a:r>
            <a:r>
              <a:rPr/>
              <a:t> </a:t>
            </a:r>
            <a:r>
              <a:rPr/>
              <a:t>reports.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Debt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vs. Unfunded</a:t>
            </a:r>
            <a:r>
              <a:rPr/>
              <a:t> </a:t>
            </a:r>
            <a:r>
              <a:rPr/>
              <a:t>Liability</a:t>
            </a:r>
            <a:r>
              <a:rPr/>
              <a:t> </a:t>
            </a:r>
            <a:r>
              <a:rPr/>
              <a:t>Payments</a:t>
            </a:r>
            <a:r>
              <a:rPr/>
              <a:t> </a:t>
            </a:r>
            <a:r>
              <a:rPr/>
              <a:t>(2001-2021)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(w/</a:t>
            </a:r>
            <a:r>
              <a:rPr/>
              <a:t> </a:t>
            </a:r>
            <a:r>
              <a:rPr/>
              <a:t>barPlot())</a:t>
            </a:r>
          </a:p>
        </p:txBody>
      </p:sp>
      <p:pic>
        <p:nvPicPr>
          <p:cNvPr descr="RMarkdown_ASRS_files/figure-pptx/net.am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SCRS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valuation</a:t>
            </a:r>
            <a:r>
              <a:rPr/>
              <a:t> </a:t>
            </a:r>
            <a:r>
              <a:rPr/>
              <a:t>reports.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Risk-Free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vs. Discount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(2001-2021)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RMarkdown_ASRS_files/figure-pptx/treasur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ASRS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valuation</a:t>
            </a:r>
            <a:r>
              <a:rPr/>
              <a:t> </a:t>
            </a:r>
            <a:r>
              <a:rPr/>
              <a:t>reports.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offer pro-bono technical assistance to public officials to help them design and implement pension reforms that improve plan solvency and promote retirement security, including:</a:t>
            </a:r>
          </a:p>
          <a:p>
            <a:pPr lvl="1"/>
            <a:r>
              <a:rPr/>
              <a:t>Customized analysis of pension system design, trends</a:t>
            </a:r>
          </a:p>
          <a:p>
            <a:pPr lvl="1"/>
            <a:r>
              <a:rPr/>
              <a:t>Independent actuarial modeling of reform scenarios</a:t>
            </a:r>
          </a:p>
          <a:p>
            <a:pPr lvl="1"/>
            <a:r>
              <a:rPr/>
              <a:t>Consultation and modeling around custom policy designs</a:t>
            </a:r>
          </a:p>
          <a:p>
            <a:pPr lvl="1"/>
            <a:r>
              <a:rPr/>
              <a:t>Latest pension reform research and case studies</a:t>
            </a:r>
          </a:p>
          <a:p>
            <a:pPr lvl="1"/>
            <a:r>
              <a:rPr/>
              <a:t>Peer-to-peer mentoring from state and local officials who have successfully enacted pension reforms</a:t>
            </a:r>
          </a:p>
          <a:p>
            <a:pPr lvl="1"/>
            <a:r>
              <a:rPr/>
              <a:t>Assistance with stakeholder outreach, engagement and relationship management</a:t>
            </a:r>
          </a:p>
          <a:p>
            <a:pPr lvl="1"/>
            <a:r>
              <a:rPr/>
              <a:t>Design and execution of public education programs and media campaigns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Actual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Payroll</a:t>
            </a:r>
            <a:r>
              <a:rPr/>
              <a:t> </a:t>
            </a:r>
            <a:r>
              <a:rPr/>
              <a:t>vs. Assumption</a:t>
            </a:r>
            <a:r>
              <a:rPr/>
              <a:t> </a:t>
            </a:r>
            <a:r>
              <a:rPr/>
              <a:t>(2001-2021)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[1] 0.045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Markdown_ASRS_files/figure-pptx/payro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ASRS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valuation</a:t>
            </a:r>
            <a:r>
              <a:rPr/>
              <a:t> </a:t>
            </a:r>
            <a:r>
              <a:rPr/>
              <a:t>reports.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Actual</a:t>
            </a:r>
            <a:r>
              <a:rPr/>
              <a:t> </a:t>
            </a:r>
            <a:r>
              <a:rPr/>
              <a:t>Inflation</a:t>
            </a:r>
            <a:r>
              <a:rPr/>
              <a:t> </a:t>
            </a:r>
            <a:r>
              <a:rPr/>
              <a:t>vs. Assumption</a:t>
            </a:r>
            <a:r>
              <a:rPr/>
              <a:t> </a:t>
            </a:r>
            <a:r>
              <a:rPr/>
              <a:t>(2001-2020)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Response [https://raw.githubusercontent.com/ReasonFoundation/databaseR/master/files/CPI_by_Region_DOL.xlsx]
##   Date: 2022-01-26 21:43
##   Status: 200
##   Content-Type: application/octet-stream
##   Size: 13.8 kB
## &lt;ON DISK&gt;  /var/folders/0z/p5zgjmbn6531bgclzwc383500000gn/T//Rtmp1Uo2vb/file233c2a6cfabc.xlsx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Markdown_ASRS_files/figure-pptx/inflati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ASRS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valuation</a:t>
            </a:r>
            <a:r>
              <a:rPr/>
              <a:t> </a:t>
            </a:r>
            <a:r>
              <a:rPr/>
              <a:t>reports.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ASRS</a:t>
            </a:r>
            <a:r>
              <a:rPr/>
              <a:t> </a:t>
            </a:r>
            <a:r>
              <a:rPr/>
              <a:t>Unfunded</a:t>
            </a:r>
            <a:r>
              <a:rPr/>
              <a:t> </a:t>
            </a:r>
            <a:r>
              <a:rPr/>
              <a:t>Liabilities</a:t>
            </a:r>
            <a:r>
              <a:rPr/>
              <a:t> </a:t>
            </a:r>
            <a:r>
              <a:rPr/>
              <a:t>(2001-2021)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(areaPlot())</a:t>
            </a:r>
          </a:p>
        </p:txBody>
      </p:sp>
      <p:pic>
        <p:nvPicPr>
          <p:cNvPr descr="RMarkdown_ASRS_files/figure-pptx/deb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ASRS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valuation</a:t>
            </a:r>
            <a:r>
              <a:rPr/>
              <a:t> </a:t>
            </a:r>
            <a:r>
              <a:rPr/>
              <a:t>reports.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ASRS</a:t>
            </a:r>
            <a:r>
              <a:rPr/>
              <a:t> </a:t>
            </a:r>
            <a:r>
              <a:rPr/>
              <a:t>UAL</a:t>
            </a:r>
            <a:r>
              <a:rPr/>
              <a:t> </a:t>
            </a:r>
            <a:r>
              <a:rPr/>
              <a:t>#2</a:t>
            </a:r>
            <a:r>
              <a:rPr/>
              <a:t> </a:t>
            </a:r>
            <a:r>
              <a:rPr/>
              <a:t>(2001-2021)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(areaPlot())</a:t>
            </a:r>
          </a:p>
        </p:txBody>
      </p:sp>
      <p:pic>
        <p:nvPicPr>
          <p:cNvPr descr="RMarkdown_ASRS_files/figure-pptx/debt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ASRS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valuation</a:t>
            </a:r>
            <a:r>
              <a:rPr/>
              <a:t> </a:t>
            </a:r>
            <a:r>
              <a:rPr/>
              <a:t>reports.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Causes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Debt</a:t>
            </a:r>
            <a:r>
              <a:rPr/>
              <a:t> </a:t>
            </a:r>
            <a:r>
              <a:rPr/>
              <a:t>(2001-2021)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</a:t>
            </a:r>
            <a:r>
              <a:rPr/>
              <a:t> </a:t>
            </a:r>
            <a:r>
              <a:rPr/>
              <a:t>Plotly-Image)</a:t>
            </a:r>
          </a:p>
        </p:txBody>
      </p:sp>
      <p:pic>
        <p:nvPicPr>
          <p:cNvPr descr="RMarkdown_ASR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" y="1600200"/>
            <a:ext cx="76962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RS_GainLoss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12800" y="1600200"/>
            <a:ext cx="75184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Driving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Jeopardizing</a:t>
            </a:r>
            <a:r>
              <a:rPr/>
              <a:t> </a:t>
            </a:r>
            <a:r>
              <a:rPr/>
              <a:t>ASRS</a:t>
            </a:r>
            <a:r>
              <a:rPr/>
              <a:t> </a:t>
            </a:r>
            <a:r>
              <a:rPr/>
              <a:t>Resiliency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Deviations from Investment Return Assumptions</a:t>
            </a:r>
            <a:r>
              <a:rPr/>
              <a:t> have been the largest contributor to the unfunded liability growth, adding </a:t>
            </a:r>
            <a:r>
              <a:rPr b="1"/>
              <a:t>$9.77</a:t>
            </a:r>
            <a:r>
              <a:rPr/>
              <a:t> billion from 2001 to 2021.</a:t>
            </a:r>
          </a:p>
          <a:p>
            <a:pPr lvl="1"/>
            <a:r>
              <a:rPr b="1"/>
              <a:t>Changes to Actuarial Methods and Assumptions</a:t>
            </a:r>
            <a:r>
              <a:rPr/>
              <a:t> – including assumed rate of return - have revealed roughly </a:t>
            </a:r>
            <a:r>
              <a:rPr b="1"/>
              <a:t>$6.97</a:t>
            </a:r>
            <a:r>
              <a:rPr/>
              <a:t> billion in additional unfunded liability since 2001.</a:t>
            </a:r>
          </a:p>
          <a:p>
            <a:pPr lvl="1"/>
            <a:r>
              <a:rPr b="1"/>
              <a:t>Extended Amortization Timetables and low Statutory Contributions</a:t>
            </a:r>
            <a:r>
              <a:rPr/>
              <a:t> in the past have resulted in interest on ASRS debt exceeding the actual debt payments (negative amortization) since 2001, adding a net </a:t>
            </a:r>
            <a:r>
              <a:rPr b="1"/>
              <a:t>$1.5</a:t>
            </a:r>
            <a:r>
              <a:rPr/>
              <a:t> billion to the unfunded liabilities.</a:t>
            </a:r>
          </a:p>
          <a:p>
            <a:pPr lvl="1"/>
            <a:r>
              <a:rPr b="1"/>
              <a:t>Deviations from Demographic Assumptions</a:t>
            </a:r>
            <a:r>
              <a:rPr/>
              <a:t> – including deviations from assumed rates of withdrawal, retirement, and mortality — added </a:t>
            </a:r>
            <a:r>
              <a:rPr b="1"/>
              <a:t>$1.05</a:t>
            </a:r>
            <a:r>
              <a:rPr/>
              <a:t> billion to the debt since 2001.</a:t>
            </a:r>
          </a:p>
          <a:p>
            <a:pPr lvl="1"/>
            <a:r>
              <a:rPr b="1"/>
              <a:t>Permanent Benefit Increases (PBI)</a:t>
            </a:r>
            <a:r>
              <a:rPr/>
              <a:t> given added </a:t>
            </a:r>
            <a:r>
              <a:rPr b="1"/>
              <a:t>$47</a:t>
            </a:r>
            <a:r>
              <a:rPr/>
              <a:t> million to unfunded liabilities since 2001.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Weakening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#2</a:t>
            </a:r>
            <a:r>
              <a:rPr/>
              <a:t> </a:t>
            </a:r>
            <a:r>
              <a:rPr/>
              <a:t>(2001/2021)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(table)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Funded</a:t>
                      </a:r>
                      <a:r>
                        <a:rPr/>
                        <a:t> </a:t>
                      </a:r>
                      <a:r>
                        <a:rPr/>
                        <a:t>Ratio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-$2,876,000,000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115.2%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$18,377,290,170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70.1%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database.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Liabilities</a:t>
            </a:r>
            <a:r>
              <a:rPr/>
              <a:t> </a:t>
            </a:r>
            <a:r>
              <a:rPr/>
              <a:t>Growing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Assets</a:t>
            </a:r>
            <a:r>
              <a:rPr/>
              <a:t> </a:t>
            </a:r>
            <a:r>
              <a:rPr/>
              <a:t>(2001-2021)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RMarkdown_ASRS_files/figure-pptx/area.ua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ASRS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valuation</a:t>
            </a:r>
            <a:r>
              <a:rPr/>
              <a:t> </a:t>
            </a:r>
            <a:r>
              <a:rPr/>
              <a:t>reports.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</TotalTime>
  <Words>21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Arizona State Retirement System Solvency Analysis</dc:title>
  <dc:creator>Prepared by: Pension Integrity Project at Reason Foundation. 2022—Preliminary Draft</dc:creator>
  <cp:keywords/>
  <dcterms:created xsi:type="dcterms:W3CDTF">2022-01-26T21:43:58Z</dcterms:created>
  <dcterms:modified xsi:type="dcterms:W3CDTF">2022-01-26T21:43:58Z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01/14/2022</vt:lpwstr>
  </property>
  <property fmtid="{D5CDD505-2E9C-101B-9397-08002B2CF9AE}" pid="4" name="font-family">
    <vt:lpwstr>Arial</vt:lpwstr>
  </property>
  <property fmtid="{D5CDD505-2E9C-101B-9397-08002B2CF9AE}" pid="5" name="fontsize">
    <vt:lpwstr>9pt</vt:lpwstr>
  </property>
  <property fmtid="{D5CDD505-2E9C-101B-9397-08002B2CF9AE}" pid="6" name="output">
    <vt:lpwstr/>
  </property>
</Properties>
</file>