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72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D2B"/>
    <a:srgbClr val="FF6D2C"/>
    <a:srgbClr val="000066"/>
    <a:srgbClr val="CED7DF"/>
    <a:srgbClr val="CDD7DF"/>
    <a:srgbClr val="7C8AA5"/>
    <a:srgbClr val="486CB7"/>
    <a:srgbClr val="476DB5"/>
    <a:srgbClr val="E8ECF0"/>
    <a:srgbClr val="2C7C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84" autoAdjust="0"/>
    <p:restoredTop sz="89405" autoAdjust="0"/>
  </p:normalViewPr>
  <p:slideViewPr>
    <p:cSldViewPr snapToGrid="0" snapToObjects="1">
      <p:cViewPr varScale="1">
        <p:scale>
          <a:sx n="128" d="100"/>
          <a:sy n="128" d="100"/>
        </p:scale>
        <p:origin x="136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[State] [plan </a:t>
            </a:r>
            <a:r>
              <a:rPr lang="en-US" dirty="0" err="1"/>
              <a:t>abbv</a:t>
            </a:r>
            <a:r>
              <a:rPr lang="en-US" dirty="0"/>
              <a:t>]: pension plan solvency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505200"/>
            <a:ext cx="7848600" cy="1752600"/>
          </a:xfrm>
        </p:spPr>
        <p:txBody>
          <a:bodyPr/>
          <a:lstStyle>
            <a:lvl1pPr marL="0" indent="0" algn="l">
              <a:buNone/>
              <a:defRPr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Prepared by:</a:t>
            </a:r>
          </a:p>
          <a:p>
            <a:r>
              <a:rPr lang="en-US" dirty="0"/>
              <a:t>Pension Integrity Project at Reason Foundation</a:t>
            </a:r>
          </a:p>
          <a:p>
            <a:r>
              <a:rPr lang="en-US" dirty="0"/>
              <a:t>[Month] [Day], [Year]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02D39-B686-2742-A69B-CE6D46FC9A4E}" type="datetime4">
              <a:rPr lang="en-US" smtClean="0"/>
              <a:t>January 25,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rgbClr val="FF6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98022B4-9216-5F47-9DF4-E67BBD1BAD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162040" y="5366957"/>
            <a:ext cx="2372360" cy="10056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ext &amp; Grap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>
            <a:lvl1pPr>
              <a:defRPr sz="340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Logo Top, Standard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2896"/>
          </a:xfrm>
        </p:spPr>
        <p:txBody>
          <a:bodyPr/>
          <a:lstStyle>
            <a:lvl1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1pPr>
            <a:lvl2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2pPr>
            <a:lvl3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3pPr>
            <a:lvl4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4pPr>
            <a:lvl5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32700" y="0"/>
            <a:ext cx="1355852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585AD263-A788-3145-8D38-AEBC1D444AEE}" type="datetime4">
              <a:rPr lang="en-US" smtClean="0"/>
              <a:t>January 25,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" y="0"/>
            <a:ext cx="2423160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82896" y="0"/>
            <a:ext cx="445398" cy="365760"/>
          </a:xfrm>
        </p:spPr>
        <p:txBody>
          <a:bodyPr/>
          <a:lstStyle>
            <a:lvl1pPr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6553200"/>
            <a:ext cx="9144000" cy="304800"/>
          </a:xfrm>
        </p:spPr>
        <p:txBody>
          <a:bodyPr>
            <a:normAutofit/>
          </a:bodyPr>
          <a:lstStyle>
            <a:lvl1pPr marL="0" indent="0" algn="ctr">
              <a:buNone/>
              <a:defRPr sz="1000">
                <a:latin typeface="+mn-lt"/>
                <a:ea typeface="Gill Sans MT" charset="0"/>
                <a:cs typeface="Gill Sans MT" charset="0"/>
              </a:defRPr>
            </a:lvl1pPr>
            <a:lvl2pPr>
              <a:defRPr>
                <a:latin typeface="Gill Sans MT" charset="0"/>
                <a:ea typeface="Gill Sans MT" charset="0"/>
                <a:cs typeface="Gill Sans MT" charset="0"/>
              </a:defRPr>
            </a:lvl2pPr>
            <a:lvl3pPr>
              <a:defRPr>
                <a:latin typeface="Gill Sans MT" charset="0"/>
                <a:ea typeface="Gill Sans MT" charset="0"/>
                <a:cs typeface="Gill Sans MT" charset="0"/>
              </a:defRPr>
            </a:lvl3pPr>
            <a:lvl4pPr>
              <a:defRPr>
                <a:latin typeface="Gill Sans MT" charset="0"/>
                <a:ea typeface="Gill Sans MT" charset="0"/>
                <a:cs typeface="Gill Sans MT" charset="0"/>
              </a:defRPr>
            </a:lvl4pPr>
            <a:lvl5pPr>
              <a:defRPr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 dirty="0"/>
              <a:t>Source: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72398F-E4EE-494C-9E99-BA30E7C29D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1624" y="557784"/>
            <a:ext cx="599410" cy="93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228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400" b="0" cap="all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B606C5D1-9323-1B45-8355-7D55EA8EE66A}" type="datetime4">
              <a:rPr lang="en-US" smtClean="0"/>
              <a:t>January 25, 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rgbClr val="FF6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" y="0"/>
            <a:ext cx="2423160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5D78B9-2160-584E-BBA7-5668B7EB213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8259" y="555560"/>
            <a:ext cx="603504" cy="936118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Section Header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800" b="0" cap="all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Sub-Section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A4108F21-3CFE-3045-9ABB-E1E1413BA1A1}" type="datetime4">
              <a:rPr lang="en-US" smtClean="0"/>
              <a:t>January 25, 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rgbClr val="FF6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" y="0"/>
            <a:ext cx="2423160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4626864"/>
            <a:ext cx="7772400" cy="2053336"/>
          </a:xfrm>
        </p:spPr>
        <p:txBody>
          <a:bodyPr>
            <a:normAutofit/>
          </a:bodyPr>
          <a:lstStyle>
            <a:lvl1pPr>
              <a:buClr>
                <a:srgbClr val="FF6D2B"/>
              </a:buClr>
              <a:defRPr b="0" i="0" cap="none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Gill Sans MT" charset="0"/>
                <a:cs typeface="Gill Sans MT" charset="0"/>
              </a:defRPr>
            </a:lvl1pPr>
          </a:lstStyle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cs typeface="Times New Roman" panose="02020603050405020304" pitchFamily="18" charset="0"/>
              </a:rPr>
              <a:t>Notes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cs typeface="Times New Roman" panose="02020603050405020304" pitchFamily="18" charset="0"/>
              </a:rPr>
              <a:t>Notes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77465F-9A01-0649-8F79-2B63C8F844B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8449" y="557403"/>
            <a:ext cx="603504" cy="936118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FF6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45400" y="0"/>
            <a:ext cx="134851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5EF76A7A-0506-6C4D-8382-BFC753915B9A}" type="datetime4">
              <a:rPr lang="en-US" smtClean="0"/>
              <a:t>January 25,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845" y="0"/>
            <a:ext cx="242117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84509" y="-4273"/>
            <a:ext cx="44539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42" r:id="rId2"/>
    <p:sldLayoutId id="2147483732" r:id="rId3"/>
    <p:sldLayoutId id="2147483743" r:id="rId4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Gill Sans MT" charset="0"/>
          <a:ea typeface="Gill Sans MT" charset="0"/>
          <a:cs typeface="Gill Sans MT" charset="0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rgbClr val="FF6D2B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1pPr>
      <a:lvl2pPr marL="457200" indent="-182880" algn="l" defTabSz="914400" rtl="0" eaLnBrk="1" latinLnBrk="0" hangingPunct="1">
        <a:spcBef>
          <a:spcPct val="20000"/>
        </a:spcBef>
        <a:buClr>
          <a:srgbClr val="FF6D2B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2pPr>
      <a:lvl3pPr marL="731520" indent="-182880" algn="l" defTabSz="914400" rtl="0" eaLnBrk="1" latinLnBrk="0" hangingPunct="1">
        <a:spcBef>
          <a:spcPct val="20000"/>
        </a:spcBef>
        <a:buClr>
          <a:srgbClr val="FF6D2B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3pPr>
      <a:lvl4pPr marL="1005840" indent="-182880" algn="l" defTabSz="914400" rtl="0" eaLnBrk="1" latinLnBrk="0" hangingPunct="1">
        <a:spcBef>
          <a:spcPct val="20000"/>
        </a:spcBef>
        <a:buClr>
          <a:srgbClr val="FF6D2B"/>
        </a:buClr>
        <a:buFont typeface="Arial" pitchFamily="34" charset="0"/>
        <a:buChar char="•"/>
        <a:defRPr sz="16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4pPr>
      <a:lvl5pPr marL="1188720" indent="-137160" algn="l" defTabSz="914400" rtl="0" eaLnBrk="1" latinLnBrk="0" hangingPunct="1">
        <a:spcBef>
          <a:spcPct val="20000"/>
        </a:spcBef>
        <a:buClr>
          <a:srgbClr val="FF6D2B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om/wp-content/uploads/2015/03/rmarkdown-reference.pdf" TargetMode="External"/><Relationship Id="rId2" Type="http://schemas.openxmlformats.org/officeDocument/2006/relationships/hyperlink" Target="https://github.com/ReasonFoundation/Graphics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ookdown.org/yihui/rmarkdow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reason.shinyapps.io/APERSwaterfall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Sample_PPT (PERSI graphs)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505200"/>
            <a:ext cx="7848600" cy="175260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Anil, Swaroop, Jen &amp; Jordan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01/05/2021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Negative Amortization Growth w/ R (custom)</a:t>
            </a:r>
          </a:p>
        </p:txBody>
      </p:sp>
      <p:pic>
        <p:nvPicPr>
          <p:cNvPr id="3" name="Picture 1" descr="SamplePPT_files/figure-pptx/neg.amo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https://github.com/ReasonFoundation/GraphicsR</a:t>
            </a:r>
          </a:p>
          <a:p>
            <a:pPr lvl="1"/>
            <a:r>
              <a:rPr>
                <a:hlinkClick r:id="rId3"/>
              </a:rPr>
              <a:t>https://rstudio.com/wp-content/uploads/2015/03/rmarkdown-reference.pdf</a:t>
            </a:r>
          </a:p>
          <a:p>
            <a:pPr lvl="1"/>
            <a:r>
              <a:rPr>
                <a:hlinkClick r:id="rId4"/>
              </a:rPr>
              <a:t>https://bookdown.org/yihui/rmarkdown/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About the Pension Integrity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t>We offer pro-bono technical assistance to public officials to help them design and implement pension reforms that improve plan solvency and promote retirement security, including:</a:t>
            </a:r>
          </a:p>
          <a:p>
            <a:pPr lvl="1"/>
            <a:r>
              <a:t>Customized analysis of pension system design, trends</a:t>
            </a:r>
          </a:p>
          <a:p>
            <a:pPr lvl="1"/>
            <a:r>
              <a:t>Independent actuarial modeling of reform scenarios</a:t>
            </a:r>
          </a:p>
          <a:p>
            <a:pPr lvl="1"/>
            <a:r>
              <a:t>Consultation and modeling around custom policy designs</a:t>
            </a:r>
          </a:p>
          <a:p>
            <a:pPr lvl="1"/>
            <a:r>
              <a:t>Latest pension reform research and case studies</a:t>
            </a:r>
          </a:p>
          <a:p>
            <a:pPr lvl="1"/>
            <a:r>
              <a:t>Peer-to-peer mentoring from state and local officials who have successfully enacted pension reforms</a:t>
            </a:r>
          </a:p>
          <a:p>
            <a:pPr lvl="1"/>
            <a:r>
              <a:t>Assistance with stakeholder outreach, engagement and relationship management</a:t>
            </a:r>
          </a:p>
          <a:p>
            <a:pPr lvl="1"/>
            <a:r>
              <a:t>Design and execution of public education programs and media campaigns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A History of Weakening Solvency (2001-2019) w/ R (areaPlot())</a:t>
            </a:r>
          </a:p>
        </p:txBody>
      </p:sp>
      <p:pic>
        <p:nvPicPr>
          <p:cNvPr id="3" name="Picture 1" descr="SamplePPT_files/figure-pptx/debt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Causes of Pension Debt (2001-2019) w/ R (custom Plotly-Image)</a:t>
            </a:r>
          </a:p>
        </p:txBody>
      </p:sp>
      <p:pic>
        <p:nvPicPr>
          <p:cNvPr id="3" name="Picture 1" descr="GainLoss.png">
            <a:hlinkClick r:id="rId2"/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74700" y="1600200"/>
            <a:ext cx="75819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Make up of Pension Contributions w/ R (custom)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% of Payroll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$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Total Employee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7.4%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$257,060,520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Employer (Normal Cost)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7.5%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$252,981,080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Employer (Debt Amortization)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4.5%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$152,532,710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Total Employer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12.0%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$405,513,790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Total PERSI Contributions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19.4%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$647,141,440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3"/>
          <p:cNvSpPr txBox="1"/>
          <p:nvPr/>
        </p:nvSpPr>
        <p:spPr>
          <a:xfrm>
            <a:off x="457200" y="59690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Pension Integrity Project pension database.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A History of Investment Returns (2001-2020) w/ R (linePlot())</a:t>
            </a:r>
          </a:p>
        </p:txBody>
      </p:sp>
      <p:pic>
        <p:nvPicPr>
          <p:cNvPr id="3" name="Picture 1" descr="SamplePPT_files/figure-pptx/graph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S&amp;P500 vs. Funded Ratio (2001-2019) w/ R (areaPlot())</a:t>
            </a:r>
          </a:p>
        </p:txBody>
      </p:sp>
      <p:pic>
        <p:nvPicPr>
          <p:cNvPr id="3" name="Picture 1" descr="SamplePPT_files/figure-pptx/sp500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Asset Allocation (2001-2019) w/ R (custom)</a:t>
            </a:r>
          </a:p>
        </p:txBody>
      </p:sp>
      <p:pic>
        <p:nvPicPr>
          <p:cNvPr id="3" name="Picture 1" descr="SamplePPT_files/figure-pptx/assets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Change in Risk-Free Rate vs. Discount Rate (2001-2019) w/ R (linePlot())</a:t>
            </a:r>
          </a:p>
        </p:txBody>
      </p:sp>
      <p:pic>
        <p:nvPicPr>
          <p:cNvPr id="3" name="Picture 1" descr="SamplePPT_files/figure-pptx/treasury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III.potx" id="{38E5262C-03D5-497F-9755-9FD18792ECE0}" vid="{A569D75D-2A09-4420-AC85-B12C3A07ACD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</Words>
  <Application>Microsoft Macintosh PowerPoint</Application>
  <PresentationFormat>On-screen Show (4:3)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Clarity</vt:lpstr>
      <vt:lpstr>Sample_PPT (PERSI graphs)</vt:lpstr>
      <vt:lpstr>About the Pension Integrity Project</vt:lpstr>
      <vt:lpstr>A History of Weakening Solvency (2001-2019) w/ R (areaPlot())</vt:lpstr>
      <vt:lpstr>Causes of Pension Debt (2001-2019) w/ R (custom Plotly-Image)</vt:lpstr>
      <vt:lpstr>Make up of Pension Contributions w/ R (custom)</vt:lpstr>
      <vt:lpstr>A History of Investment Returns (2001-2020) w/ R (linePlot())</vt:lpstr>
      <vt:lpstr>S&amp;P500 vs. Funded Ratio (2001-2019) w/ R (areaPlot())</vt:lpstr>
      <vt:lpstr>Asset Allocation (2001-2019) w/ R (custom)</vt:lpstr>
      <vt:lpstr>Change in Risk-Free Rate vs. Discount Rate (2001-2019) w/ R (linePlot())</vt:lpstr>
      <vt:lpstr>Negative Amortization Growth w/ R (custom)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Clarity</Template>
  <TotalTime>10</TotalTime>
  <Words>21</Words>
  <Application>Microsoft Macintosh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Gill Sans MT</vt:lpstr>
      <vt:lpstr>Clarity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Sample_PPT (PERSI graphs)</dc:title>
  <dc:creator>Anil, Swaroop, Jen &amp; Jordan</dc:creator>
  <cp:keywords/>
  <cp:lastModifiedBy>Anil Niraula</cp:lastModifiedBy>
  <cp:revision>1</cp:revision>
  <dcterms:created xsi:type="dcterms:W3CDTF">2021-01-25T16:29:16Z</dcterms:created>
  <dcterms:modified xsi:type="dcterms:W3CDTF">2021-01-25T16:30:28Z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01/05/2021</vt:lpwstr>
  </property>
  <property fmtid="{D5CDD505-2E9C-101B-9397-08002B2CF9AE}" pid="3" name="font-family">
    <vt:lpwstr>Arial</vt:lpwstr>
  </property>
  <property fmtid="{D5CDD505-2E9C-101B-9397-08002B2CF9AE}" pid="4" name="output">
    <vt:lpwstr/>
  </property>
</Properties>
</file>