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84" autoAdjust="0"/>
    <p:restoredTop sz="89405" autoAdjust="0"/>
  </p:normalViewPr>
  <p:slideViewPr>
    <p:cSldViewPr snapToGrid="0" snapToObjects="1">
      <p:cViewPr varScale="1">
        <p:scale>
          <a:sx n="122" d="100"/>
          <a:sy n="122" d="100"/>
        </p:scale>
        <p:origin x="13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commentAuthors" Target="commentAuthors.xml" /><Relationship Id="rId13" Type="http://schemas.openxmlformats.org/officeDocument/2006/relationships/handoutMaster" Target="handoutMasters/handout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easonFoundation/GraphicsR" TargetMode="External" /><Relationship Id="rId3" Type="http://schemas.openxmlformats.org/officeDocument/2006/relationships/hyperlink" Target="https://rstudio.com/wp-content/uploads/2015/03/rmarkdown-reference.pdf" TargetMode="External" /><Relationship Id="rId4" Type="http://schemas.openxmlformats.org/officeDocument/2006/relationships/hyperlink" Target="https://bookdown.org/yihui/rmarkdown/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Sample_PPT</a:t>
            </a:r>
            <a:r>
              <a:rPr/>
              <a:t> </a:t>
            </a:r>
            <a:r>
              <a:rPr/>
              <a:t>(PERSI</a:t>
            </a:r>
            <a:r>
              <a:rPr/>
              <a:t> </a:t>
            </a:r>
            <a:r>
              <a:rPr/>
              <a:t>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Anil,</a:t>
            </a:r>
            <a:r>
              <a:rPr/>
              <a:t> </a:t>
            </a:r>
            <a:r>
              <a:rPr/>
              <a:t>Swaroop,</a:t>
            </a:r>
            <a:r>
              <a:rPr/>
              <a:t> </a:t>
            </a:r>
            <a:r>
              <a:rPr/>
              <a:t>Jen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Jordan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01/05/2021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Negative</a:t>
            </a:r>
            <a:r>
              <a:rPr/>
              <a:t> </a:t>
            </a:r>
            <a:r>
              <a:rPr/>
              <a:t>Amortization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pic>
        <p:nvPicPr>
          <p:cNvPr descr="SamplePPT_files/figure-pptx/neg.am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offer pro-bono technical assistance to public officials to help them design and implement pension reforms that improve plan solvency and promote retirement security, including:</a:t>
            </a:r>
          </a:p>
          <a:p>
            <a:pPr lvl="1"/>
            <a:r>
              <a:rPr/>
              <a:t>Customized analysis of pension system design, trends</a:t>
            </a:r>
          </a:p>
          <a:p>
            <a:pPr lvl="1"/>
            <a:r>
              <a:rPr/>
              <a:t>Independent actuarial modeling of reform scenarios</a:t>
            </a:r>
          </a:p>
          <a:p>
            <a:pPr lvl="1"/>
            <a:r>
              <a:rPr/>
              <a:t>Consultation and modeling around custom policy designs</a:t>
            </a:r>
          </a:p>
          <a:p>
            <a:pPr lvl="1"/>
            <a:r>
              <a:rPr/>
              <a:t>Latest pension reform research and case studies</a:t>
            </a:r>
          </a:p>
          <a:p>
            <a:pPr lvl="1"/>
            <a:r>
              <a:rPr/>
              <a:t>Peer-to-peer mentoring from state and local officials who have successfully enacted pension reforms</a:t>
            </a:r>
          </a:p>
          <a:p>
            <a:pPr lvl="1"/>
            <a:r>
              <a:rPr/>
              <a:t>Assistance with stakeholder outreach, engagement and relationship management</a:t>
            </a:r>
          </a:p>
          <a:p>
            <a:pPr lvl="1"/>
            <a:r>
              <a:rPr/>
              <a:t>Design and execution of public education programs and media campaigns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(areaPlot())</a:t>
            </a:r>
          </a:p>
        </p:txBody>
      </p:sp>
      <p:pic>
        <p:nvPicPr>
          <p:cNvPr descr="SamplePPT_files/figure-pptx/deb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Debt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</a:t>
            </a:r>
            <a:r>
              <a:rPr/>
              <a:t> </a:t>
            </a:r>
            <a:r>
              <a:rPr/>
              <a:t>Plotly-Image)</a:t>
            </a:r>
          </a:p>
        </p:txBody>
      </p:sp>
      <p:pic>
        <p:nvPicPr>
          <p:cNvPr descr="GainLo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326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%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Payroll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</a:t>
                      </a:r>
                      <a:r>
                        <a:rPr/>
                        <a:t> </a:t>
                      </a:r>
                      <a:r>
                        <a:rPr/>
                        <a:t>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Employee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$257,060,520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Employer</a:t>
                      </a:r>
                      <a:r>
                        <a:rPr/>
                        <a:t> </a:t>
                      </a:r>
                      <a:r>
                        <a:rPr/>
                        <a:t>(Normal</a:t>
                      </a:r>
                      <a:r>
                        <a:rPr/>
                        <a:t> </a:t>
                      </a:r>
                      <a:r>
                        <a:rPr/>
                        <a:t>Cost)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$252,981,080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Employer</a:t>
                      </a:r>
                      <a:r>
                        <a:rPr/>
                        <a:t> </a:t>
                      </a:r>
                      <a:r>
                        <a:rPr/>
                        <a:t>(Debt</a:t>
                      </a:r>
                      <a:r>
                        <a:rPr/>
                        <a:t> </a:t>
                      </a:r>
                      <a:r>
                        <a:rPr/>
                        <a:t>Amortization)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$152,532,710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Employer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$405,513,790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PERSI</a:t>
                      </a:r>
                      <a:r>
                        <a:rPr/>
                        <a:t> </a:t>
                      </a:r>
                      <a:r>
                        <a:rPr/>
                        <a:t>Contributions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$647,141,440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database.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Investment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(2001-2020)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SamplePPT_files/figure-pptx/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S&amp;P500</a:t>
            </a:r>
            <a:r>
              <a:rPr/>
              <a:t> </a:t>
            </a:r>
            <a:r>
              <a:rPr/>
              <a:t>vs. Funded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(areaPlot())</a:t>
            </a:r>
          </a:p>
        </p:txBody>
      </p:sp>
      <p:pic>
        <p:nvPicPr>
          <p:cNvPr descr="SamplePPT_files/figure-pptx/sp50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Asset</a:t>
            </a:r>
            <a:r>
              <a:rPr/>
              <a:t> </a:t>
            </a:r>
            <a:r>
              <a:rPr/>
              <a:t>Allocation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pic>
        <p:nvPicPr>
          <p:cNvPr descr="SamplePPT_files/figure-pptx/ass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Risk-Free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vs. Discount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SamplePPT_files/figure-pptx/treasur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</TotalTime>
  <Words>21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Sample_PPT (PERSI graphs)</dc:title>
  <dc:creator>Anil, Swaroop, Jen &amp; Jordan</dc:creator>
  <cp:keywords/>
  <dcterms:created xsi:type="dcterms:W3CDTF">2021-01-17T15:51:33Z</dcterms:created>
  <dcterms:modified xsi:type="dcterms:W3CDTF">2021-01-17T15:51:33Z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01/05/2021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