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36" d="100"/>
          <a:sy n="136" d="100"/>
        </p:scale>
        <p:origin x="216" y="312"/>
      </p:cViewPr>
      <p:guideLst>
        <p:guide pos="4608"/>
        <p:guide pos="2592"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5282F153-3F37-0F45-9E97-73ACFA13230C}" type="datetimeFigureOut">
              <a:rPr lang="en-US"/>
              <a:t>7/23/19</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105B80C-D993-21BB-A716-8832F404721B}"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8</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F6EA9BD-38BF-DB2E-2501-C947FAE3BA86}"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3</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89CA09E-0BFC-172E-7E87-9430A7255BE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5</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6</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7</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9.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DEFAULT">
    <p:bg>
      <p:bgRef idx="1001">
        <a:schemeClr val="bg1"/>
      </p:bgRef>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9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1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2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3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4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5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6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7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8 master">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0D0D0C"/>
          </a:solidFill>
          <a:ln/>
        </p:spPr>
      </p:sp>
      <p:sp>
        <p:nvSpPr>
          <p:cNvPr id="3" name="Shape 1"/>
          <p:cNvSpPr/>
          <p:nvPr/>
        </p:nvSpPr>
        <p:spPr bwMode="auto">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3"/>
          <a:stretch/>
        </p:blipFill>
        <p:spPr bwMode="auto">
          <a:xfrm>
            <a:off x="12839214" y="7749539"/>
            <a:ext cx="1722604" cy="411480"/>
          </a:xfrm>
          <a:prstGeom prst="rect">
            <a:avLst/>
          </a:prstGeom>
        </p:spPr>
      </p:pic>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9144000" y="0"/>
            <a:ext cx="5486400" cy="8229600"/>
          </a:xfrm>
          <a:prstGeom prst="rect">
            <a:avLst/>
          </a:prstGeom>
        </p:spPr>
      </p:pic>
      <p:sp>
        <p:nvSpPr>
          <p:cNvPr id="3" name="Text 0"/>
          <p:cNvSpPr/>
          <p:nvPr/>
        </p:nvSpPr>
        <p:spPr bwMode="auto">
          <a:xfrm>
            <a:off x="793790" y="1062633"/>
            <a:ext cx="7556421" cy="2934653"/>
          </a:xfrm>
          <a:prstGeom prst="rect">
            <a:avLst/>
          </a:prstGeom>
          <a:noFill/>
          <a:ln/>
        </p:spPr>
        <p:txBody>
          <a:bodyPr wrap="square" lIns="0" tIns="0" rIns="0" bIns="0" rtlCol="0" anchor="t"/>
          <a:lstStyle/>
          <a:p>
            <a:pPr marL="0" indent="0">
              <a:lnSpc>
                <a:spcPts val="7700"/>
              </a:lnSpc>
              <a:buNone/>
              <a:defRPr/>
            </a:pPr>
            <a:r>
              <a:rPr lang="en-US" sz="6150" b="0" i="0" u="none" strike="noStrike" cap="none" spc="0">
                <a:solidFill>
                  <a:srgbClr val="EDEDE8"/>
                </a:solidFill>
                <a:latin typeface="Tomorrow Semi Bold"/>
                <a:ea typeface="Tomorrow Semi Bold"/>
                <a:cs typeface="Tomorrow Semi Bold"/>
              </a:rPr>
              <a:t>SVD and Clustering for Unsupervised POS Tagging</a:t>
            </a:r>
            <a:endParaRPr lang="en-US" sz="6150"/>
          </a:p>
        </p:txBody>
      </p:sp>
      <p:sp>
        <p:nvSpPr>
          <p:cNvPr id="4" name="Text 1"/>
          <p:cNvSpPr/>
          <p:nvPr/>
        </p:nvSpPr>
        <p:spPr bwMode="auto">
          <a:xfrm>
            <a:off x="793790" y="4337447"/>
            <a:ext cx="7556421" cy="2177415"/>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This presentation delves into the fascinating world of word embeddings and clustering, exploring how these techniques are used to analyze and understand language data. We'll examine the process of building context matrices, performing singular value decomposition (SVD), and applying clustering algorithms to uncover hidden relationships within text.</a:t>
            </a:r>
            <a:endParaRPr lang="en-US" sz="1750"/>
          </a:p>
        </p:txBody>
      </p:sp>
      <p:sp>
        <p:nvSpPr>
          <p:cNvPr id="7" name="Text 3"/>
          <p:cNvSpPr/>
          <p:nvPr/>
        </p:nvSpPr>
        <p:spPr bwMode="auto">
          <a:xfrm>
            <a:off x="793789" y="6786435"/>
            <a:ext cx="8158773" cy="413754"/>
          </a:xfrm>
          <a:prstGeom prst="rect">
            <a:avLst/>
          </a:prstGeom>
          <a:noFill/>
          <a:ln/>
        </p:spPr>
        <p:txBody>
          <a:bodyPr wrap="none" lIns="0" tIns="0" rIns="0" bIns="0" rtlCol="0" anchor="t"/>
          <a:lstStyle/>
          <a:p>
            <a:pPr marL="0" indent="0" algn="l">
              <a:lnSpc>
                <a:spcPts val="3099"/>
              </a:lnSpc>
              <a:buNone/>
              <a:defRPr/>
            </a:pPr>
            <a:r>
              <a:rPr lang="en-US" sz="2200" b="0">
                <a:solidFill>
                  <a:srgbClr val="C9C9C0"/>
                </a:solidFill>
                <a:latin typeface="DejaVu Sans"/>
                <a:ea typeface="DejaVu Sans"/>
                <a:cs typeface="DejaVu Sans"/>
              </a:rPr>
              <a:t>by Arnav Aditya</a:t>
            </a:r>
            <a:r>
              <a:rPr lang="en-US" sz="2200" b="0">
                <a:latin typeface="DejaVu Sans"/>
                <a:ea typeface="DejaVu Sans"/>
                <a:cs typeface="DejaVu Sans"/>
              </a:rPr>
              <a:t>,</a:t>
            </a:r>
            <a:r>
              <a:rPr lang="en-US" sz="2200" b="0">
                <a:solidFill>
                  <a:schemeClr val="bg1"/>
                </a:solidFill>
                <a:latin typeface="DejaVu Sans"/>
                <a:ea typeface="DejaVu Sans"/>
                <a:cs typeface="DejaVu Sans"/>
              </a:rPr>
              <a:t>, Aditya Raghuram and Sanskar Sugandhi</a:t>
            </a:r>
            <a:endParaRPr sz="2200" b="0">
              <a:solidFill>
                <a:schemeClr val="bg1"/>
              </a:solidFill>
              <a:latin typeface="DejaVu Sans"/>
              <a:cs typeface="DejaVu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678074604" name=""/>
          <p:cNvPicPr>
            <a:picLocks noChangeAspect="1"/>
          </p:cNvPicPr>
          <p:nvPr/>
        </p:nvPicPr>
        <p:blipFill>
          <a:blip r:embed="rId3"/>
          <a:stretch/>
        </p:blipFill>
        <p:spPr bwMode="auto">
          <a:xfrm flipH="0" flipV="0">
            <a:off x="1526299" y="-36417"/>
            <a:ext cx="11577800" cy="806285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8">
    <p:spTree>
      <p:nvGrpSpPr>
        <p:cNvPr id="1" name=""/>
        <p:cNvGrpSpPr/>
        <p:nvPr/>
      </p:nvGrpSpPr>
      <p:grpSpPr bwMode="auto">
        <a:xfrm>
          <a:off x="0" y="0"/>
          <a:ext cx="0" cy="0"/>
          <a:chOff x="0" y="0"/>
          <a:chExt cx="0" cy="0"/>
        </a:xfrm>
      </p:grpSpPr>
      <p:sp>
        <p:nvSpPr>
          <p:cNvPr id="3" name="Text 0"/>
          <p:cNvSpPr/>
          <p:nvPr/>
        </p:nvSpPr>
        <p:spPr bwMode="auto">
          <a:xfrm>
            <a:off x="793790" y="3639979"/>
            <a:ext cx="5798463" cy="708779"/>
          </a:xfrm>
          <a:prstGeom prst="rect">
            <a:avLst/>
          </a:prstGeom>
          <a:noFill/>
          <a:ln/>
        </p:spPr>
        <p:txBody>
          <a:bodyPr wrap="none" lIns="0" tIns="0" rIns="0" bIns="0" rtlCol="0" anchor="t"/>
          <a:lstStyle/>
          <a:p>
            <a:pPr marL="0" indent="0">
              <a:lnSpc>
                <a:spcPts val="5550"/>
              </a:lnSpc>
              <a:buNone/>
              <a:defRPr/>
            </a:pPr>
            <a:r>
              <a:rPr lang="en-US" sz="4450">
                <a:solidFill>
                  <a:srgbClr val="EDEDE8"/>
                </a:solidFill>
                <a:latin typeface="Tomorrow Semi Bold"/>
                <a:ea typeface="Tomorrow Semi Bold"/>
                <a:cs typeface="Tomorrow Semi Bold"/>
              </a:rPr>
              <a:t>VI Score Calculation</a:t>
            </a:r>
            <a:endParaRPr lang="en-US" sz="4450"/>
          </a:p>
        </p:txBody>
      </p:sp>
      <p:pic>
        <p:nvPicPr>
          <p:cNvPr id="4" name="Image 1" descr="preencoded.png"/>
          <p:cNvPicPr>
            <a:picLocks noChangeAspect="1"/>
          </p:cNvPicPr>
          <p:nvPr/>
        </p:nvPicPr>
        <p:blipFill>
          <a:blip r:embed="rId3"/>
          <a:stretch/>
        </p:blipFill>
        <p:spPr bwMode="auto">
          <a:xfrm>
            <a:off x="793790" y="4688919"/>
            <a:ext cx="566976" cy="566976"/>
          </a:xfrm>
          <a:prstGeom prst="rect">
            <a:avLst/>
          </a:prstGeom>
        </p:spPr>
      </p:pic>
      <p:sp>
        <p:nvSpPr>
          <p:cNvPr id="5" name="Text 1"/>
          <p:cNvSpPr/>
          <p:nvPr/>
        </p:nvSpPr>
        <p:spPr bwMode="auto">
          <a:xfrm>
            <a:off x="793790" y="5482709"/>
            <a:ext cx="3005495" cy="708660"/>
          </a:xfrm>
          <a:prstGeom prst="rect">
            <a:avLst/>
          </a:prstGeom>
          <a:noFill/>
          <a:ln/>
        </p:spPr>
        <p:txBody>
          <a:bodyPr wrap="square" lIns="0" tIns="0" rIns="0" bIns="0" rtlCol="0" anchor="t"/>
          <a:lstStyle/>
          <a:p>
            <a:pPr marL="0" indent="0" algn="l">
              <a:lnSpc>
                <a:spcPts val="2750"/>
              </a:lnSpc>
              <a:buNone/>
              <a:defRPr/>
            </a:pPr>
            <a:r>
              <a:rPr lang="en-US" sz="2200">
                <a:solidFill>
                  <a:srgbClr val="C9C9C0"/>
                </a:solidFill>
                <a:latin typeface="Tomorrow Semi Bold"/>
                <a:ea typeface="Tomorrow Semi Bold"/>
                <a:cs typeface="Tomorrow Semi Bold"/>
              </a:rPr>
              <a:t>Marginal Probabilities</a:t>
            </a:r>
            <a:endParaRPr lang="en-US" sz="2200"/>
          </a:p>
        </p:txBody>
      </p:sp>
      <p:sp>
        <p:nvSpPr>
          <p:cNvPr id="6" name="Text 2"/>
          <p:cNvSpPr/>
          <p:nvPr/>
        </p:nvSpPr>
        <p:spPr bwMode="auto">
          <a:xfrm>
            <a:off x="793790" y="6327457"/>
            <a:ext cx="3005495" cy="1088708"/>
          </a:xfrm>
          <a:prstGeom prst="rect">
            <a:avLst/>
          </a:prstGeom>
          <a:noFill/>
          <a:ln/>
        </p:spPr>
        <p:txBody>
          <a:bodyPr wrap="square" lIns="0" tIns="0" rIns="0" bIns="0" rtlCol="0" anchor="t"/>
          <a:lstStyle/>
          <a:p>
            <a:pPr marL="0" indent="0" algn="l">
              <a:lnSpc>
                <a:spcPts val="2850"/>
              </a:lnSpc>
              <a:buNone/>
              <a:defRPr/>
            </a:pPr>
            <a:r>
              <a:rPr lang="en-US" sz="1750">
                <a:solidFill>
                  <a:srgbClr val="C9C9C0"/>
                </a:solidFill>
                <a:latin typeface="Tomorrow"/>
                <a:ea typeface="Tomorrow"/>
                <a:cs typeface="Tomorrow"/>
              </a:rPr>
              <a:t>The probabilities of individual predicted and true labels occurring.</a:t>
            </a:r>
            <a:endParaRPr lang="en-US" sz="1750"/>
          </a:p>
        </p:txBody>
      </p:sp>
      <p:pic>
        <p:nvPicPr>
          <p:cNvPr id="7" name="Image 2" descr="preencoded.png"/>
          <p:cNvPicPr>
            <a:picLocks noChangeAspect="1"/>
          </p:cNvPicPr>
          <p:nvPr/>
        </p:nvPicPr>
        <p:blipFill>
          <a:blip r:embed="rId4"/>
          <a:stretch/>
        </p:blipFill>
        <p:spPr bwMode="auto">
          <a:xfrm>
            <a:off x="4139446" y="4688919"/>
            <a:ext cx="566976" cy="566976"/>
          </a:xfrm>
          <a:prstGeom prst="rect">
            <a:avLst/>
          </a:prstGeom>
        </p:spPr>
      </p:pic>
      <p:sp>
        <p:nvSpPr>
          <p:cNvPr id="8" name="Text 3"/>
          <p:cNvSpPr/>
          <p:nvPr/>
        </p:nvSpPr>
        <p:spPr bwMode="auto">
          <a:xfrm>
            <a:off x="4139446" y="5482709"/>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C9C9C0"/>
                </a:solidFill>
                <a:latin typeface="Tomorrow Semi Bold"/>
                <a:ea typeface="Tomorrow Semi Bold"/>
                <a:cs typeface="Tomorrow Semi Bold"/>
              </a:rPr>
              <a:t>Joint Probabilities</a:t>
            </a:r>
            <a:endParaRPr lang="en-US" sz="2200"/>
          </a:p>
        </p:txBody>
      </p:sp>
      <p:sp>
        <p:nvSpPr>
          <p:cNvPr id="9" name="Text 4"/>
          <p:cNvSpPr/>
          <p:nvPr/>
        </p:nvSpPr>
        <p:spPr bwMode="auto">
          <a:xfrm>
            <a:off x="4139446" y="5973128"/>
            <a:ext cx="3005614" cy="1088708"/>
          </a:xfrm>
          <a:prstGeom prst="rect">
            <a:avLst/>
          </a:prstGeom>
          <a:noFill/>
          <a:ln/>
        </p:spPr>
        <p:txBody>
          <a:bodyPr wrap="square" lIns="0" tIns="0" rIns="0" bIns="0" rtlCol="0" anchor="t"/>
          <a:lstStyle/>
          <a:p>
            <a:pPr marL="0" indent="0" algn="l">
              <a:lnSpc>
                <a:spcPts val="2850"/>
              </a:lnSpc>
              <a:buNone/>
              <a:defRPr/>
            </a:pPr>
            <a:r>
              <a:rPr lang="en-US" sz="1750">
                <a:solidFill>
                  <a:srgbClr val="C9C9C0"/>
                </a:solidFill>
                <a:latin typeface="Tomorrow"/>
                <a:ea typeface="Tomorrow"/>
                <a:cs typeface="Tomorrow"/>
              </a:rPr>
              <a:t>The probabilities of predicted and true labels occurring together.</a:t>
            </a:r>
            <a:endParaRPr lang="en-US" sz="1750"/>
          </a:p>
        </p:txBody>
      </p:sp>
      <p:pic>
        <p:nvPicPr>
          <p:cNvPr id="10" name="Image 3" descr="preencoded.png"/>
          <p:cNvPicPr>
            <a:picLocks noChangeAspect="1"/>
          </p:cNvPicPr>
          <p:nvPr/>
        </p:nvPicPr>
        <p:blipFill>
          <a:blip r:embed="rId5"/>
          <a:stretch/>
        </p:blipFill>
        <p:spPr bwMode="auto">
          <a:xfrm>
            <a:off x="7485221" y="4688919"/>
            <a:ext cx="566976" cy="566976"/>
          </a:xfrm>
          <a:prstGeom prst="rect">
            <a:avLst/>
          </a:prstGeom>
        </p:spPr>
      </p:pic>
      <p:sp>
        <p:nvSpPr>
          <p:cNvPr id="11" name="Text 5"/>
          <p:cNvSpPr/>
          <p:nvPr/>
        </p:nvSpPr>
        <p:spPr bwMode="auto">
          <a:xfrm>
            <a:off x="7485221" y="5482709"/>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C9C9C0"/>
                </a:solidFill>
                <a:latin typeface="Tomorrow Semi Bold"/>
                <a:ea typeface="Tomorrow Semi Bold"/>
                <a:cs typeface="Tomorrow Semi Bold"/>
              </a:rPr>
              <a:t>Mutual Information</a:t>
            </a:r>
            <a:endParaRPr lang="en-US" sz="2200"/>
          </a:p>
        </p:txBody>
      </p:sp>
      <p:sp>
        <p:nvSpPr>
          <p:cNvPr id="12" name="Text 6"/>
          <p:cNvSpPr/>
          <p:nvPr/>
        </p:nvSpPr>
        <p:spPr bwMode="auto">
          <a:xfrm>
            <a:off x="7485221" y="5973128"/>
            <a:ext cx="3005614" cy="1451610"/>
          </a:xfrm>
          <a:prstGeom prst="rect">
            <a:avLst/>
          </a:prstGeom>
          <a:noFill/>
          <a:ln/>
        </p:spPr>
        <p:txBody>
          <a:bodyPr wrap="square" lIns="0" tIns="0" rIns="0" bIns="0" rtlCol="0" anchor="t"/>
          <a:lstStyle/>
          <a:p>
            <a:pPr marL="0" indent="0" algn="l">
              <a:lnSpc>
                <a:spcPts val="2850"/>
              </a:lnSpc>
              <a:buNone/>
              <a:defRPr/>
            </a:pPr>
            <a:r>
              <a:rPr lang="en-US" sz="1750">
                <a:solidFill>
                  <a:srgbClr val="C9C9C0"/>
                </a:solidFill>
                <a:latin typeface="Tomorrow"/>
                <a:ea typeface="Tomorrow"/>
                <a:cs typeface="Tomorrow"/>
              </a:rPr>
              <a:t>Represents the amount of shared information between the predicted and true labels.</a:t>
            </a:r>
            <a:endParaRPr lang="en-US" sz="1750"/>
          </a:p>
        </p:txBody>
      </p:sp>
      <p:pic>
        <p:nvPicPr>
          <p:cNvPr id="13" name="Image 4" descr="preencoded.png"/>
          <p:cNvPicPr>
            <a:picLocks noChangeAspect="1"/>
          </p:cNvPicPr>
          <p:nvPr/>
        </p:nvPicPr>
        <p:blipFill>
          <a:blip r:embed="rId6"/>
          <a:stretch/>
        </p:blipFill>
        <p:spPr bwMode="auto">
          <a:xfrm>
            <a:off x="10830997" y="4688919"/>
            <a:ext cx="566976" cy="566976"/>
          </a:xfrm>
          <a:prstGeom prst="rect">
            <a:avLst/>
          </a:prstGeom>
        </p:spPr>
      </p:pic>
      <p:sp>
        <p:nvSpPr>
          <p:cNvPr id="14" name="Text 7"/>
          <p:cNvSpPr/>
          <p:nvPr/>
        </p:nvSpPr>
        <p:spPr bwMode="auto">
          <a:xfrm>
            <a:off x="10830997" y="5482709"/>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C9C9C0"/>
                </a:solidFill>
                <a:latin typeface="Tomorrow Semi Bold"/>
                <a:ea typeface="Tomorrow Semi Bold"/>
                <a:cs typeface="Tomorrow Semi Bold"/>
              </a:rPr>
              <a:t>Entropy</a:t>
            </a:r>
            <a:endParaRPr lang="en-US" sz="2200"/>
          </a:p>
        </p:txBody>
      </p:sp>
      <p:sp>
        <p:nvSpPr>
          <p:cNvPr id="15" name="Text 8"/>
          <p:cNvSpPr/>
          <p:nvPr/>
        </p:nvSpPr>
        <p:spPr bwMode="auto">
          <a:xfrm>
            <a:off x="10830997" y="5973128"/>
            <a:ext cx="3005614" cy="1088708"/>
          </a:xfrm>
          <a:prstGeom prst="rect">
            <a:avLst/>
          </a:prstGeom>
          <a:noFill/>
          <a:ln/>
        </p:spPr>
        <p:txBody>
          <a:bodyPr wrap="square" lIns="0" tIns="0" rIns="0" bIns="0" rtlCol="0" anchor="t"/>
          <a:lstStyle/>
          <a:p>
            <a:pPr marL="0" indent="0" algn="l">
              <a:lnSpc>
                <a:spcPts val="2850"/>
              </a:lnSpc>
              <a:buNone/>
              <a:defRPr/>
            </a:pPr>
            <a:r>
              <a:rPr lang="en-US" sz="1750">
                <a:solidFill>
                  <a:srgbClr val="C9C9C0"/>
                </a:solidFill>
                <a:latin typeface="Tomorrow"/>
                <a:ea typeface="Tomorrow"/>
                <a:cs typeface="Tomorrow"/>
              </a:rPr>
              <a:t>Measures the uncertainty associated with a random variable.</a:t>
            </a:r>
            <a:endParaRPr lang="en-US" sz="1750"/>
          </a:p>
        </p:txBody>
      </p:sp>
      <p:pic>
        <p:nvPicPr>
          <p:cNvPr id="694798538" name=""/>
          <p:cNvPicPr>
            <a:picLocks noChangeAspect="1"/>
          </p:cNvPicPr>
          <p:nvPr/>
        </p:nvPicPr>
        <p:blipFill>
          <a:blip r:embed="rId7"/>
          <a:stretch/>
        </p:blipFill>
        <p:spPr bwMode="auto">
          <a:xfrm>
            <a:off x="7981292" y="0"/>
            <a:ext cx="6657975" cy="382905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9">
    <p:spTree>
      <p:nvGrpSpPr>
        <p:cNvPr id="1" name=""/>
        <p:cNvGrpSpPr/>
        <p:nvPr/>
      </p:nvGrpSpPr>
      <p:grpSpPr bwMode="auto">
        <a:xfrm>
          <a:off x="0" y="0"/>
          <a:ext cx="0" cy="0"/>
          <a:chOff x="0" y="0"/>
          <a:chExt cx="0" cy="0"/>
        </a:xfrm>
      </p:grpSpPr>
      <p:sp>
        <p:nvSpPr>
          <p:cNvPr id="3" name="Text 0"/>
          <p:cNvSpPr/>
          <p:nvPr/>
        </p:nvSpPr>
        <p:spPr bwMode="auto">
          <a:xfrm>
            <a:off x="793790" y="2510076"/>
            <a:ext cx="7556421" cy="1417558"/>
          </a:xfrm>
          <a:prstGeom prst="rect">
            <a:avLst/>
          </a:prstGeom>
          <a:noFill/>
          <a:ln/>
        </p:spPr>
        <p:txBody>
          <a:bodyPr wrap="square" lIns="0" tIns="0" rIns="0" bIns="0" rtlCol="0" anchor="t"/>
          <a:lstStyle/>
          <a:p>
            <a:pPr marL="0" indent="0">
              <a:lnSpc>
                <a:spcPts val="5550"/>
              </a:lnSpc>
              <a:buNone/>
              <a:defRPr/>
            </a:pPr>
            <a:r>
              <a:rPr lang="en-US" sz="4450">
                <a:solidFill>
                  <a:srgbClr val="EDEDE8"/>
                </a:solidFill>
                <a:latin typeface="Tomorrow Semi Bold"/>
                <a:ea typeface="Tomorrow Semi Bold"/>
                <a:cs typeface="Tomorrow Semi Bold"/>
              </a:rPr>
              <a:t>Variation of Information (VI)</a:t>
            </a:r>
            <a:endParaRPr lang="en-US" sz="4450"/>
          </a:p>
        </p:txBody>
      </p:sp>
      <p:sp>
        <p:nvSpPr>
          <p:cNvPr id="4" name="Text 1"/>
          <p:cNvSpPr/>
          <p:nvPr/>
        </p:nvSpPr>
        <p:spPr bwMode="auto">
          <a:xfrm>
            <a:off x="793790" y="4267795"/>
            <a:ext cx="7556421" cy="1451610"/>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The VI score quantifies the difference between the predicted labels and the true labels. A higher VI value indicates greater dissimilarity. In this example, a VI score of 1.0 suggests a moderate level of difference between the clusterings.</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2">
    <p:spTree>
      <p:nvGrpSpPr>
        <p:cNvPr id="1" name=""/>
        <p:cNvGrpSpPr/>
        <p:nvPr/>
      </p:nvGrpSpPr>
      <p:grpSpPr bwMode="auto">
        <a:xfrm>
          <a:off x="0" y="0"/>
          <a:ext cx="0" cy="0"/>
          <a:chOff x="0" y="0"/>
          <a:chExt cx="0" cy="0"/>
        </a:xfrm>
      </p:grpSpPr>
      <p:sp>
        <p:nvSpPr>
          <p:cNvPr id="2" name="Text 0"/>
          <p:cNvSpPr/>
          <p:nvPr/>
        </p:nvSpPr>
        <p:spPr bwMode="auto">
          <a:xfrm>
            <a:off x="793790" y="1632704"/>
            <a:ext cx="9525238" cy="708779"/>
          </a:xfrm>
          <a:prstGeom prst="rect">
            <a:avLst/>
          </a:prstGeom>
          <a:noFill/>
          <a:ln/>
        </p:spPr>
        <p:txBody>
          <a:bodyPr wrap="none" lIns="0" tIns="0" rIns="0" bIns="0" rtlCol="0" anchor="t"/>
          <a:lstStyle/>
          <a:p>
            <a:pPr marL="0" indent="0">
              <a:lnSpc>
                <a:spcPts val="5550"/>
              </a:lnSpc>
              <a:buNone/>
              <a:defRPr/>
            </a:pPr>
            <a:r>
              <a:rPr lang="en-US" sz="4450">
                <a:solidFill>
                  <a:srgbClr val="EDEDE8"/>
                </a:solidFill>
                <a:latin typeface="Tomorrow Semi Bold"/>
                <a:ea typeface="Tomorrow Semi Bold"/>
                <a:cs typeface="Tomorrow Semi Bold"/>
              </a:rPr>
              <a:t>Function build_context_matrices</a:t>
            </a:r>
            <a:endParaRPr lang="en-US" sz="4450"/>
          </a:p>
        </p:txBody>
      </p:sp>
      <p:sp>
        <p:nvSpPr>
          <p:cNvPr id="3" name="Text 1"/>
          <p:cNvSpPr/>
          <p:nvPr/>
        </p:nvSpPr>
        <p:spPr bwMode="auto">
          <a:xfrm>
            <a:off x="793790" y="2908459"/>
            <a:ext cx="2835235" cy="354330"/>
          </a:xfrm>
          <a:prstGeom prst="rect">
            <a:avLst/>
          </a:prstGeom>
          <a:noFill/>
          <a:ln/>
        </p:spPr>
        <p:txBody>
          <a:bodyPr wrap="none" lIns="0" tIns="0" rIns="0" bIns="0" rtlCol="0" anchor="t"/>
          <a:lstStyle/>
          <a:p>
            <a:pPr marL="0" indent="0">
              <a:lnSpc>
                <a:spcPts val="2750"/>
              </a:lnSpc>
              <a:buNone/>
              <a:defRPr/>
            </a:pPr>
            <a:r>
              <a:rPr lang="en-US" sz="2200">
                <a:solidFill>
                  <a:srgbClr val="EDEDE8"/>
                </a:solidFill>
                <a:latin typeface="Tomorrow Semi Bold"/>
                <a:ea typeface="Tomorrow Semi Bold"/>
                <a:cs typeface="Tomorrow Semi Bold"/>
              </a:rPr>
              <a:t>Input Parameters</a:t>
            </a:r>
            <a:endParaRPr lang="en-US" sz="2200"/>
          </a:p>
        </p:txBody>
      </p:sp>
      <p:sp>
        <p:nvSpPr>
          <p:cNvPr id="4" name="Text 2"/>
          <p:cNvSpPr/>
          <p:nvPr/>
        </p:nvSpPr>
        <p:spPr bwMode="auto">
          <a:xfrm>
            <a:off x="793790" y="3489603"/>
            <a:ext cx="3978116" cy="2903220"/>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The function takes three inputs: tokens, vocab_size, and word_to_id. Tokens is a list of word IDs representing a corpus of text. vocab_size is the total number of unique words in the vocabulary. word_to_id is a dictionary mapping words to their corresponding IDs.</a:t>
            </a:r>
            <a:endParaRPr lang="en-US" sz="1750"/>
          </a:p>
        </p:txBody>
      </p:sp>
      <p:sp>
        <p:nvSpPr>
          <p:cNvPr id="5" name="Text 3"/>
          <p:cNvSpPr/>
          <p:nvPr/>
        </p:nvSpPr>
        <p:spPr bwMode="auto">
          <a:xfrm>
            <a:off x="5332928" y="2908459"/>
            <a:ext cx="2835235" cy="354330"/>
          </a:xfrm>
          <a:prstGeom prst="rect">
            <a:avLst/>
          </a:prstGeom>
          <a:noFill/>
          <a:ln/>
        </p:spPr>
        <p:txBody>
          <a:bodyPr wrap="none" lIns="0" tIns="0" rIns="0" bIns="0" rtlCol="0" anchor="t"/>
          <a:lstStyle/>
          <a:p>
            <a:pPr marL="0" indent="0">
              <a:lnSpc>
                <a:spcPts val="2750"/>
              </a:lnSpc>
              <a:buNone/>
              <a:defRPr/>
            </a:pPr>
            <a:r>
              <a:rPr lang="en-US" sz="2200">
                <a:solidFill>
                  <a:srgbClr val="EDEDE8"/>
                </a:solidFill>
                <a:latin typeface="Tomorrow Semi Bold"/>
                <a:ea typeface="Tomorrow Semi Bold"/>
                <a:cs typeface="Tomorrow Semi Bold"/>
              </a:rPr>
              <a:t>Context Matrices</a:t>
            </a:r>
            <a:endParaRPr lang="en-US" sz="2200"/>
          </a:p>
        </p:txBody>
      </p:sp>
      <p:sp>
        <p:nvSpPr>
          <p:cNvPr id="6" name="Text 4"/>
          <p:cNvSpPr/>
          <p:nvPr/>
        </p:nvSpPr>
        <p:spPr bwMode="auto">
          <a:xfrm>
            <a:off x="5332928" y="3489603"/>
            <a:ext cx="3978116" cy="2903220"/>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The function initializes two context matrices: left (L) and right (R). These matrices represent the relationships between a word and its surrounding words. The size of each matrix is (vocab_size, w1), where w1 is a parameter determining the number of most frequent words to consider.</a:t>
            </a:r>
            <a:endParaRPr lang="en-US" sz="1750"/>
          </a:p>
        </p:txBody>
      </p:sp>
      <p:sp>
        <p:nvSpPr>
          <p:cNvPr id="7" name="Text 5"/>
          <p:cNvSpPr/>
          <p:nvPr/>
        </p:nvSpPr>
        <p:spPr bwMode="auto">
          <a:xfrm>
            <a:off x="9872067" y="2908459"/>
            <a:ext cx="2835235" cy="354330"/>
          </a:xfrm>
          <a:prstGeom prst="rect">
            <a:avLst/>
          </a:prstGeom>
          <a:noFill/>
          <a:ln/>
        </p:spPr>
        <p:txBody>
          <a:bodyPr wrap="none" lIns="0" tIns="0" rIns="0" bIns="0" rtlCol="0" anchor="t"/>
          <a:lstStyle/>
          <a:p>
            <a:pPr marL="0" indent="0">
              <a:lnSpc>
                <a:spcPts val="2750"/>
              </a:lnSpc>
              <a:buNone/>
              <a:defRPr/>
            </a:pPr>
            <a:r>
              <a:rPr lang="en-US" sz="2200">
                <a:solidFill>
                  <a:srgbClr val="EDEDE8"/>
                </a:solidFill>
                <a:latin typeface="Tomorrow Semi Bold"/>
                <a:ea typeface="Tomorrow Semi Bold"/>
                <a:cs typeface="Tomorrow Semi Bold"/>
              </a:rPr>
              <a:t>Matrix Population</a:t>
            </a:r>
            <a:endParaRPr lang="en-US" sz="2200"/>
          </a:p>
        </p:txBody>
      </p:sp>
      <p:sp>
        <p:nvSpPr>
          <p:cNvPr id="8" name="Text 6"/>
          <p:cNvSpPr/>
          <p:nvPr/>
        </p:nvSpPr>
        <p:spPr bwMode="auto">
          <a:xfrm>
            <a:off x="9872067" y="3489603"/>
            <a:ext cx="3978116" cy="2540318"/>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The function iterates through each token in the corpus. For each token, it checks if the previous or next word is among the top w1 most frequent words. If so, it increments the corresponding entry in the left or right matrix, respectively.</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038385778" name=""/>
          <p:cNvPicPr>
            <a:picLocks noChangeAspect="1"/>
          </p:cNvPicPr>
          <p:nvPr/>
        </p:nvPicPr>
        <p:blipFill>
          <a:blip r:embed="rId3"/>
          <a:stretch/>
        </p:blipFill>
        <p:spPr bwMode="auto">
          <a:xfrm flipH="0" flipV="0">
            <a:off x="0" y="492672"/>
            <a:ext cx="11240229" cy="696310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3">
    <p:spTree>
      <p:nvGrpSpPr>
        <p:cNvPr id="1" name=""/>
        <p:cNvGrpSpPr/>
        <p:nvPr/>
      </p:nvGrpSpPr>
      <p:grpSpPr bwMode="auto">
        <a:xfrm>
          <a:off x="0" y="0"/>
          <a:ext cx="0" cy="0"/>
          <a:chOff x="0" y="0"/>
          <a:chExt cx="0" cy="0"/>
        </a:xfrm>
      </p:grpSpPr>
      <p:sp>
        <p:nvSpPr>
          <p:cNvPr id="3" name="Text 0"/>
          <p:cNvSpPr/>
          <p:nvPr/>
        </p:nvSpPr>
        <p:spPr bwMode="auto">
          <a:xfrm>
            <a:off x="677703" y="2954774"/>
            <a:ext cx="4840724" cy="605076"/>
          </a:xfrm>
          <a:prstGeom prst="rect">
            <a:avLst/>
          </a:prstGeom>
          <a:noFill/>
          <a:ln/>
        </p:spPr>
        <p:txBody>
          <a:bodyPr wrap="none" lIns="0" tIns="0" rIns="0" bIns="0" rtlCol="0" anchor="t"/>
          <a:lstStyle/>
          <a:p>
            <a:pPr marL="0" indent="0">
              <a:lnSpc>
                <a:spcPts val="4750"/>
              </a:lnSpc>
              <a:buNone/>
              <a:defRPr/>
            </a:pPr>
            <a:r>
              <a:rPr lang="en-US" sz="3800">
                <a:solidFill>
                  <a:srgbClr val="EDEDE8"/>
                </a:solidFill>
                <a:latin typeface="Tomorrow Semi Bold"/>
                <a:ea typeface="Tomorrow Semi Bold"/>
                <a:cs typeface="Tomorrow Semi Bold"/>
              </a:rPr>
              <a:t>Function fit</a:t>
            </a:r>
            <a:endParaRPr lang="en-US" sz="3800"/>
          </a:p>
        </p:txBody>
      </p:sp>
      <p:pic>
        <p:nvPicPr>
          <p:cNvPr id="4" name="Image 1" descr="preencoded.png"/>
          <p:cNvPicPr>
            <a:picLocks noChangeAspect="1"/>
          </p:cNvPicPr>
          <p:nvPr/>
        </p:nvPicPr>
        <p:blipFill>
          <a:blip r:embed="rId3"/>
          <a:stretch/>
        </p:blipFill>
        <p:spPr bwMode="auto">
          <a:xfrm>
            <a:off x="677703" y="3850243"/>
            <a:ext cx="3318747" cy="774502"/>
          </a:xfrm>
          <a:prstGeom prst="rect">
            <a:avLst/>
          </a:prstGeom>
        </p:spPr>
      </p:pic>
      <p:sp>
        <p:nvSpPr>
          <p:cNvPr id="5" name="Text 1"/>
          <p:cNvSpPr/>
          <p:nvPr/>
        </p:nvSpPr>
        <p:spPr bwMode="auto">
          <a:xfrm>
            <a:off x="871299" y="4915138"/>
            <a:ext cx="2931557" cy="605076"/>
          </a:xfrm>
          <a:prstGeom prst="rect">
            <a:avLst/>
          </a:prstGeom>
          <a:noFill/>
          <a:ln/>
        </p:spPr>
        <p:txBody>
          <a:bodyPr wrap="square" lIns="0" tIns="0" rIns="0" bIns="0" rtlCol="0" anchor="t"/>
          <a:lstStyle/>
          <a:p>
            <a:pPr marL="0" indent="0" algn="l">
              <a:lnSpc>
                <a:spcPts val="2350"/>
              </a:lnSpc>
              <a:buNone/>
              <a:defRPr/>
            </a:pPr>
            <a:r>
              <a:rPr lang="en-US" sz="1900">
                <a:solidFill>
                  <a:srgbClr val="C9C9C0"/>
                </a:solidFill>
                <a:latin typeface="Tomorrow Semi Bold"/>
                <a:ea typeface="Tomorrow Semi Bold"/>
                <a:cs typeface="Tomorrow Semi Bold"/>
              </a:rPr>
              <a:t>Context Matrix Computation</a:t>
            </a:r>
            <a:endParaRPr lang="en-US" sz="1900"/>
          </a:p>
        </p:txBody>
      </p:sp>
      <p:sp>
        <p:nvSpPr>
          <p:cNvPr id="6" name="Text 2"/>
          <p:cNvSpPr/>
          <p:nvPr/>
        </p:nvSpPr>
        <p:spPr bwMode="auto">
          <a:xfrm>
            <a:off x="871299" y="5636300"/>
            <a:ext cx="2931557" cy="1548408"/>
          </a:xfrm>
          <a:prstGeom prst="rect">
            <a:avLst/>
          </a:prstGeom>
          <a:noFill/>
          <a:ln/>
        </p:spPr>
        <p:txBody>
          <a:bodyPr wrap="square" lIns="0" tIns="0" rIns="0" bIns="0" rtlCol="0" anchor="t"/>
          <a:lstStyle/>
          <a:p>
            <a:pPr marL="0" indent="0" algn="l">
              <a:lnSpc>
                <a:spcPts val="2400"/>
              </a:lnSpc>
              <a:buNone/>
              <a:defRPr/>
            </a:pPr>
            <a:r>
              <a:rPr lang="en-US" sz="1500">
                <a:solidFill>
                  <a:srgbClr val="C9C9C0"/>
                </a:solidFill>
                <a:latin typeface="Tomorrow"/>
                <a:ea typeface="Tomorrow"/>
                <a:cs typeface="Tomorrow"/>
              </a:rPr>
              <a:t>The function first computes the left and right context matrices using the build_context_matrices function.</a:t>
            </a:r>
            <a:endParaRPr lang="en-US" sz="1500"/>
          </a:p>
        </p:txBody>
      </p:sp>
      <p:pic>
        <p:nvPicPr>
          <p:cNvPr id="7" name="Image 2" descr="preencoded.png"/>
          <p:cNvPicPr>
            <a:picLocks noChangeAspect="1"/>
          </p:cNvPicPr>
          <p:nvPr/>
        </p:nvPicPr>
        <p:blipFill>
          <a:blip r:embed="rId4"/>
          <a:stretch/>
        </p:blipFill>
        <p:spPr bwMode="auto">
          <a:xfrm>
            <a:off x="3996452" y="3850243"/>
            <a:ext cx="3318747" cy="774502"/>
          </a:xfrm>
          <a:prstGeom prst="rect">
            <a:avLst/>
          </a:prstGeom>
        </p:spPr>
      </p:pic>
      <p:sp>
        <p:nvSpPr>
          <p:cNvPr id="8" name="Text 3"/>
          <p:cNvSpPr/>
          <p:nvPr/>
        </p:nvSpPr>
        <p:spPr bwMode="auto">
          <a:xfrm>
            <a:off x="4190048" y="4915138"/>
            <a:ext cx="2420303" cy="302538"/>
          </a:xfrm>
          <a:prstGeom prst="rect">
            <a:avLst/>
          </a:prstGeom>
          <a:noFill/>
          <a:ln/>
        </p:spPr>
        <p:txBody>
          <a:bodyPr wrap="none" lIns="0" tIns="0" rIns="0" bIns="0" rtlCol="0" anchor="t"/>
          <a:lstStyle/>
          <a:p>
            <a:pPr marL="0" indent="0" algn="l">
              <a:lnSpc>
                <a:spcPts val="2350"/>
              </a:lnSpc>
              <a:buNone/>
              <a:defRPr/>
            </a:pPr>
            <a:r>
              <a:rPr lang="en-US" sz="1900">
                <a:solidFill>
                  <a:srgbClr val="C9C9C0"/>
                </a:solidFill>
                <a:latin typeface="Tomorrow Semi Bold"/>
                <a:ea typeface="Tomorrow Semi Bold"/>
                <a:cs typeface="Tomorrow Semi Bold"/>
              </a:rPr>
              <a:t>SVD Reduction</a:t>
            </a:r>
            <a:endParaRPr lang="en-US" sz="1900"/>
          </a:p>
        </p:txBody>
      </p:sp>
      <p:sp>
        <p:nvSpPr>
          <p:cNvPr id="9" name="Text 4"/>
          <p:cNvSpPr/>
          <p:nvPr/>
        </p:nvSpPr>
        <p:spPr bwMode="auto">
          <a:xfrm>
            <a:off x="4190048" y="5333762"/>
            <a:ext cx="2931557" cy="1548408"/>
          </a:xfrm>
          <a:prstGeom prst="rect">
            <a:avLst/>
          </a:prstGeom>
          <a:noFill/>
          <a:ln/>
        </p:spPr>
        <p:txBody>
          <a:bodyPr wrap="square" lIns="0" tIns="0" rIns="0" bIns="0" rtlCol="0" anchor="t"/>
          <a:lstStyle/>
          <a:p>
            <a:pPr marL="0" indent="0" algn="l">
              <a:lnSpc>
                <a:spcPts val="2400"/>
              </a:lnSpc>
              <a:buNone/>
              <a:defRPr/>
            </a:pPr>
            <a:r>
              <a:rPr lang="en-US" sz="1500">
                <a:solidFill>
                  <a:srgbClr val="C9C9C0"/>
                </a:solidFill>
                <a:latin typeface="Tomorrow"/>
                <a:ea typeface="Tomorrow"/>
                <a:cs typeface="Tomorrow"/>
              </a:rPr>
              <a:t>SVD is applied to both the left and right context matrices to reduce their dimensionality and extract the most important features.</a:t>
            </a:r>
            <a:endParaRPr lang="en-US" sz="1500"/>
          </a:p>
        </p:txBody>
      </p:sp>
      <p:pic>
        <p:nvPicPr>
          <p:cNvPr id="10" name="Image 3" descr="preencoded.png"/>
          <p:cNvPicPr>
            <a:picLocks noChangeAspect="1"/>
          </p:cNvPicPr>
          <p:nvPr/>
        </p:nvPicPr>
        <p:blipFill>
          <a:blip r:embed="rId5"/>
          <a:stretch/>
        </p:blipFill>
        <p:spPr bwMode="auto">
          <a:xfrm>
            <a:off x="7315200" y="3850243"/>
            <a:ext cx="3318747" cy="774502"/>
          </a:xfrm>
          <a:prstGeom prst="rect">
            <a:avLst/>
          </a:prstGeom>
        </p:spPr>
      </p:pic>
      <p:sp>
        <p:nvSpPr>
          <p:cNvPr id="11" name="Text 5"/>
          <p:cNvSpPr/>
          <p:nvPr/>
        </p:nvSpPr>
        <p:spPr bwMode="auto">
          <a:xfrm>
            <a:off x="7508796" y="4915138"/>
            <a:ext cx="2420303" cy="302538"/>
          </a:xfrm>
          <a:prstGeom prst="rect">
            <a:avLst/>
          </a:prstGeom>
          <a:noFill/>
          <a:ln/>
        </p:spPr>
        <p:txBody>
          <a:bodyPr wrap="none" lIns="0" tIns="0" rIns="0" bIns="0" rtlCol="0" anchor="t"/>
          <a:lstStyle/>
          <a:p>
            <a:pPr marL="0" indent="0" algn="l">
              <a:lnSpc>
                <a:spcPts val="2350"/>
              </a:lnSpc>
              <a:buNone/>
              <a:defRPr/>
            </a:pPr>
            <a:r>
              <a:rPr lang="en-US" sz="1900">
                <a:solidFill>
                  <a:srgbClr val="C9C9C0"/>
                </a:solidFill>
                <a:latin typeface="Tomorrow Semi Bold"/>
                <a:ea typeface="Tomorrow Semi Bold"/>
                <a:cs typeface="Tomorrow Semi Bold"/>
              </a:rPr>
              <a:t>K-Means Clustering</a:t>
            </a:r>
            <a:endParaRPr lang="en-US" sz="1900"/>
          </a:p>
        </p:txBody>
      </p:sp>
      <p:sp>
        <p:nvSpPr>
          <p:cNvPr id="12" name="Text 6"/>
          <p:cNvSpPr/>
          <p:nvPr/>
        </p:nvSpPr>
        <p:spPr bwMode="auto">
          <a:xfrm>
            <a:off x="7508796" y="5333762"/>
            <a:ext cx="2931557" cy="1548408"/>
          </a:xfrm>
          <a:prstGeom prst="rect">
            <a:avLst/>
          </a:prstGeom>
          <a:noFill/>
          <a:ln/>
        </p:spPr>
        <p:txBody>
          <a:bodyPr wrap="square" lIns="0" tIns="0" rIns="0" bIns="0" rtlCol="0" anchor="t"/>
          <a:lstStyle/>
          <a:p>
            <a:pPr marL="0" indent="0" algn="l">
              <a:lnSpc>
                <a:spcPts val="2400"/>
              </a:lnSpc>
              <a:buNone/>
              <a:defRPr/>
            </a:pPr>
            <a:r>
              <a:rPr lang="en-US" sz="1500">
                <a:solidFill>
                  <a:srgbClr val="C9C9C0"/>
                </a:solidFill>
                <a:latin typeface="Tomorrow"/>
                <a:ea typeface="Tomorrow"/>
                <a:cs typeface="Tomorrow"/>
              </a:rPr>
              <a:t>The reduced-rank descriptors from the left and right matrices are horizontally stacked and then clustered using the k-means algorithm.</a:t>
            </a:r>
            <a:endParaRPr lang="en-US" sz="1500"/>
          </a:p>
        </p:txBody>
      </p:sp>
      <p:pic>
        <p:nvPicPr>
          <p:cNvPr id="13" name="Image 4" descr="preencoded.png"/>
          <p:cNvPicPr>
            <a:picLocks noChangeAspect="1"/>
          </p:cNvPicPr>
          <p:nvPr/>
        </p:nvPicPr>
        <p:blipFill>
          <a:blip r:embed="rId6"/>
          <a:stretch/>
        </p:blipFill>
        <p:spPr bwMode="auto">
          <a:xfrm>
            <a:off x="10633948" y="3850243"/>
            <a:ext cx="3318747" cy="774502"/>
          </a:xfrm>
          <a:prstGeom prst="rect">
            <a:avLst/>
          </a:prstGeom>
        </p:spPr>
      </p:pic>
      <p:sp>
        <p:nvSpPr>
          <p:cNvPr id="14" name="Text 7"/>
          <p:cNvSpPr/>
          <p:nvPr/>
        </p:nvSpPr>
        <p:spPr bwMode="auto">
          <a:xfrm>
            <a:off x="10827544" y="4915138"/>
            <a:ext cx="2420303" cy="302538"/>
          </a:xfrm>
          <a:prstGeom prst="rect">
            <a:avLst/>
          </a:prstGeom>
          <a:noFill/>
          <a:ln/>
        </p:spPr>
        <p:txBody>
          <a:bodyPr wrap="none" lIns="0" tIns="0" rIns="0" bIns="0" rtlCol="0" anchor="t"/>
          <a:lstStyle/>
          <a:p>
            <a:pPr marL="0" indent="0" algn="l">
              <a:lnSpc>
                <a:spcPts val="2350"/>
              </a:lnSpc>
              <a:buNone/>
              <a:defRPr/>
            </a:pPr>
            <a:r>
              <a:rPr lang="en-US" sz="1900">
                <a:solidFill>
                  <a:srgbClr val="C9C9C0"/>
                </a:solidFill>
                <a:latin typeface="Tomorrow Semi Bold"/>
                <a:ea typeface="Tomorrow Semi Bold"/>
                <a:cs typeface="Tomorrow Semi Bold"/>
              </a:rPr>
              <a:t>Refinement</a:t>
            </a:r>
            <a:endParaRPr lang="en-US" sz="1900"/>
          </a:p>
        </p:txBody>
      </p:sp>
      <p:sp>
        <p:nvSpPr>
          <p:cNvPr id="15" name="Text 8"/>
          <p:cNvSpPr/>
          <p:nvPr/>
        </p:nvSpPr>
        <p:spPr bwMode="auto">
          <a:xfrm>
            <a:off x="10827544" y="5333762"/>
            <a:ext cx="2931557" cy="2167771"/>
          </a:xfrm>
          <a:prstGeom prst="rect">
            <a:avLst/>
          </a:prstGeom>
          <a:noFill/>
          <a:ln/>
        </p:spPr>
        <p:txBody>
          <a:bodyPr wrap="square" lIns="0" tIns="0" rIns="0" bIns="0" rtlCol="0" anchor="t"/>
          <a:lstStyle/>
          <a:p>
            <a:pPr marL="0" indent="0" algn="l">
              <a:lnSpc>
                <a:spcPts val="2400"/>
              </a:lnSpc>
              <a:buNone/>
              <a:defRPr/>
            </a:pPr>
            <a:r>
              <a:rPr lang="en-US" sz="1500">
                <a:solidFill>
                  <a:srgbClr val="C9C9C0"/>
                </a:solidFill>
                <a:latin typeface="Tomorrow"/>
                <a:ea typeface="Tomorrow"/>
                <a:cs typeface="Tomorrow"/>
              </a:rPr>
              <a:t>The cluster assignments are used to refine the clustering process. The function repeats the SVD and clustering steps, but this time using the cluster descriptors instead of individual word indices.</a:t>
            </a:r>
            <a:endParaRPr lang="en-US" sz="15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4">
    <p:spTree>
      <p:nvGrpSpPr>
        <p:cNvPr id="1" name=""/>
        <p:cNvGrpSpPr/>
        <p:nvPr/>
      </p:nvGrpSpPr>
      <p:grpSpPr bwMode="auto">
        <a:xfrm>
          <a:off x="0" y="0"/>
          <a:ext cx="0" cy="0"/>
          <a:chOff x="0" y="0"/>
          <a:chExt cx="0" cy="0"/>
        </a:xfrm>
      </p:grpSpPr>
      <p:sp>
        <p:nvSpPr>
          <p:cNvPr id="3" name="Text 0"/>
          <p:cNvSpPr/>
          <p:nvPr/>
        </p:nvSpPr>
        <p:spPr bwMode="auto">
          <a:xfrm>
            <a:off x="709374" y="782360"/>
            <a:ext cx="7725251" cy="1266825"/>
          </a:xfrm>
          <a:prstGeom prst="rect">
            <a:avLst/>
          </a:prstGeom>
          <a:noFill/>
          <a:ln/>
        </p:spPr>
        <p:txBody>
          <a:bodyPr wrap="square" lIns="0" tIns="0" rIns="0" bIns="0" rtlCol="0" anchor="t"/>
          <a:lstStyle/>
          <a:p>
            <a:pPr marL="0" indent="0">
              <a:lnSpc>
                <a:spcPts val="4950"/>
              </a:lnSpc>
              <a:buNone/>
              <a:defRPr/>
            </a:pPr>
            <a:r>
              <a:rPr lang="en-US" sz="3950">
                <a:solidFill>
                  <a:srgbClr val="EDEDE8"/>
                </a:solidFill>
                <a:latin typeface="Tomorrow Semi Bold"/>
                <a:ea typeface="Tomorrow Semi Bold"/>
                <a:cs typeface="Tomorrow Semi Bold"/>
              </a:rPr>
              <a:t>Function prepare_treebank_data</a:t>
            </a:r>
            <a:endParaRPr lang="en-US" sz="3950"/>
          </a:p>
        </p:txBody>
      </p:sp>
      <p:sp>
        <p:nvSpPr>
          <p:cNvPr id="4" name="Shape 1"/>
          <p:cNvSpPr/>
          <p:nvPr/>
        </p:nvSpPr>
        <p:spPr bwMode="auto">
          <a:xfrm>
            <a:off x="709374" y="2581156"/>
            <a:ext cx="456009" cy="456009"/>
          </a:xfrm>
          <a:prstGeom prst="roundRect">
            <a:avLst>
              <a:gd name="adj" fmla="val 6668"/>
            </a:avLst>
          </a:prstGeom>
          <a:solidFill>
            <a:srgbClr val="3C3C3A"/>
          </a:solidFill>
          <a:ln/>
        </p:spPr>
      </p:sp>
      <p:sp>
        <p:nvSpPr>
          <p:cNvPr id="5" name="Text 2"/>
          <p:cNvSpPr/>
          <p:nvPr/>
        </p:nvSpPr>
        <p:spPr bwMode="auto">
          <a:xfrm>
            <a:off x="868204" y="2657118"/>
            <a:ext cx="138351" cy="304086"/>
          </a:xfrm>
          <a:prstGeom prst="rect">
            <a:avLst/>
          </a:prstGeom>
          <a:noFill/>
          <a:ln/>
        </p:spPr>
        <p:txBody>
          <a:bodyPr wrap="none" lIns="0" tIns="0" rIns="0" bIns="0" rtlCol="0" anchor="t"/>
          <a:lstStyle/>
          <a:p>
            <a:pPr marL="0" indent="0" algn="ctr">
              <a:lnSpc>
                <a:spcPts val="2350"/>
              </a:lnSpc>
              <a:buNone/>
              <a:defRPr/>
            </a:pPr>
            <a:r>
              <a:rPr lang="en-US" sz="2350">
                <a:solidFill>
                  <a:srgbClr val="C9C9C0"/>
                </a:solidFill>
                <a:latin typeface="Tomorrow Semi Bold"/>
                <a:ea typeface="Tomorrow Semi Bold"/>
                <a:cs typeface="Tomorrow Semi Bold"/>
              </a:rPr>
              <a:t>1</a:t>
            </a:r>
            <a:endParaRPr lang="en-US" sz="2350"/>
          </a:p>
        </p:txBody>
      </p:sp>
      <p:sp>
        <p:nvSpPr>
          <p:cNvPr id="6" name="Text 3"/>
          <p:cNvSpPr/>
          <p:nvPr/>
        </p:nvSpPr>
        <p:spPr bwMode="auto">
          <a:xfrm>
            <a:off x="1368028" y="2581156"/>
            <a:ext cx="2921079" cy="316706"/>
          </a:xfrm>
          <a:prstGeom prst="rect">
            <a:avLst/>
          </a:prstGeom>
          <a:noFill/>
          <a:ln/>
        </p:spPr>
        <p:txBody>
          <a:bodyPr wrap="none" lIns="0" tIns="0" rIns="0" bIns="0" rtlCol="0" anchor="t"/>
          <a:lstStyle/>
          <a:p>
            <a:pPr marL="0" indent="0">
              <a:lnSpc>
                <a:spcPts val="2450"/>
              </a:lnSpc>
              <a:buNone/>
              <a:defRPr/>
            </a:pPr>
            <a:r>
              <a:rPr lang="en-US" sz="1950">
                <a:solidFill>
                  <a:srgbClr val="C9C9C0"/>
                </a:solidFill>
                <a:latin typeface="Tomorrow Semi Bold"/>
                <a:ea typeface="Tomorrow Semi Bold"/>
                <a:cs typeface="Tomorrow Semi Bold"/>
              </a:rPr>
              <a:t>Lowercase Conversion</a:t>
            </a:r>
            <a:endParaRPr lang="en-US" sz="1950"/>
          </a:p>
        </p:txBody>
      </p:sp>
      <p:sp>
        <p:nvSpPr>
          <p:cNvPr id="7" name="Text 4"/>
          <p:cNvSpPr/>
          <p:nvPr/>
        </p:nvSpPr>
        <p:spPr bwMode="auto">
          <a:xfrm>
            <a:off x="1368028" y="3019425"/>
            <a:ext cx="3102650" cy="648414"/>
          </a:xfrm>
          <a:prstGeom prst="rect">
            <a:avLst/>
          </a:prstGeom>
          <a:noFill/>
          <a:ln/>
        </p:spPr>
        <p:txBody>
          <a:bodyPr wrap="square" lIns="0" tIns="0" rIns="0" bIns="0" rtlCol="0" anchor="t"/>
          <a:lstStyle/>
          <a:p>
            <a:pPr marL="0" indent="0">
              <a:lnSpc>
                <a:spcPts val="2550"/>
              </a:lnSpc>
              <a:buNone/>
              <a:defRPr/>
            </a:pPr>
            <a:r>
              <a:rPr lang="en-US" sz="1550">
                <a:solidFill>
                  <a:srgbClr val="C9C9C0"/>
                </a:solidFill>
                <a:latin typeface="Tomorrow"/>
                <a:ea typeface="Tomorrow"/>
                <a:cs typeface="Tomorrow"/>
              </a:rPr>
              <a:t>All words in the input sentences are converted to lowercase.</a:t>
            </a:r>
            <a:endParaRPr lang="en-US" sz="1550"/>
          </a:p>
        </p:txBody>
      </p:sp>
      <p:sp>
        <p:nvSpPr>
          <p:cNvPr id="8" name="Shape 5"/>
          <p:cNvSpPr/>
          <p:nvPr/>
        </p:nvSpPr>
        <p:spPr bwMode="auto">
          <a:xfrm>
            <a:off x="4673322" y="2581156"/>
            <a:ext cx="456009" cy="456009"/>
          </a:xfrm>
          <a:prstGeom prst="roundRect">
            <a:avLst>
              <a:gd name="adj" fmla="val 6668"/>
            </a:avLst>
          </a:prstGeom>
          <a:solidFill>
            <a:srgbClr val="3C3C3A"/>
          </a:solidFill>
          <a:ln/>
        </p:spPr>
      </p:sp>
      <p:sp>
        <p:nvSpPr>
          <p:cNvPr id="9" name="Text 6"/>
          <p:cNvSpPr/>
          <p:nvPr/>
        </p:nvSpPr>
        <p:spPr bwMode="auto">
          <a:xfrm>
            <a:off x="4799171" y="2657118"/>
            <a:ext cx="204311" cy="304086"/>
          </a:xfrm>
          <a:prstGeom prst="rect">
            <a:avLst/>
          </a:prstGeom>
          <a:noFill/>
          <a:ln/>
        </p:spPr>
        <p:txBody>
          <a:bodyPr wrap="none" lIns="0" tIns="0" rIns="0" bIns="0" rtlCol="0" anchor="t"/>
          <a:lstStyle/>
          <a:p>
            <a:pPr marL="0" indent="0" algn="ctr">
              <a:lnSpc>
                <a:spcPts val="2350"/>
              </a:lnSpc>
              <a:buNone/>
              <a:defRPr/>
            </a:pPr>
            <a:r>
              <a:rPr lang="en-US" sz="2350">
                <a:solidFill>
                  <a:srgbClr val="C9C9C0"/>
                </a:solidFill>
                <a:latin typeface="Tomorrow Semi Bold"/>
                <a:ea typeface="Tomorrow Semi Bold"/>
                <a:cs typeface="Tomorrow Semi Bold"/>
              </a:rPr>
              <a:t>2</a:t>
            </a:r>
            <a:endParaRPr lang="en-US" sz="2350"/>
          </a:p>
        </p:txBody>
      </p:sp>
      <p:sp>
        <p:nvSpPr>
          <p:cNvPr id="10" name="Text 7"/>
          <p:cNvSpPr/>
          <p:nvPr/>
        </p:nvSpPr>
        <p:spPr bwMode="auto">
          <a:xfrm>
            <a:off x="5331976" y="2581156"/>
            <a:ext cx="3102650" cy="633413"/>
          </a:xfrm>
          <a:prstGeom prst="rect">
            <a:avLst/>
          </a:prstGeom>
          <a:noFill/>
          <a:ln/>
        </p:spPr>
        <p:txBody>
          <a:bodyPr wrap="square" lIns="0" tIns="0" rIns="0" bIns="0" rtlCol="0" anchor="t"/>
          <a:lstStyle/>
          <a:p>
            <a:pPr marL="0" indent="0">
              <a:lnSpc>
                <a:spcPts val="2450"/>
              </a:lnSpc>
              <a:buNone/>
              <a:defRPr/>
            </a:pPr>
            <a:r>
              <a:rPr lang="en-US" sz="1950">
                <a:solidFill>
                  <a:srgbClr val="C9C9C0"/>
                </a:solidFill>
                <a:latin typeface="Tomorrow Semi Bold"/>
                <a:ea typeface="Tomorrow Semi Bold"/>
                <a:cs typeface="Tomorrow Semi Bold"/>
              </a:rPr>
              <a:t>Word Frequency Calculation</a:t>
            </a:r>
            <a:endParaRPr lang="en-US" sz="1950"/>
          </a:p>
        </p:txBody>
      </p:sp>
      <p:sp>
        <p:nvSpPr>
          <p:cNvPr id="11" name="Text 8"/>
          <p:cNvSpPr/>
          <p:nvPr/>
        </p:nvSpPr>
        <p:spPr bwMode="auto">
          <a:xfrm>
            <a:off x="5331976" y="3336131"/>
            <a:ext cx="3102650" cy="972622"/>
          </a:xfrm>
          <a:prstGeom prst="rect">
            <a:avLst/>
          </a:prstGeom>
          <a:noFill/>
          <a:ln/>
        </p:spPr>
        <p:txBody>
          <a:bodyPr wrap="square" lIns="0" tIns="0" rIns="0" bIns="0" rtlCol="0" anchor="t"/>
          <a:lstStyle/>
          <a:p>
            <a:pPr marL="0" indent="0">
              <a:lnSpc>
                <a:spcPts val="2550"/>
              </a:lnSpc>
              <a:buNone/>
              <a:defRPr/>
            </a:pPr>
            <a:r>
              <a:rPr lang="en-US" sz="1550">
                <a:solidFill>
                  <a:srgbClr val="C9C9C0"/>
                </a:solidFill>
                <a:latin typeface="Tomorrow"/>
                <a:ea typeface="Tomorrow"/>
                <a:cs typeface="Tomorrow"/>
              </a:rPr>
              <a:t>The frequency of each word in the corpus is calculated and stored in a dictionary.</a:t>
            </a:r>
            <a:endParaRPr lang="en-US" sz="1550"/>
          </a:p>
        </p:txBody>
      </p:sp>
      <p:sp>
        <p:nvSpPr>
          <p:cNvPr id="12" name="Shape 9"/>
          <p:cNvSpPr/>
          <p:nvPr/>
        </p:nvSpPr>
        <p:spPr bwMode="auto">
          <a:xfrm>
            <a:off x="709374" y="4739402"/>
            <a:ext cx="456009" cy="456009"/>
          </a:xfrm>
          <a:prstGeom prst="roundRect">
            <a:avLst>
              <a:gd name="adj" fmla="val 6668"/>
            </a:avLst>
          </a:prstGeom>
          <a:solidFill>
            <a:srgbClr val="3C3C3A"/>
          </a:solidFill>
          <a:ln/>
        </p:spPr>
      </p:sp>
      <p:sp>
        <p:nvSpPr>
          <p:cNvPr id="13" name="Text 10"/>
          <p:cNvSpPr/>
          <p:nvPr/>
        </p:nvSpPr>
        <p:spPr bwMode="auto">
          <a:xfrm>
            <a:off x="835819" y="4815364"/>
            <a:ext cx="203121" cy="304086"/>
          </a:xfrm>
          <a:prstGeom prst="rect">
            <a:avLst/>
          </a:prstGeom>
          <a:noFill/>
          <a:ln/>
        </p:spPr>
        <p:txBody>
          <a:bodyPr wrap="none" lIns="0" tIns="0" rIns="0" bIns="0" rtlCol="0" anchor="t"/>
          <a:lstStyle/>
          <a:p>
            <a:pPr marL="0" indent="0" algn="ctr">
              <a:lnSpc>
                <a:spcPts val="2350"/>
              </a:lnSpc>
              <a:buNone/>
              <a:defRPr/>
            </a:pPr>
            <a:r>
              <a:rPr lang="en-US" sz="2350">
                <a:solidFill>
                  <a:srgbClr val="C9C9C0"/>
                </a:solidFill>
                <a:latin typeface="Tomorrow Semi Bold"/>
                <a:ea typeface="Tomorrow Semi Bold"/>
                <a:cs typeface="Tomorrow Semi Bold"/>
              </a:rPr>
              <a:t>3</a:t>
            </a:r>
            <a:endParaRPr lang="en-US" sz="2350"/>
          </a:p>
        </p:txBody>
      </p:sp>
      <p:sp>
        <p:nvSpPr>
          <p:cNvPr id="14" name="Text 11"/>
          <p:cNvSpPr/>
          <p:nvPr/>
        </p:nvSpPr>
        <p:spPr bwMode="auto">
          <a:xfrm>
            <a:off x="1368028" y="4739402"/>
            <a:ext cx="2629257" cy="316706"/>
          </a:xfrm>
          <a:prstGeom prst="rect">
            <a:avLst/>
          </a:prstGeom>
          <a:noFill/>
          <a:ln/>
        </p:spPr>
        <p:txBody>
          <a:bodyPr wrap="none" lIns="0" tIns="0" rIns="0" bIns="0" rtlCol="0" anchor="t"/>
          <a:lstStyle/>
          <a:p>
            <a:pPr marL="0" indent="0">
              <a:lnSpc>
                <a:spcPts val="2450"/>
              </a:lnSpc>
              <a:buNone/>
              <a:defRPr/>
            </a:pPr>
            <a:r>
              <a:rPr lang="en-US" sz="1950">
                <a:solidFill>
                  <a:srgbClr val="C9C9C0"/>
                </a:solidFill>
                <a:latin typeface="Tomorrow Semi Bold"/>
                <a:ea typeface="Tomorrow Semi Bold"/>
                <a:cs typeface="Tomorrow Semi Bold"/>
              </a:rPr>
              <a:t>Word-to-ID Mapping</a:t>
            </a:r>
            <a:endParaRPr lang="en-US" sz="1950"/>
          </a:p>
        </p:txBody>
      </p:sp>
      <p:sp>
        <p:nvSpPr>
          <p:cNvPr id="15" name="Text 12"/>
          <p:cNvSpPr/>
          <p:nvPr/>
        </p:nvSpPr>
        <p:spPr bwMode="auto">
          <a:xfrm>
            <a:off x="1368028" y="5177671"/>
            <a:ext cx="3102650" cy="2269450"/>
          </a:xfrm>
          <a:prstGeom prst="rect">
            <a:avLst/>
          </a:prstGeom>
          <a:noFill/>
          <a:ln/>
        </p:spPr>
        <p:txBody>
          <a:bodyPr wrap="square" lIns="0" tIns="0" rIns="0" bIns="0" rtlCol="0" anchor="t"/>
          <a:lstStyle/>
          <a:p>
            <a:pPr marL="0" indent="0">
              <a:lnSpc>
                <a:spcPts val="2550"/>
              </a:lnSpc>
              <a:buNone/>
              <a:defRPr/>
            </a:pPr>
            <a:r>
              <a:rPr lang="en-US" sz="1550">
                <a:solidFill>
                  <a:srgbClr val="C9C9C0"/>
                </a:solidFill>
                <a:latin typeface="Tomorrow"/>
                <a:ea typeface="Tomorrow"/>
                <a:cs typeface="Tomorrow"/>
              </a:rPr>
              <a:t>A dictionary is created to map words to unique IDs. Only words with a frequency greater than 1 are included in the mapping. An token is added to represent words that were not included.</a:t>
            </a:r>
            <a:endParaRPr lang="en-US" sz="1550"/>
          </a:p>
        </p:txBody>
      </p:sp>
      <p:sp>
        <p:nvSpPr>
          <p:cNvPr id="16" name="Shape 13"/>
          <p:cNvSpPr/>
          <p:nvPr/>
        </p:nvSpPr>
        <p:spPr bwMode="auto">
          <a:xfrm>
            <a:off x="4673322" y="4739402"/>
            <a:ext cx="456009" cy="456009"/>
          </a:xfrm>
          <a:prstGeom prst="roundRect">
            <a:avLst>
              <a:gd name="adj" fmla="val 6668"/>
            </a:avLst>
          </a:prstGeom>
          <a:solidFill>
            <a:srgbClr val="3C3C3A"/>
          </a:solidFill>
          <a:ln/>
        </p:spPr>
      </p:sp>
      <p:sp>
        <p:nvSpPr>
          <p:cNvPr id="17" name="Text 14"/>
          <p:cNvSpPr/>
          <p:nvPr/>
        </p:nvSpPr>
        <p:spPr bwMode="auto">
          <a:xfrm>
            <a:off x="4799171" y="4815364"/>
            <a:ext cx="204311" cy="304086"/>
          </a:xfrm>
          <a:prstGeom prst="rect">
            <a:avLst/>
          </a:prstGeom>
          <a:noFill/>
          <a:ln/>
        </p:spPr>
        <p:txBody>
          <a:bodyPr wrap="none" lIns="0" tIns="0" rIns="0" bIns="0" rtlCol="0" anchor="t"/>
          <a:lstStyle/>
          <a:p>
            <a:pPr marL="0" indent="0" algn="ctr">
              <a:lnSpc>
                <a:spcPts val="2350"/>
              </a:lnSpc>
              <a:buNone/>
              <a:defRPr/>
            </a:pPr>
            <a:r>
              <a:rPr lang="en-US" sz="2350">
                <a:solidFill>
                  <a:srgbClr val="C9C9C0"/>
                </a:solidFill>
                <a:latin typeface="Tomorrow Semi Bold"/>
                <a:ea typeface="Tomorrow Semi Bold"/>
                <a:cs typeface="Tomorrow Semi Bold"/>
              </a:rPr>
              <a:t>4</a:t>
            </a:r>
            <a:endParaRPr lang="en-US" sz="2350"/>
          </a:p>
        </p:txBody>
      </p:sp>
      <p:sp>
        <p:nvSpPr>
          <p:cNvPr id="18" name="Text 15"/>
          <p:cNvSpPr/>
          <p:nvPr/>
        </p:nvSpPr>
        <p:spPr bwMode="auto">
          <a:xfrm>
            <a:off x="5331976" y="4739402"/>
            <a:ext cx="2533769" cy="316706"/>
          </a:xfrm>
          <a:prstGeom prst="rect">
            <a:avLst/>
          </a:prstGeom>
          <a:noFill/>
          <a:ln/>
        </p:spPr>
        <p:txBody>
          <a:bodyPr wrap="none" lIns="0" tIns="0" rIns="0" bIns="0" rtlCol="0" anchor="t"/>
          <a:lstStyle/>
          <a:p>
            <a:pPr marL="0" indent="0">
              <a:lnSpc>
                <a:spcPts val="2450"/>
              </a:lnSpc>
              <a:buNone/>
              <a:defRPr/>
            </a:pPr>
            <a:r>
              <a:rPr lang="en-US" sz="1950">
                <a:solidFill>
                  <a:srgbClr val="C9C9C0"/>
                </a:solidFill>
                <a:latin typeface="Tomorrow Semi Bold"/>
                <a:ea typeface="Tomorrow Semi Bold"/>
                <a:cs typeface="Tomorrow Semi Bold"/>
              </a:rPr>
              <a:t>Tokenization</a:t>
            </a:r>
            <a:endParaRPr lang="en-US" sz="1950"/>
          </a:p>
        </p:txBody>
      </p:sp>
      <p:sp>
        <p:nvSpPr>
          <p:cNvPr id="19" name="Text 16"/>
          <p:cNvSpPr/>
          <p:nvPr/>
        </p:nvSpPr>
        <p:spPr bwMode="auto">
          <a:xfrm>
            <a:off x="5331976" y="5177671"/>
            <a:ext cx="3102650" cy="2269450"/>
          </a:xfrm>
          <a:prstGeom prst="rect">
            <a:avLst/>
          </a:prstGeom>
          <a:noFill/>
          <a:ln/>
        </p:spPr>
        <p:txBody>
          <a:bodyPr wrap="square" lIns="0" tIns="0" rIns="0" bIns="0" rtlCol="0" anchor="t"/>
          <a:lstStyle/>
          <a:p>
            <a:pPr marL="0" indent="0">
              <a:lnSpc>
                <a:spcPts val="2550"/>
              </a:lnSpc>
              <a:buNone/>
              <a:defRPr/>
            </a:pPr>
            <a:r>
              <a:rPr lang="en-US" sz="1550">
                <a:solidFill>
                  <a:srgbClr val="C9C9C0"/>
                </a:solidFill>
                <a:latin typeface="Tomorrow"/>
                <a:ea typeface="Tomorrow"/>
                <a:cs typeface="Tomorrow"/>
              </a:rPr>
              <a:t>The function iterates through the words in the corpus and appends the corresponding ID to the tokens array. If a word is not found in the word_to_id mapping, the ID of the token is appended.</a:t>
            </a:r>
            <a:endParaRPr lang="en-US" sz="15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047871911" name=""/>
          <p:cNvPicPr>
            <a:picLocks noChangeAspect="1"/>
          </p:cNvPicPr>
          <p:nvPr/>
        </p:nvPicPr>
        <p:blipFill>
          <a:blip r:embed="rId3"/>
          <a:stretch/>
        </p:blipFill>
        <p:spPr bwMode="auto">
          <a:xfrm flipH="0" flipV="0">
            <a:off x="-43729" y="936076"/>
            <a:ext cx="12739935" cy="668303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5">
    <p:spTree>
      <p:nvGrpSpPr>
        <p:cNvPr id="1" name=""/>
        <p:cNvGrpSpPr/>
        <p:nvPr/>
      </p:nvGrpSpPr>
      <p:grpSpPr bwMode="auto">
        <a:xfrm>
          <a:off x="0" y="0"/>
          <a:ext cx="0" cy="0"/>
          <a:chOff x="0" y="0"/>
          <a:chExt cx="0" cy="0"/>
        </a:xfrm>
      </p:grpSpPr>
      <p:sp>
        <p:nvSpPr>
          <p:cNvPr id="3" name="Text 0"/>
          <p:cNvSpPr/>
          <p:nvPr/>
        </p:nvSpPr>
        <p:spPr bwMode="auto">
          <a:xfrm>
            <a:off x="6280190" y="1081207"/>
            <a:ext cx="5670590" cy="708779"/>
          </a:xfrm>
          <a:prstGeom prst="rect">
            <a:avLst/>
          </a:prstGeom>
          <a:noFill/>
          <a:ln/>
        </p:spPr>
        <p:txBody>
          <a:bodyPr wrap="none" lIns="0" tIns="0" rIns="0" bIns="0" rtlCol="0" anchor="t"/>
          <a:lstStyle/>
          <a:p>
            <a:pPr marL="0" indent="0">
              <a:lnSpc>
                <a:spcPts val="5550"/>
              </a:lnSpc>
              <a:buNone/>
              <a:defRPr/>
            </a:pPr>
            <a:r>
              <a:rPr lang="en-US" sz="4450">
                <a:solidFill>
                  <a:srgbClr val="EDEDE8"/>
                </a:solidFill>
                <a:latin typeface="Tomorrow Semi Bold"/>
                <a:ea typeface="Tomorrow Semi Bold"/>
                <a:cs typeface="Tomorrow Semi Bold"/>
              </a:rPr>
              <a:t>Return Values</a:t>
            </a:r>
            <a:endParaRPr lang="en-US" sz="4450"/>
          </a:p>
        </p:txBody>
      </p:sp>
      <p:sp>
        <p:nvSpPr>
          <p:cNvPr id="4" name="Shape 1"/>
          <p:cNvSpPr/>
          <p:nvPr/>
        </p:nvSpPr>
        <p:spPr bwMode="auto">
          <a:xfrm>
            <a:off x="6280190" y="2130147"/>
            <a:ext cx="3664863" cy="3121462"/>
          </a:xfrm>
          <a:prstGeom prst="roundRect">
            <a:avLst>
              <a:gd name="adj" fmla="val 1090"/>
            </a:avLst>
          </a:prstGeom>
          <a:solidFill>
            <a:srgbClr val="3C3C3A"/>
          </a:solidFill>
          <a:ln/>
        </p:spPr>
      </p:sp>
      <p:sp>
        <p:nvSpPr>
          <p:cNvPr id="5" name="Text 2"/>
          <p:cNvSpPr/>
          <p:nvPr/>
        </p:nvSpPr>
        <p:spPr bwMode="auto">
          <a:xfrm>
            <a:off x="6507004" y="2356961"/>
            <a:ext cx="2835235" cy="354330"/>
          </a:xfrm>
          <a:prstGeom prst="rect">
            <a:avLst/>
          </a:prstGeom>
          <a:noFill/>
          <a:ln/>
        </p:spPr>
        <p:txBody>
          <a:bodyPr wrap="none" lIns="0" tIns="0" rIns="0" bIns="0" rtlCol="0" anchor="t"/>
          <a:lstStyle/>
          <a:p>
            <a:pPr marL="0" indent="0">
              <a:lnSpc>
                <a:spcPts val="2750"/>
              </a:lnSpc>
              <a:buNone/>
              <a:defRPr/>
            </a:pPr>
            <a:r>
              <a:rPr lang="en-US" sz="2200">
                <a:solidFill>
                  <a:srgbClr val="C9C9C0"/>
                </a:solidFill>
                <a:latin typeface="Tomorrow Semi Bold"/>
                <a:ea typeface="Tomorrow Semi Bold"/>
                <a:cs typeface="Tomorrow Semi Bold"/>
              </a:rPr>
              <a:t>tokens</a:t>
            </a:r>
            <a:endParaRPr lang="en-US" sz="2200"/>
          </a:p>
        </p:txBody>
      </p:sp>
      <p:sp>
        <p:nvSpPr>
          <p:cNvPr id="6" name="Text 3"/>
          <p:cNvSpPr/>
          <p:nvPr/>
        </p:nvSpPr>
        <p:spPr bwMode="auto">
          <a:xfrm>
            <a:off x="6507004" y="2847380"/>
            <a:ext cx="3211235" cy="2177415"/>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A list of word IDs representing the entire corpus. Each word in the corpus is assigned a unique ID based on the word_to_id mapping.</a:t>
            </a:r>
            <a:endParaRPr lang="en-US" sz="1750"/>
          </a:p>
        </p:txBody>
      </p:sp>
      <p:sp>
        <p:nvSpPr>
          <p:cNvPr id="7" name="Shape 4"/>
          <p:cNvSpPr/>
          <p:nvPr/>
        </p:nvSpPr>
        <p:spPr bwMode="auto">
          <a:xfrm>
            <a:off x="10171867" y="2130147"/>
            <a:ext cx="3664863" cy="3121462"/>
          </a:xfrm>
          <a:prstGeom prst="roundRect">
            <a:avLst>
              <a:gd name="adj" fmla="val 1090"/>
            </a:avLst>
          </a:prstGeom>
          <a:solidFill>
            <a:srgbClr val="3C3C3A"/>
          </a:solidFill>
          <a:ln/>
        </p:spPr>
      </p:sp>
      <p:sp>
        <p:nvSpPr>
          <p:cNvPr id="8" name="Text 5"/>
          <p:cNvSpPr/>
          <p:nvPr/>
        </p:nvSpPr>
        <p:spPr bwMode="auto">
          <a:xfrm>
            <a:off x="10398681" y="2356961"/>
            <a:ext cx="2835235" cy="354330"/>
          </a:xfrm>
          <a:prstGeom prst="rect">
            <a:avLst/>
          </a:prstGeom>
          <a:noFill/>
          <a:ln/>
        </p:spPr>
        <p:txBody>
          <a:bodyPr wrap="none" lIns="0" tIns="0" rIns="0" bIns="0" rtlCol="0" anchor="t"/>
          <a:lstStyle/>
          <a:p>
            <a:pPr marL="0" indent="0">
              <a:lnSpc>
                <a:spcPts val="2750"/>
              </a:lnSpc>
              <a:buNone/>
              <a:defRPr/>
            </a:pPr>
            <a:r>
              <a:rPr lang="en-US" sz="2200">
                <a:solidFill>
                  <a:srgbClr val="C9C9C0"/>
                </a:solidFill>
                <a:latin typeface="Tomorrow Semi Bold"/>
                <a:ea typeface="Tomorrow Semi Bold"/>
                <a:cs typeface="Tomorrow Semi Bold"/>
              </a:rPr>
              <a:t>word_to_id</a:t>
            </a:r>
            <a:endParaRPr lang="en-US" sz="2200"/>
          </a:p>
        </p:txBody>
      </p:sp>
      <p:sp>
        <p:nvSpPr>
          <p:cNvPr id="9" name="Text 6"/>
          <p:cNvSpPr/>
          <p:nvPr/>
        </p:nvSpPr>
        <p:spPr bwMode="auto">
          <a:xfrm>
            <a:off x="10398681" y="2847380"/>
            <a:ext cx="3211235" cy="1814513"/>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A dictionary mapping words to their corresponding IDs. Only words with a frequency greater than 1 are included in the mapping.</a:t>
            </a:r>
            <a:endParaRPr lang="en-US" sz="1750"/>
          </a:p>
        </p:txBody>
      </p:sp>
      <p:sp>
        <p:nvSpPr>
          <p:cNvPr id="10" name="Shape 7"/>
          <p:cNvSpPr/>
          <p:nvPr/>
        </p:nvSpPr>
        <p:spPr bwMode="auto">
          <a:xfrm>
            <a:off x="6280190" y="5478423"/>
            <a:ext cx="7556421" cy="1669852"/>
          </a:xfrm>
          <a:prstGeom prst="roundRect">
            <a:avLst>
              <a:gd name="adj" fmla="val 2038"/>
            </a:avLst>
          </a:prstGeom>
          <a:solidFill>
            <a:srgbClr val="3C3C3A"/>
          </a:solidFill>
          <a:ln/>
        </p:spPr>
      </p:sp>
      <p:sp>
        <p:nvSpPr>
          <p:cNvPr id="11" name="Text 8"/>
          <p:cNvSpPr/>
          <p:nvPr/>
        </p:nvSpPr>
        <p:spPr bwMode="auto">
          <a:xfrm>
            <a:off x="6507004" y="5705237"/>
            <a:ext cx="2835235" cy="354330"/>
          </a:xfrm>
          <a:prstGeom prst="rect">
            <a:avLst/>
          </a:prstGeom>
          <a:noFill/>
          <a:ln/>
        </p:spPr>
        <p:txBody>
          <a:bodyPr wrap="none" lIns="0" tIns="0" rIns="0" bIns="0" rtlCol="0" anchor="t"/>
          <a:lstStyle/>
          <a:p>
            <a:pPr marL="0" indent="0">
              <a:lnSpc>
                <a:spcPts val="2750"/>
              </a:lnSpc>
              <a:buNone/>
              <a:defRPr/>
            </a:pPr>
            <a:r>
              <a:rPr lang="en-US" sz="2200">
                <a:solidFill>
                  <a:srgbClr val="C9C9C0"/>
                </a:solidFill>
                <a:latin typeface="Tomorrow Semi Bold"/>
                <a:ea typeface="Tomorrow Semi Bold"/>
                <a:cs typeface="Tomorrow Semi Bold"/>
              </a:rPr>
              <a:t>vocab_size</a:t>
            </a:r>
            <a:endParaRPr lang="en-US" sz="2200"/>
          </a:p>
        </p:txBody>
      </p:sp>
      <p:sp>
        <p:nvSpPr>
          <p:cNvPr id="12" name="Text 9"/>
          <p:cNvSpPr/>
          <p:nvPr/>
        </p:nvSpPr>
        <p:spPr bwMode="auto">
          <a:xfrm>
            <a:off x="6507004" y="6195655"/>
            <a:ext cx="7102793" cy="725805"/>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The total number of unique word IDs in the vocabulary. This value is equal to the length of the word_to_id dictionary.</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6">
    <p:spTree>
      <p:nvGrpSpPr>
        <p:cNvPr id="1" name=""/>
        <p:cNvGrpSpPr/>
        <p:nvPr/>
      </p:nvGrpSpPr>
      <p:grpSpPr bwMode="auto">
        <a:xfrm>
          <a:off x="0" y="0"/>
          <a:ext cx="0" cy="0"/>
          <a:chOff x="0" y="0"/>
          <a:chExt cx="0" cy="0"/>
        </a:xfrm>
      </p:grpSpPr>
      <p:sp>
        <p:nvSpPr>
          <p:cNvPr id="3" name="Text 0"/>
          <p:cNvSpPr/>
          <p:nvPr/>
        </p:nvSpPr>
        <p:spPr bwMode="auto">
          <a:xfrm>
            <a:off x="6193393" y="765929"/>
            <a:ext cx="5314117" cy="631269"/>
          </a:xfrm>
          <a:prstGeom prst="rect">
            <a:avLst/>
          </a:prstGeom>
          <a:noFill/>
          <a:ln/>
        </p:spPr>
        <p:txBody>
          <a:bodyPr wrap="none" lIns="0" tIns="0" rIns="0" bIns="0" rtlCol="0" anchor="t"/>
          <a:lstStyle/>
          <a:p>
            <a:pPr marL="0" indent="0">
              <a:lnSpc>
                <a:spcPts val="4950"/>
              </a:lnSpc>
              <a:buNone/>
              <a:defRPr/>
            </a:pPr>
            <a:r>
              <a:rPr lang="en-US" sz="3950">
                <a:solidFill>
                  <a:srgbClr val="EDEDE8"/>
                </a:solidFill>
                <a:latin typeface="Tomorrow Semi Bold"/>
                <a:ea typeface="Tomorrow Semi Bold"/>
                <a:cs typeface="Tomorrow Semi Bold"/>
              </a:rPr>
              <a:t>M-1 Mapping Method</a:t>
            </a:r>
            <a:endParaRPr lang="en-US" sz="3950"/>
          </a:p>
        </p:txBody>
      </p:sp>
      <p:sp>
        <p:nvSpPr>
          <p:cNvPr id="4" name="Shape 1"/>
          <p:cNvSpPr/>
          <p:nvPr/>
        </p:nvSpPr>
        <p:spPr bwMode="auto">
          <a:xfrm>
            <a:off x="6193393" y="1700212"/>
            <a:ext cx="7730014" cy="5763458"/>
          </a:xfrm>
          <a:prstGeom prst="roundRect">
            <a:avLst>
              <a:gd name="adj" fmla="val 526"/>
            </a:avLst>
          </a:prstGeom>
          <a:noFill/>
          <a:ln w="7620">
            <a:solidFill>
              <a:srgbClr val="FFFFFF">
                <a:alpha val="24000"/>
              </a:srgbClr>
            </a:solidFill>
            <a:prstDash val="solid"/>
          </a:ln>
        </p:spPr>
      </p:sp>
      <p:sp>
        <p:nvSpPr>
          <p:cNvPr id="5" name="Shape 2"/>
          <p:cNvSpPr/>
          <p:nvPr/>
        </p:nvSpPr>
        <p:spPr bwMode="auto">
          <a:xfrm>
            <a:off x="6201013" y="1707832"/>
            <a:ext cx="7714774" cy="904161"/>
          </a:xfrm>
          <a:prstGeom prst="rect">
            <a:avLst/>
          </a:prstGeom>
          <a:solidFill>
            <a:srgbClr val="FFFFFF">
              <a:alpha val="3999"/>
            </a:srgbClr>
          </a:solidFill>
          <a:ln/>
        </p:spPr>
      </p:sp>
      <p:sp>
        <p:nvSpPr>
          <p:cNvPr id="6" name="Text 3"/>
          <p:cNvSpPr/>
          <p:nvPr/>
        </p:nvSpPr>
        <p:spPr bwMode="auto">
          <a:xfrm>
            <a:off x="6402943" y="1836658"/>
            <a:ext cx="3449717" cy="323255"/>
          </a:xfrm>
          <a:prstGeom prst="rect">
            <a:avLst/>
          </a:prstGeom>
          <a:noFill/>
          <a:ln/>
        </p:spPr>
        <p:txBody>
          <a:bodyPr wrap="none" lIns="0" tIns="0" rIns="0" bIns="0" rtlCol="0" anchor="t"/>
          <a:lstStyle/>
          <a:p>
            <a:pPr marL="0" indent="0">
              <a:lnSpc>
                <a:spcPts val="2500"/>
              </a:lnSpc>
              <a:buNone/>
              <a:defRPr/>
            </a:pPr>
            <a:r>
              <a:rPr lang="en-US" sz="1550">
                <a:solidFill>
                  <a:srgbClr val="C9C9C0"/>
                </a:solidFill>
                <a:latin typeface="Tomorrow"/>
                <a:ea typeface="Tomorrow"/>
                <a:cs typeface="Tomorrow"/>
              </a:rPr>
              <a:t>true_tags</a:t>
            </a:r>
            <a:endParaRPr lang="en-US" sz="1550"/>
          </a:p>
        </p:txBody>
      </p:sp>
      <p:sp>
        <p:nvSpPr>
          <p:cNvPr id="7" name="Text 4"/>
          <p:cNvSpPr/>
          <p:nvPr/>
        </p:nvSpPr>
        <p:spPr bwMode="auto">
          <a:xfrm>
            <a:off x="10264140" y="1836658"/>
            <a:ext cx="3449717" cy="646509"/>
          </a:xfrm>
          <a:prstGeom prst="rect">
            <a:avLst/>
          </a:prstGeom>
          <a:noFill/>
          <a:ln/>
        </p:spPr>
        <p:txBody>
          <a:bodyPr wrap="square" lIns="0" tIns="0" rIns="0" bIns="0" rtlCol="0" anchor="t"/>
          <a:lstStyle/>
          <a:p>
            <a:pPr marL="0" indent="0">
              <a:lnSpc>
                <a:spcPts val="2500"/>
              </a:lnSpc>
              <a:buNone/>
              <a:defRPr/>
            </a:pPr>
            <a:r>
              <a:rPr lang="en-US" sz="1550">
                <a:solidFill>
                  <a:srgbClr val="C9C9C0"/>
                </a:solidFill>
                <a:latin typeface="Tomorrow"/>
                <a:ea typeface="Tomorrow"/>
                <a:cs typeface="Tomorrow"/>
              </a:rPr>
              <a:t>A list of the true labels for each token.</a:t>
            </a:r>
            <a:endParaRPr lang="en-US" sz="1550"/>
          </a:p>
        </p:txBody>
      </p:sp>
      <p:sp>
        <p:nvSpPr>
          <p:cNvPr id="8" name="Shape 5"/>
          <p:cNvSpPr/>
          <p:nvPr/>
        </p:nvSpPr>
        <p:spPr bwMode="auto">
          <a:xfrm>
            <a:off x="6201013" y="2611993"/>
            <a:ext cx="7714774" cy="904161"/>
          </a:xfrm>
          <a:prstGeom prst="rect">
            <a:avLst/>
          </a:prstGeom>
          <a:solidFill>
            <a:srgbClr val="000000">
              <a:alpha val="3999"/>
            </a:srgbClr>
          </a:solidFill>
          <a:ln/>
        </p:spPr>
      </p:sp>
      <p:sp>
        <p:nvSpPr>
          <p:cNvPr id="9" name="Text 6"/>
          <p:cNvSpPr/>
          <p:nvPr/>
        </p:nvSpPr>
        <p:spPr bwMode="auto">
          <a:xfrm>
            <a:off x="6402943" y="2740819"/>
            <a:ext cx="3449717" cy="323255"/>
          </a:xfrm>
          <a:prstGeom prst="rect">
            <a:avLst/>
          </a:prstGeom>
          <a:noFill/>
          <a:ln/>
        </p:spPr>
        <p:txBody>
          <a:bodyPr wrap="none" lIns="0" tIns="0" rIns="0" bIns="0" rtlCol="0" anchor="t"/>
          <a:lstStyle/>
          <a:p>
            <a:pPr marL="0" indent="0">
              <a:lnSpc>
                <a:spcPts val="2500"/>
              </a:lnSpc>
              <a:buNone/>
              <a:defRPr/>
            </a:pPr>
            <a:r>
              <a:rPr lang="en-US" sz="1550">
                <a:solidFill>
                  <a:srgbClr val="C9C9C0"/>
                </a:solidFill>
                <a:latin typeface="Tomorrow"/>
                <a:ea typeface="Tomorrow"/>
                <a:cs typeface="Tomorrow"/>
              </a:rPr>
              <a:t>predicted_clusters</a:t>
            </a:r>
            <a:endParaRPr lang="en-US" sz="1550"/>
          </a:p>
        </p:txBody>
      </p:sp>
      <p:sp>
        <p:nvSpPr>
          <p:cNvPr id="10" name="Text 7"/>
          <p:cNvSpPr/>
          <p:nvPr/>
        </p:nvSpPr>
        <p:spPr bwMode="auto">
          <a:xfrm>
            <a:off x="10264140" y="2740819"/>
            <a:ext cx="3449717" cy="646509"/>
          </a:xfrm>
          <a:prstGeom prst="rect">
            <a:avLst/>
          </a:prstGeom>
          <a:noFill/>
          <a:ln/>
        </p:spPr>
        <p:txBody>
          <a:bodyPr wrap="square" lIns="0" tIns="0" rIns="0" bIns="0" rtlCol="0" anchor="t"/>
          <a:lstStyle/>
          <a:p>
            <a:pPr marL="0" indent="0">
              <a:lnSpc>
                <a:spcPts val="2500"/>
              </a:lnSpc>
              <a:buNone/>
              <a:defRPr/>
            </a:pPr>
            <a:r>
              <a:rPr lang="en-US" sz="1550">
                <a:solidFill>
                  <a:srgbClr val="C9C9C0"/>
                </a:solidFill>
                <a:latin typeface="Tomorrow"/>
                <a:ea typeface="Tomorrow"/>
                <a:cs typeface="Tomorrow"/>
              </a:rPr>
              <a:t>A list of the predicted clusters for each token.</a:t>
            </a:r>
            <a:endParaRPr lang="en-US" sz="1550"/>
          </a:p>
        </p:txBody>
      </p:sp>
      <p:sp>
        <p:nvSpPr>
          <p:cNvPr id="11" name="Shape 8"/>
          <p:cNvSpPr/>
          <p:nvPr/>
        </p:nvSpPr>
        <p:spPr bwMode="auto">
          <a:xfrm>
            <a:off x="6201013" y="3516154"/>
            <a:ext cx="7714774" cy="1227414"/>
          </a:xfrm>
          <a:prstGeom prst="rect">
            <a:avLst/>
          </a:prstGeom>
          <a:solidFill>
            <a:srgbClr val="FFFFFF">
              <a:alpha val="3999"/>
            </a:srgbClr>
          </a:solidFill>
          <a:ln/>
        </p:spPr>
      </p:sp>
      <p:sp>
        <p:nvSpPr>
          <p:cNvPr id="12" name="Text 9"/>
          <p:cNvSpPr/>
          <p:nvPr/>
        </p:nvSpPr>
        <p:spPr bwMode="auto">
          <a:xfrm>
            <a:off x="6402943" y="3644979"/>
            <a:ext cx="3449717" cy="323255"/>
          </a:xfrm>
          <a:prstGeom prst="rect">
            <a:avLst/>
          </a:prstGeom>
          <a:noFill/>
          <a:ln/>
        </p:spPr>
        <p:txBody>
          <a:bodyPr wrap="none" lIns="0" tIns="0" rIns="0" bIns="0" rtlCol="0" anchor="t"/>
          <a:lstStyle/>
          <a:p>
            <a:pPr marL="0" indent="0">
              <a:lnSpc>
                <a:spcPts val="2500"/>
              </a:lnSpc>
              <a:buNone/>
              <a:defRPr/>
            </a:pPr>
            <a:r>
              <a:rPr lang="en-US" sz="1550">
                <a:solidFill>
                  <a:srgbClr val="C9C9C0"/>
                </a:solidFill>
                <a:latin typeface="Tomorrow"/>
                <a:ea typeface="Tomorrow"/>
                <a:cs typeface="Tomorrow"/>
              </a:rPr>
              <a:t>cluster_to_tag</a:t>
            </a:r>
            <a:endParaRPr lang="en-US" sz="1550"/>
          </a:p>
        </p:txBody>
      </p:sp>
      <p:sp>
        <p:nvSpPr>
          <p:cNvPr id="13" name="Text 10"/>
          <p:cNvSpPr/>
          <p:nvPr/>
        </p:nvSpPr>
        <p:spPr bwMode="auto">
          <a:xfrm>
            <a:off x="10264140" y="3644979"/>
            <a:ext cx="3449717" cy="969764"/>
          </a:xfrm>
          <a:prstGeom prst="rect">
            <a:avLst/>
          </a:prstGeom>
          <a:noFill/>
          <a:ln/>
        </p:spPr>
        <p:txBody>
          <a:bodyPr wrap="square" lIns="0" tIns="0" rIns="0" bIns="0" rtlCol="0" anchor="t"/>
          <a:lstStyle/>
          <a:p>
            <a:pPr marL="0" indent="0">
              <a:lnSpc>
                <a:spcPts val="2500"/>
              </a:lnSpc>
              <a:buNone/>
              <a:defRPr/>
            </a:pPr>
            <a:r>
              <a:rPr lang="en-US" sz="1550">
                <a:solidFill>
                  <a:srgbClr val="C9C9C0"/>
                </a:solidFill>
                <a:latin typeface="Tomorrow"/>
                <a:ea typeface="Tomorrow"/>
                <a:cs typeface="Tomorrow"/>
              </a:rPr>
              <a:t>A dictionary that stores the count of each true tag within each predicted cluster.</a:t>
            </a:r>
            <a:endParaRPr lang="en-US" sz="1550"/>
          </a:p>
        </p:txBody>
      </p:sp>
      <p:sp>
        <p:nvSpPr>
          <p:cNvPr id="14" name="Shape 11"/>
          <p:cNvSpPr/>
          <p:nvPr/>
        </p:nvSpPr>
        <p:spPr bwMode="auto">
          <a:xfrm>
            <a:off x="6201013" y="4743569"/>
            <a:ext cx="7714774" cy="904161"/>
          </a:xfrm>
          <a:prstGeom prst="rect">
            <a:avLst/>
          </a:prstGeom>
          <a:solidFill>
            <a:srgbClr val="000000">
              <a:alpha val="3999"/>
            </a:srgbClr>
          </a:solidFill>
          <a:ln/>
        </p:spPr>
      </p:sp>
      <p:sp>
        <p:nvSpPr>
          <p:cNvPr id="15" name="Text 12"/>
          <p:cNvSpPr/>
          <p:nvPr/>
        </p:nvSpPr>
        <p:spPr bwMode="auto">
          <a:xfrm>
            <a:off x="6402943" y="4872395"/>
            <a:ext cx="3449717" cy="323255"/>
          </a:xfrm>
          <a:prstGeom prst="rect">
            <a:avLst/>
          </a:prstGeom>
          <a:noFill/>
          <a:ln/>
        </p:spPr>
        <p:txBody>
          <a:bodyPr wrap="none" lIns="0" tIns="0" rIns="0" bIns="0" rtlCol="0" anchor="t"/>
          <a:lstStyle/>
          <a:p>
            <a:pPr marL="0" indent="0">
              <a:lnSpc>
                <a:spcPts val="2500"/>
              </a:lnSpc>
              <a:buNone/>
              <a:defRPr/>
            </a:pPr>
            <a:r>
              <a:rPr lang="en-US" sz="1550">
                <a:solidFill>
                  <a:srgbClr val="C9C9C0"/>
                </a:solidFill>
                <a:latin typeface="Tomorrow"/>
                <a:ea typeface="Tomorrow"/>
                <a:cs typeface="Tomorrow"/>
              </a:rPr>
              <a:t>cluster_tag_mapping</a:t>
            </a:r>
            <a:endParaRPr lang="en-US" sz="1550"/>
          </a:p>
        </p:txBody>
      </p:sp>
      <p:sp>
        <p:nvSpPr>
          <p:cNvPr id="16" name="Text 13"/>
          <p:cNvSpPr/>
          <p:nvPr/>
        </p:nvSpPr>
        <p:spPr bwMode="auto">
          <a:xfrm>
            <a:off x="10264140" y="4872395"/>
            <a:ext cx="3449717" cy="646509"/>
          </a:xfrm>
          <a:prstGeom prst="rect">
            <a:avLst/>
          </a:prstGeom>
          <a:noFill/>
          <a:ln/>
        </p:spPr>
        <p:txBody>
          <a:bodyPr wrap="square" lIns="0" tIns="0" rIns="0" bIns="0" rtlCol="0" anchor="t"/>
          <a:lstStyle/>
          <a:p>
            <a:pPr marL="0" indent="0">
              <a:lnSpc>
                <a:spcPts val="2500"/>
              </a:lnSpc>
              <a:buNone/>
              <a:defRPr/>
            </a:pPr>
            <a:r>
              <a:rPr lang="en-US" sz="1550">
                <a:solidFill>
                  <a:srgbClr val="C9C9C0"/>
                </a:solidFill>
                <a:latin typeface="Tomorrow"/>
                <a:ea typeface="Tomorrow"/>
                <a:cs typeface="Tomorrow"/>
              </a:rPr>
              <a:t>A dictionary that maps each cluster to its most frequent tag.</a:t>
            </a:r>
            <a:endParaRPr lang="en-US" sz="1550"/>
          </a:p>
        </p:txBody>
      </p:sp>
      <p:sp>
        <p:nvSpPr>
          <p:cNvPr id="18" name="Text 15"/>
          <p:cNvSpPr/>
          <p:nvPr/>
        </p:nvSpPr>
        <p:spPr bwMode="auto">
          <a:xfrm>
            <a:off x="6402943" y="5776555"/>
            <a:ext cx="3449717" cy="323255"/>
          </a:xfrm>
          <a:prstGeom prst="rect">
            <a:avLst/>
          </a:prstGeom>
          <a:noFill/>
          <a:ln/>
        </p:spPr>
        <p:txBody>
          <a:bodyPr wrap="none" lIns="0" tIns="0" rIns="0" bIns="0" rtlCol="0" anchor="t"/>
          <a:lstStyle/>
          <a:p>
            <a:pPr marL="0" indent="0">
              <a:lnSpc>
                <a:spcPts val="2500"/>
              </a:lnSpc>
              <a:buNone/>
              <a:defRPr/>
            </a:pPr>
            <a:r>
              <a:rPr lang="en-US" sz="1550">
                <a:solidFill>
                  <a:srgbClr val="C9C9C0"/>
                </a:solidFill>
                <a:latin typeface="Tomorrow"/>
                <a:ea typeface="Tomorrow"/>
                <a:cs typeface="Tomorrow"/>
              </a:rPr>
              <a:t>correct</a:t>
            </a:r>
            <a:endParaRPr lang="en-US" sz="1550"/>
          </a:p>
        </p:txBody>
      </p:sp>
      <p:sp>
        <p:nvSpPr>
          <p:cNvPr id="19" name="Text 16"/>
          <p:cNvSpPr/>
          <p:nvPr/>
        </p:nvSpPr>
        <p:spPr bwMode="auto">
          <a:xfrm>
            <a:off x="10264140" y="5776555"/>
            <a:ext cx="3449717" cy="646509"/>
          </a:xfrm>
          <a:prstGeom prst="rect">
            <a:avLst/>
          </a:prstGeom>
          <a:noFill/>
          <a:ln/>
        </p:spPr>
        <p:txBody>
          <a:bodyPr wrap="square" lIns="0" tIns="0" rIns="0" bIns="0" rtlCol="0" anchor="t"/>
          <a:lstStyle/>
          <a:p>
            <a:pPr marL="0" indent="0">
              <a:lnSpc>
                <a:spcPts val="2500"/>
              </a:lnSpc>
              <a:buNone/>
              <a:defRPr/>
            </a:pPr>
            <a:r>
              <a:rPr lang="en-US" sz="1550">
                <a:solidFill>
                  <a:srgbClr val="C9C9C0"/>
                </a:solidFill>
                <a:latin typeface="Tomorrow"/>
                <a:ea typeface="Tomorrow"/>
                <a:cs typeface="Tomorrow"/>
              </a:rPr>
              <a:t>A counter that keeps track of the number of correct assignments.</a:t>
            </a:r>
            <a:endParaRPr lang="en-US" sz="1550"/>
          </a:p>
        </p:txBody>
      </p:sp>
      <p:sp>
        <p:nvSpPr>
          <p:cNvPr id="21" name="Text 18"/>
          <p:cNvSpPr/>
          <p:nvPr/>
        </p:nvSpPr>
        <p:spPr bwMode="auto">
          <a:xfrm>
            <a:off x="6402943" y="6680716"/>
            <a:ext cx="3449717" cy="323255"/>
          </a:xfrm>
          <a:prstGeom prst="rect">
            <a:avLst/>
          </a:prstGeom>
          <a:noFill/>
          <a:ln/>
        </p:spPr>
        <p:txBody>
          <a:bodyPr wrap="none" lIns="0" tIns="0" rIns="0" bIns="0" rtlCol="0" anchor="t"/>
          <a:lstStyle/>
          <a:p>
            <a:pPr marL="0" indent="0">
              <a:lnSpc>
                <a:spcPts val="2500"/>
              </a:lnSpc>
              <a:buNone/>
              <a:defRPr/>
            </a:pPr>
            <a:r>
              <a:rPr lang="en-US" sz="1550">
                <a:solidFill>
                  <a:srgbClr val="C9C9C0"/>
                </a:solidFill>
                <a:latin typeface="Tomorrow"/>
                <a:ea typeface="Tomorrow"/>
                <a:cs typeface="Tomorrow"/>
              </a:rPr>
              <a:t>accuracy</a:t>
            </a:r>
            <a:endParaRPr lang="en-US" sz="1550"/>
          </a:p>
        </p:txBody>
      </p:sp>
      <p:sp>
        <p:nvSpPr>
          <p:cNvPr id="22" name="Text 19"/>
          <p:cNvSpPr/>
          <p:nvPr/>
        </p:nvSpPr>
        <p:spPr bwMode="auto">
          <a:xfrm>
            <a:off x="10264140" y="6680716"/>
            <a:ext cx="3449717" cy="646509"/>
          </a:xfrm>
          <a:prstGeom prst="rect">
            <a:avLst/>
          </a:prstGeom>
          <a:noFill/>
          <a:ln/>
        </p:spPr>
        <p:txBody>
          <a:bodyPr wrap="square" lIns="0" tIns="0" rIns="0" bIns="0" rtlCol="0" anchor="t"/>
          <a:lstStyle/>
          <a:p>
            <a:pPr marL="0" indent="0">
              <a:lnSpc>
                <a:spcPts val="2500"/>
              </a:lnSpc>
              <a:buNone/>
              <a:defRPr/>
            </a:pPr>
            <a:r>
              <a:rPr lang="en-US" sz="1550">
                <a:solidFill>
                  <a:srgbClr val="C9C9C0"/>
                </a:solidFill>
                <a:latin typeface="Tomorrow"/>
                <a:ea typeface="Tomorrow"/>
                <a:cs typeface="Tomorrow"/>
              </a:rPr>
              <a:t>The ratio of correct assignments to the total number of tokens.</a:t>
            </a:r>
            <a:endParaRPr lang="en-US" sz="1550"/>
          </a:p>
        </p:txBody>
      </p:sp>
      <p:pic>
        <p:nvPicPr>
          <p:cNvPr id="1291738431" name=""/>
          <p:cNvPicPr>
            <a:picLocks noChangeAspect="1"/>
          </p:cNvPicPr>
          <p:nvPr/>
        </p:nvPicPr>
        <p:blipFill>
          <a:blip r:embed="rId3"/>
          <a:stretch/>
        </p:blipFill>
        <p:spPr bwMode="auto">
          <a:xfrm flipH="0" flipV="0">
            <a:off x="0" y="1700211"/>
            <a:ext cx="5757192" cy="463883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7">
    <p:spTree>
      <p:nvGrpSpPr>
        <p:cNvPr id="1" name=""/>
        <p:cNvGrpSpPr/>
        <p:nvPr/>
      </p:nvGrpSpPr>
      <p:grpSpPr bwMode="auto">
        <a:xfrm>
          <a:off x="0" y="0"/>
          <a:ext cx="0" cy="0"/>
          <a:chOff x="0" y="0"/>
          <a:chExt cx="0" cy="0"/>
        </a:xfrm>
      </p:grpSpPr>
      <p:sp>
        <p:nvSpPr>
          <p:cNvPr id="2" name="Text 0"/>
          <p:cNvSpPr/>
          <p:nvPr/>
        </p:nvSpPr>
        <p:spPr bwMode="auto">
          <a:xfrm>
            <a:off x="793790" y="1995607"/>
            <a:ext cx="5719167" cy="708779"/>
          </a:xfrm>
          <a:prstGeom prst="rect">
            <a:avLst/>
          </a:prstGeom>
          <a:noFill/>
          <a:ln/>
        </p:spPr>
        <p:txBody>
          <a:bodyPr wrap="none" lIns="0" tIns="0" rIns="0" bIns="0" rtlCol="0" anchor="t"/>
          <a:lstStyle/>
          <a:p>
            <a:pPr marL="0" indent="0">
              <a:lnSpc>
                <a:spcPts val="5550"/>
              </a:lnSpc>
              <a:buNone/>
              <a:defRPr/>
            </a:pPr>
            <a:r>
              <a:rPr lang="en-US" sz="4450">
                <a:solidFill>
                  <a:srgbClr val="EDEDE8"/>
                </a:solidFill>
                <a:latin typeface="Tomorrow Semi Bold"/>
                <a:ea typeface="Tomorrow Semi Bold"/>
                <a:cs typeface="Tomorrow Semi Bold"/>
              </a:rPr>
              <a:t>1-1 Mapping Method</a:t>
            </a:r>
            <a:endParaRPr lang="en-US" sz="4450"/>
          </a:p>
        </p:txBody>
      </p:sp>
      <p:sp>
        <p:nvSpPr>
          <p:cNvPr id="3" name="Text 1"/>
          <p:cNvSpPr/>
          <p:nvPr/>
        </p:nvSpPr>
        <p:spPr bwMode="auto">
          <a:xfrm>
            <a:off x="793790" y="3271361"/>
            <a:ext cx="2835235" cy="354330"/>
          </a:xfrm>
          <a:prstGeom prst="rect">
            <a:avLst/>
          </a:prstGeom>
          <a:noFill/>
          <a:ln/>
        </p:spPr>
        <p:txBody>
          <a:bodyPr wrap="none" lIns="0" tIns="0" rIns="0" bIns="0" rtlCol="0" anchor="t"/>
          <a:lstStyle/>
          <a:p>
            <a:pPr marL="0" indent="0">
              <a:lnSpc>
                <a:spcPts val="2750"/>
              </a:lnSpc>
              <a:buNone/>
              <a:defRPr/>
            </a:pPr>
            <a:r>
              <a:rPr lang="en-US" sz="2200">
                <a:solidFill>
                  <a:srgbClr val="EDEDE8"/>
                </a:solidFill>
                <a:latin typeface="Tomorrow Semi Bold"/>
                <a:ea typeface="Tomorrow Semi Bold"/>
                <a:cs typeface="Tomorrow Semi Bold"/>
              </a:rPr>
              <a:t>Initialization</a:t>
            </a:r>
            <a:endParaRPr lang="en-US" sz="2200"/>
          </a:p>
        </p:txBody>
      </p:sp>
      <p:sp>
        <p:nvSpPr>
          <p:cNvPr id="4" name="Text 2"/>
          <p:cNvSpPr/>
          <p:nvPr/>
        </p:nvSpPr>
        <p:spPr bwMode="auto">
          <a:xfrm>
            <a:off x="793790" y="3852505"/>
            <a:ext cx="3978116" cy="2177415"/>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The function initializes a confusion matrix with dimensions corresponding to the number of unique predicted clusters and true tags. The matrix is used to count the occurrences of each cluster-tag pair.</a:t>
            </a:r>
            <a:endParaRPr lang="en-US" sz="1750"/>
          </a:p>
        </p:txBody>
      </p:sp>
      <p:sp>
        <p:nvSpPr>
          <p:cNvPr id="5" name="Text 3"/>
          <p:cNvSpPr/>
          <p:nvPr/>
        </p:nvSpPr>
        <p:spPr bwMode="auto">
          <a:xfrm>
            <a:off x="5332928" y="3271361"/>
            <a:ext cx="3023949" cy="354330"/>
          </a:xfrm>
          <a:prstGeom prst="rect">
            <a:avLst/>
          </a:prstGeom>
          <a:noFill/>
          <a:ln/>
        </p:spPr>
        <p:txBody>
          <a:bodyPr wrap="none" lIns="0" tIns="0" rIns="0" bIns="0" rtlCol="0" anchor="t"/>
          <a:lstStyle/>
          <a:p>
            <a:pPr marL="0" indent="0">
              <a:lnSpc>
                <a:spcPts val="2750"/>
              </a:lnSpc>
              <a:buNone/>
              <a:defRPr/>
            </a:pPr>
            <a:r>
              <a:rPr lang="en-US" sz="2200">
                <a:solidFill>
                  <a:srgbClr val="EDEDE8"/>
                </a:solidFill>
                <a:latin typeface="Tomorrow Semi Bold"/>
                <a:ea typeface="Tomorrow Semi Bold"/>
                <a:cs typeface="Tomorrow Semi Bold"/>
              </a:rPr>
              <a:t>Hungarian Algorithm</a:t>
            </a:r>
            <a:endParaRPr lang="en-US" sz="2200"/>
          </a:p>
        </p:txBody>
      </p:sp>
      <p:sp>
        <p:nvSpPr>
          <p:cNvPr id="6" name="Text 4"/>
          <p:cNvSpPr/>
          <p:nvPr/>
        </p:nvSpPr>
        <p:spPr bwMode="auto">
          <a:xfrm>
            <a:off x="5332928" y="3852505"/>
            <a:ext cx="3978116" cy="2177415"/>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The Hungarian algorithm is applied to the negated confusion matrix to find the optimal assignment between clusters and tags. This algorithm minimizes the total cost of the assignment.</a:t>
            </a:r>
            <a:endParaRPr lang="en-US" sz="1750"/>
          </a:p>
        </p:txBody>
      </p:sp>
      <p:sp>
        <p:nvSpPr>
          <p:cNvPr id="7" name="Text 5"/>
          <p:cNvSpPr/>
          <p:nvPr/>
        </p:nvSpPr>
        <p:spPr bwMode="auto">
          <a:xfrm>
            <a:off x="9872067" y="3271361"/>
            <a:ext cx="3385423" cy="354330"/>
          </a:xfrm>
          <a:prstGeom prst="rect">
            <a:avLst/>
          </a:prstGeom>
          <a:noFill/>
          <a:ln/>
        </p:spPr>
        <p:txBody>
          <a:bodyPr wrap="none" lIns="0" tIns="0" rIns="0" bIns="0" rtlCol="0" anchor="t"/>
          <a:lstStyle/>
          <a:p>
            <a:pPr marL="0" indent="0">
              <a:lnSpc>
                <a:spcPts val="2750"/>
              </a:lnSpc>
              <a:buNone/>
              <a:defRPr/>
            </a:pPr>
            <a:r>
              <a:rPr lang="en-US" sz="2200">
                <a:solidFill>
                  <a:srgbClr val="EDEDE8"/>
                </a:solidFill>
                <a:latin typeface="Tomorrow Semi Bold"/>
                <a:ea typeface="Tomorrow Semi Bold"/>
                <a:cs typeface="Tomorrow Semi Bold"/>
              </a:rPr>
              <a:t>Cluster-to-Tag Mapping</a:t>
            </a:r>
            <a:endParaRPr lang="en-US" sz="2200"/>
          </a:p>
        </p:txBody>
      </p:sp>
      <p:sp>
        <p:nvSpPr>
          <p:cNvPr id="8" name="Text 6"/>
          <p:cNvSpPr/>
          <p:nvPr/>
        </p:nvSpPr>
        <p:spPr bwMode="auto">
          <a:xfrm>
            <a:off x="9872067" y="3852505"/>
            <a:ext cx="3978116" cy="1451610"/>
          </a:xfrm>
          <a:prstGeom prst="rect">
            <a:avLst/>
          </a:prstGeom>
          <a:noFill/>
          <a:ln/>
        </p:spPr>
        <p:txBody>
          <a:bodyPr wrap="square" lIns="0" tIns="0" rIns="0" bIns="0" rtlCol="0" anchor="t"/>
          <a:lstStyle/>
          <a:p>
            <a:pPr marL="0" indent="0">
              <a:lnSpc>
                <a:spcPts val="2850"/>
              </a:lnSpc>
              <a:buNone/>
              <a:defRPr/>
            </a:pPr>
            <a:r>
              <a:rPr lang="en-US" sz="1750">
                <a:solidFill>
                  <a:srgbClr val="C9C9C0"/>
                </a:solidFill>
                <a:latin typeface="Tomorrow"/>
                <a:ea typeface="Tomorrow"/>
                <a:cs typeface="Tomorrow"/>
              </a:rPr>
              <a:t>A dictionary is created to map each cluster to its assigned tag based on the optimal assignment found by the Hungarian algorithm.</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ONLYOFFICE/8.2.1.38</Application>
  <PresentationFormat>On-screen Show (4:3)</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
  <cp:revision>3</cp:revision>
  <dcterms:created xsi:type="dcterms:W3CDTF">2024-11-26T04:10:21Z</dcterms:created>
  <dcterms:modified xsi:type="dcterms:W3CDTF">2024-11-26T06:21:21Z</dcterms:modified>
</cp:coreProperties>
</file>