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3" r:id="rId2"/>
    <p:sldId id="265" r:id="rId3"/>
    <p:sldId id="267" r:id="rId4"/>
    <p:sldId id="264" r:id="rId5"/>
    <p:sldId id="266" r:id="rId6"/>
    <p:sldId id="268" r:id="rId7"/>
    <p:sldId id="269" r:id="rId8"/>
    <p:sldId id="270" r:id="rId9"/>
    <p:sldId id="272" r:id="rId10"/>
    <p:sldId id="271" r:id="rId11"/>
    <p:sldId id="277" r:id="rId12"/>
    <p:sldId id="275" r:id="rId13"/>
    <p:sldId id="282" r:id="rId14"/>
    <p:sldId id="285" r:id="rId15"/>
    <p:sldId id="296" r:id="rId16"/>
    <p:sldId id="29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41"/>
  </p:normalViewPr>
  <p:slideViewPr>
    <p:cSldViewPr snapToGrid="0">
      <p:cViewPr varScale="1">
        <p:scale>
          <a:sx n="122" d="100"/>
          <a:sy n="122" d="100"/>
        </p:scale>
        <p:origin x="24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FF219-97BB-5542-873B-84B2BC2ADFC2}" type="datetimeFigureOut">
              <a:rPr lang="fr-FR" smtClean="0"/>
              <a:t>10/01/2022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4AB0A-03A0-8C49-AFCF-61B723AC6F4E}" type="slidenum">
              <a:rPr lang="fr-FR" smtClean="0"/>
              <a:t>‹N°›</a:t>
            </a:fld>
            <a:endParaRPr lang="fr-FR"/>
          </a:p>
        </p:txBody>
      </p:sp>
    </p:spTree>
    <p:extLst>
      <p:ext uri="{BB962C8B-B14F-4D97-AF65-F5344CB8AC3E}">
        <p14:creationId xmlns:p14="http://schemas.microsoft.com/office/powerpoint/2010/main" val="390306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oogle.com/imghp?hl=f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fr.wikipedia.org/wiki/Biom%C3%A9tri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fr.wikipedia.org/wiki/Interpo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Maintenant ,on va </a:t>
            </a:r>
            <a:r>
              <a:rPr lang="fr-FR" sz="1200" kern="1200" dirty="0" err="1">
                <a:solidFill>
                  <a:schemeClr val="tx1"/>
                </a:solidFill>
                <a:effectLst/>
                <a:latin typeface="+mn-lt"/>
                <a:ea typeface="+mn-ea"/>
                <a:cs typeface="+mn-cs"/>
              </a:rPr>
              <a:t>dévouvrir</a:t>
            </a:r>
            <a:r>
              <a:rPr lang="fr-FR" sz="1200" kern="1200" dirty="0">
                <a:solidFill>
                  <a:schemeClr val="tx1"/>
                </a:solidFill>
                <a:effectLst/>
                <a:latin typeface="+mn-lt"/>
                <a:ea typeface="+mn-ea"/>
                <a:cs typeface="+mn-cs"/>
              </a:rPr>
              <a:t> le </a:t>
            </a:r>
            <a:r>
              <a:rPr lang="fr-FR" sz="1200" kern="1200" dirty="0" err="1">
                <a:solidFill>
                  <a:schemeClr val="tx1"/>
                </a:solidFill>
                <a:effectLst/>
                <a:latin typeface="+mn-lt"/>
                <a:ea typeface="+mn-ea"/>
                <a:cs typeface="+mn-cs"/>
              </a:rPr>
              <a:t>concpt</a:t>
            </a:r>
            <a:r>
              <a:rPr lang="fr-FR" sz="1200" kern="1200" dirty="0">
                <a:solidFill>
                  <a:schemeClr val="tx1"/>
                </a:solidFill>
                <a:effectLst/>
                <a:latin typeface="+mn-lt"/>
                <a:ea typeface="+mn-ea"/>
                <a:cs typeface="+mn-cs"/>
              </a:rPr>
              <a:t> de la recherche par contenu</a:t>
            </a:r>
            <a:endParaRPr lang="fr-MA"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1</a:t>
            </a:fld>
            <a:endParaRPr lang="fr-FR"/>
          </a:p>
        </p:txBody>
      </p:sp>
    </p:spTree>
    <p:extLst>
      <p:ext uri="{BB962C8B-B14F-4D97-AF65-F5344CB8AC3E}">
        <p14:creationId xmlns:p14="http://schemas.microsoft.com/office/powerpoint/2010/main" val="165973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a:solidFill>
                  <a:schemeClr val="tx1"/>
                </a:solidFill>
                <a:effectLst/>
                <a:latin typeface="+mn-lt"/>
                <a:ea typeface="+mn-ea"/>
                <a:cs typeface="+mn-cs"/>
              </a:rPr>
              <a:t>une deuxième étape (online) qui </a:t>
            </a:r>
            <a:r>
              <a:rPr lang="fr-MA" sz="1200" kern="1200" dirty="0" err="1">
                <a:solidFill>
                  <a:schemeClr val="tx1"/>
                </a:solidFill>
                <a:effectLst/>
                <a:latin typeface="+mn-lt"/>
                <a:ea typeface="+mn-ea"/>
                <a:cs typeface="+mn-cs"/>
              </a:rPr>
              <a:t>consisteà</a:t>
            </a:r>
            <a:r>
              <a:rPr lang="fr-MA" sz="1200" kern="1200" dirty="0">
                <a:solidFill>
                  <a:schemeClr val="tx1"/>
                </a:solidFill>
                <a:effectLst/>
                <a:latin typeface="+mn-lt"/>
                <a:ea typeface="+mn-ea"/>
                <a:cs typeface="+mn-cs"/>
              </a:rPr>
              <a:t> la recherche,</a:t>
            </a:r>
          </a:p>
          <a:p>
            <a:r>
              <a:rPr lang="fr-MA" sz="1200" kern="1200" dirty="0">
                <a:solidFill>
                  <a:schemeClr val="tx1"/>
                </a:solidFill>
                <a:effectLst/>
                <a:latin typeface="+mn-lt"/>
                <a:ea typeface="+mn-ea"/>
                <a:cs typeface="+mn-cs"/>
              </a:rPr>
              <a:t>L’mage </a:t>
            </a:r>
            <a:r>
              <a:rPr lang="fr-MA" sz="1200" kern="1200" dirty="0" err="1">
                <a:solidFill>
                  <a:schemeClr val="tx1"/>
                </a:solidFill>
                <a:effectLst/>
                <a:latin typeface="+mn-lt"/>
                <a:ea typeface="+mn-ea"/>
                <a:cs typeface="+mn-cs"/>
              </a:rPr>
              <a:t>requete</a:t>
            </a:r>
            <a:r>
              <a:rPr lang="fr-MA" sz="1200" kern="1200" dirty="0">
                <a:solidFill>
                  <a:schemeClr val="tx1"/>
                </a:solidFill>
                <a:effectLst/>
                <a:latin typeface="+mn-lt"/>
                <a:ea typeface="+mn-ea"/>
                <a:cs typeface="+mn-cs"/>
              </a:rPr>
              <a:t> que l’</a:t>
            </a:r>
            <a:r>
              <a:rPr lang="fr-MA" sz="1200" kern="1200" dirty="0" err="1">
                <a:solidFill>
                  <a:schemeClr val="tx1"/>
                </a:solidFill>
                <a:effectLst/>
                <a:latin typeface="+mn-lt"/>
                <a:ea typeface="+mn-ea"/>
                <a:cs typeface="+mn-cs"/>
              </a:rPr>
              <a:t>utilsateur</a:t>
            </a:r>
            <a:r>
              <a:rPr lang="fr-MA" sz="1200" kern="1200" dirty="0">
                <a:solidFill>
                  <a:schemeClr val="tx1"/>
                </a:solidFill>
                <a:effectLst/>
                <a:latin typeface="+mn-lt"/>
                <a:ea typeface="+mn-ea"/>
                <a:cs typeface="+mn-cs"/>
              </a:rPr>
              <a:t> cherche à trouver </a:t>
            </a:r>
          </a:p>
          <a:p>
            <a:r>
              <a:rPr lang="fr-MA" sz="1200" kern="1200" dirty="0">
                <a:solidFill>
                  <a:schemeClr val="tx1"/>
                </a:solidFill>
                <a:effectLst/>
                <a:latin typeface="+mn-lt"/>
                <a:ea typeface="+mn-ea"/>
                <a:cs typeface="+mn-cs"/>
              </a:rPr>
              <a:t> </a:t>
            </a:r>
            <a:r>
              <a:rPr lang="fr-MA" sz="1200" kern="1200" dirty="0" err="1">
                <a:solidFill>
                  <a:schemeClr val="tx1"/>
                </a:solidFill>
                <a:effectLst/>
                <a:latin typeface="+mn-lt"/>
                <a:ea typeface="+mn-ea"/>
                <a:cs typeface="+mn-cs"/>
              </a:rPr>
              <a:t>cà</a:t>
            </a:r>
            <a:r>
              <a:rPr lang="fr-MA" sz="1200" kern="1200" dirty="0">
                <a:solidFill>
                  <a:schemeClr val="tx1"/>
                </a:solidFill>
                <a:effectLst/>
                <a:latin typeface="+mn-lt"/>
                <a:ea typeface="+mn-ea"/>
                <a:cs typeface="+mn-cs"/>
              </a:rPr>
              <a:t> dire on cherche les images les plus similaires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10</a:t>
            </a:fld>
            <a:endParaRPr lang="fr-FR"/>
          </a:p>
        </p:txBody>
      </p:sp>
    </p:spTree>
    <p:extLst>
      <p:ext uri="{BB962C8B-B14F-4D97-AF65-F5344CB8AC3E}">
        <p14:creationId xmlns:p14="http://schemas.microsoft.com/office/powerpoint/2010/main" val="418263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déjà </a:t>
            </a:r>
            <a:r>
              <a:rPr lang="fr-FR" dirty="0" err="1"/>
              <a:t>mentionée</a:t>
            </a:r>
            <a:r>
              <a:rPr lang="fr-FR" dirty="0"/>
              <a:t> que pour </a:t>
            </a:r>
            <a:r>
              <a:rPr lang="fr-FR" dirty="0" err="1"/>
              <a:t>chque</a:t>
            </a:r>
            <a:r>
              <a:rPr lang="fr-FR" dirty="0"/>
              <a:t> image ,on calcule la signature  en se basant sur un ensemble des </a:t>
            </a:r>
            <a:r>
              <a:rPr lang="fr-FR" dirty="0" err="1"/>
              <a:t>caractéristiques,alors</a:t>
            </a:r>
            <a:r>
              <a:rPr lang="fr-FR" dirty="0"/>
              <a:t> quels sont ses </a:t>
            </a:r>
            <a:r>
              <a:rPr lang="fr-FR" dirty="0" err="1"/>
              <a:t>caractéristisques</a:t>
            </a:r>
            <a:r>
              <a:rPr lang="fr-FR" dirty="0"/>
              <a:t>,</a:t>
            </a:r>
          </a:p>
          <a:p>
            <a:r>
              <a:rPr lang="fr-FR" dirty="0"/>
              <a:t>La </a:t>
            </a:r>
            <a:r>
              <a:rPr lang="fr-FR" dirty="0" err="1"/>
              <a:t>coleur,l</a:t>
            </a:r>
            <a:r>
              <a:rPr lang="fr-FR" dirty="0"/>
              <a:t> a forme ,</a:t>
            </a:r>
            <a:r>
              <a:rPr lang="fr-FR" dirty="0" err="1"/>
              <a:t>texture,pour</a:t>
            </a:r>
            <a:r>
              <a:rPr lang="fr-FR" dirty="0"/>
              <a:t> chaque attribut.</a:t>
            </a:r>
          </a:p>
          <a:p>
            <a:r>
              <a:rPr lang="fr-FR" dirty="0"/>
              <a:t>Tout d’abord la </a:t>
            </a:r>
            <a:r>
              <a:rPr lang="fr-FR" dirty="0" err="1"/>
              <a:t>coleur</a:t>
            </a:r>
            <a:r>
              <a:rPr lang="fr-FR" dirty="0"/>
              <a:t> </a:t>
            </a:r>
          </a:p>
          <a:p>
            <a:r>
              <a:rPr lang="fr-FR" dirty="0"/>
              <a:t>Il existe bien le </a:t>
            </a:r>
            <a:r>
              <a:rPr lang="fr-FR" dirty="0" err="1"/>
              <a:t>critére</a:t>
            </a:r>
            <a:r>
              <a:rPr lang="fr-FR" dirty="0"/>
              <a:t> de l’emplacement</a:t>
            </a:r>
          </a:p>
          <a:p>
            <a:endParaRPr lang="fr-FR" dirty="0"/>
          </a:p>
          <a:p>
            <a:r>
              <a:rPr lang="fr-FR" dirty="0"/>
              <a:t>Alors L'emplacement vient pour représente les positions des composants de forme, de couleur et de texture. </a:t>
            </a:r>
          </a:p>
          <a:p>
            <a:endParaRPr lang="fr-FR" dirty="0"/>
          </a:p>
          <a:p>
            <a:r>
              <a:rPr lang="fr-FR" dirty="0"/>
              <a:t>L'emplacement en lui-même n'est pas un paramètre de recherche significatif, mais en le combinant  avec l'un des trois attributs visuels, on obtient des résultats </a:t>
            </a:r>
            <a:r>
              <a:rPr lang="fr-FR" dirty="0" err="1"/>
              <a:t>important,je</a:t>
            </a:r>
            <a:r>
              <a:rPr lang="fr-FR" dirty="0"/>
              <a:t> donnerai par la suite un exemple </a:t>
            </a:r>
            <a:r>
              <a:rPr lang="fr-FR" dirty="0" err="1"/>
              <a:t>condret</a:t>
            </a:r>
            <a:r>
              <a:rPr lang="fr-FR" dirty="0"/>
              <a:t> pour mieux comprendre.</a:t>
            </a:r>
          </a:p>
          <a:p>
            <a:endParaRPr lang="fr-FR" dirty="0"/>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11</a:t>
            </a:fld>
            <a:endParaRPr lang="fr-FR"/>
          </a:p>
        </p:txBody>
      </p:sp>
    </p:spTree>
    <p:extLst>
      <p:ext uri="{BB962C8B-B14F-4D97-AF65-F5344CB8AC3E}">
        <p14:creationId xmlns:p14="http://schemas.microsoft.com/office/powerpoint/2010/main" val="378843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commence par le descripteur de couleur,</a:t>
            </a:r>
          </a:p>
          <a:p>
            <a:endParaRPr lang="fr-FR" dirty="0"/>
          </a:p>
          <a:p>
            <a:endParaRPr lang="fr-FR" dirty="0"/>
          </a:p>
          <a:p>
            <a:r>
              <a:rPr lang="fr-FR" dirty="0"/>
              <a:t>L'image 1 à gauche et l'image 2 à droite ont la même taille et sont remplies de couleurs unies. Dans l'image 1, le quart supérieur </a:t>
            </a:r>
            <a:r>
              <a:rPr lang="fr-FR" dirty="0" err="1"/>
              <a:t>gaucge</a:t>
            </a:r>
            <a:r>
              <a:rPr lang="fr-FR" dirty="0"/>
              <a:t> est rouge, le quart inférieur gauche (25 %) est bleu et la moitié droite (50 %) est jaune. </a:t>
            </a:r>
          </a:p>
          <a:p>
            <a:r>
              <a:rPr lang="fr-FR" dirty="0"/>
              <a:t>Par contre Dans l'image 2, le quart supérieur droit (25 %) est rouge, le quart inférieur droit (25 %) est bleu et la moitié gauche (50 %) est jaune.</a:t>
            </a:r>
          </a:p>
          <a:p>
            <a:r>
              <a:rPr lang="fr-FR" dirty="0"/>
              <a:t> Si les deux images sont comparées d'abord uniquement sur la couleur, la obtient une similitude totale . car chaque couleur (rouge, bleu, jaune) occupe le même pourcentage de l'image totale </a:t>
            </a:r>
          </a:p>
          <a:p>
            <a:endParaRPr lang="fr-FR" dirty="0"/>
          </a:p>
          <a:p>
            <a:r>
              <a:rPr lang="fr-FR" dirty="0"/>
              <a:t>Par contre si les deux images sont comparé sur la couleur et l'emplacement, : on </a:t>
            </a:r>
            <a:r>
              <a:rPr lang="fr-FR" dirty="0" err="1"/>
              <a:t>retrouvra</a:t>
            </a:r>
            <a:r>
              <a:rPr lang="fr-FR" dirty="0"/>
              <a:t> aucune similitude car il n'y a pas de chevauchement dans le placement d'aucune des couleurs entre les deux images</a:t>
            </a:r>
          </a:p>
          <a:p>
            <a:r>
              <a:rPr lang="fr-FR" dirty="0"/>
              <a:t>L’emplacement de bleu dans la </a:t>
            </a:r>
            <a:r>
              <a:rPr lang="fr-FR" dirty="0" err="1"/>
              <a:t>premiere</a:t>
            </a:r>
            <a:r>
              <a:rPr lang="fr-FR" dirty="0"/>
              <a:t> image ,n’est pas le </a:t>
            </a:r>
            <a:r>
              <a:rPr lang="fr-FR" dirty="0" err="1"/>
              <a:t>meme</a:t>
            </a:r>
            <a:r>
              <a:rPr lang="fr-FR" dirty="0"/>
              <a:t> dans le </a:t>
            </a:r>
            <a:r>
              <a:rPr lang="fr-FR" dirty="0" err="1"/>
              <a:t>deuxieme</a:t>
            </a:r>
            <a:r>
              <a:rPr lang="fr-FR" dirty="0"/>
              <a:t> </a:t>
            </a:r>
            <a:r>
              <a:rPr lang="fr-FR" dirty="0" err="1"/>
              <a:t>image,de</a:t>
            </a:r>
            <a:r>
              <a:rPr lang="fr-FR" dirty="0"/>
              <a:t> </a:t>
            </a:r>
            <a:r>
              <a:rPr lang="fr-FR" dirty="0" err="1"/>
              <a:t>meme</a:t>
            </a:r>
            <a:r>
              <a:rPr lang="fr-FR" dirty="0"/>
              <a:t> pour le jaune ,le rouge</a:t>
            </a:r>
          </a:p>
          <a:p>
            <a:r>
              <a:rPr lang="fr-FR" dirty="0"/>
              <a:t> Ainsi, si vous devez sélectionner des images en fonction de la ou des couleurs dominantes (par exemple, pour trouver des appartements avec des intérieurs bleus), accordez une plus grande importance relative à la couleur. Si vous avez besoin de rechercher des images avec des couleurs communes dans des emplacements communs </a:t>
            </a:r>
            <a:r>
              <a:rPr lang="fr-FR" dirty="0" err="1"/>
              <a:t>aors</a:t>
            </a:r>
            <a:r>
              <a:rPr lang="fr-FR" dirty="0"/>
              <a:t> la il faut accordez une plus grande importance relative à l'emplacement et à la couleur ensemble. La figure 6-4 montre deux images de couleurs très proches. </a:t>
            </a:r>
          </a:p>
          <a:p>
            <a:r>
              <a:rPr lang="fr-FR" dirty="0"/>
              <a:t>La figure 6-5 montre deux images très proches en couleur et en emplacement.</a:t>
            </a:r>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12</a:t>
            </a:fld>
            <a:endParaRPr lang="fr-FR"/>
          </a:p>
        </p:txBody>
      </p:sp>
    </p:spTree>
    <p:extLst>
      <p:ext uri="{BB962C8B-B14F-4D97-AF65-F5344CB8AC3E}">
        <p14:creationId xmlns:p14="http://schemas.microsoft.com/office/powerpoint/2010/main" val="383643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0" i="0" kern="1200" dirty="0">
                <a:solidFill>
                  <a:schemeClr val="tx1"/>
                </a:solidFill>
                <a:effectLst/>
                <a:latin typeface="+mn-lt"/>
                <a:ea typeface="+mn-ea"/>
                <a:cs typeface="+mn-cs"/>
              </a:rPr>
              <a:t>6.2.2 Texture</a:t>
            </a:r>
          </a:p>
          <a:p>
            <a:br>
              <a:rPr lang="fr-MA" dirty="0"/>
            </a:br>
            <a:r>
              <a:rPr lang="fr-FR" dirty="0"/>
              <a:t>La texture reflète la texture de l'image entière. La texture est particulièrement utile pour les images complètes de textures, telles que les catalogues de  de bois, de marbre, de sable ou de pierres. Ces images sont généralement difficiles à catégoriser en utilisant uniquement des mots-clés car notre vocabulaire pour les textures est limité. La texture peut être utilisée efficacement pour des rechercher des textures spécifiques,</a:t>
            </a:r>
          </a:p>
          <a:p>
            <a:r>
              <a:rPr lang="fr-FR" dirty="0"/>
              <a:t> mais aussi La figure 6-6 montre deux échantillons de tissu similaires en </a:t>
            </a:r>
            <a:r>
              <a:rPr lang="fr-FR" dirty="0" err="1"/>
              <a:t>treme</a:t>
            </a:r>
            <a:r>
              <a:rPr lang="fr-FR" dirty="0"/>
              <a:t> de texture.</a:t>
            </a:r>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13</a:t>
            </a:fld>
            <a:endParaRPr lang="fr-FR"/>
          </a:p>
        </p:txBody>
      </p:sp>
    </p:spTree>
    <p:extLst>
      <p:ext uri="{BB962C8B-B14F-4D97-AF65-F5344CB8AC3E}">
        <p14:creationId xmlns:p14="http://schemas.microsoft.com/office/powerpoint/2010/main" val="390568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FR" dirty="0"/>
              <a:t>Les formes sont déterminées en identifiant des régions de couleur uniforme. La forme est utile pour capturer des objets tels que des lignes d'horizon dans des paysages, des formes rectangulaires dans des bâtiments et des formes organiques telles que des arbres.</a:t>
            </a:r>
          </a:p>
          <a:p>
            <a:endParaRPr lang="fr-FR" dirty="0"/>
          </a:p>
          <a:p>
            <a:r>
              <a:rPr lang="fr-FR" dirty="0"/>
              <a:t>. La figure 6-7 montre deux images de forme très proche.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14</a:t>
            </a:fld>
            <a:endParaRPr lang="fr-FR"/>
          </a:p>
        </p:txBody>
      </p:sp>
    </p:spTree>
    <p:extLst>
      <p:ext uri="{BB962C8B-B14F-4D97-AF65-F5344CB8AC3E}">
        <p14:creationId xmlns:p14="http://schemas.microsoft.com/office/powerpoint/2010/main" val="366960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fois créé, l'index se met automatiquement à jour chaque fois qu'une image est insérée, mise à jour ou suppression de la table de la base de données. </a:t>
            </a:r>
          </a:p>
          <a:p>
            <a:r>
              <a:rPr lang="fr-FR" dirty="0"/>
              <a:t>Pour de meilleures performances avec de grandes bases de données d'images, vous devez toujours créer et utiliser un index pour rechercher dans les signatures d'images. </a:t>
            </a:r>
          </a:p>
          <a:p>
            <a:r>
              <a:rPr lang="fr-FR" dirty="0"/>
              <a:t>Le modèle de recherche par défaut compare la signature de l'image de requête aux signatures de toutes les images stockées dans la base de données. Cela fonctionne bien pour les requêtes simples sur quelques images ,Cependant, si vous souhaitez comparer cette image avec des milliers ou des millions d'images pour déterminer si les images correspondent, une recherche linéaire dans la base de données ne serait pas pratique. Dans ce cas, un index basé sur les signatures d'images améliorerait considérablement les performances.</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15</a:t>
            </a:fld>
            <a:endParaRPr lang="fr-FR"/>
          </a:p>
        </p:txBody>
      </p:sp>
    </p:spTree>
    <p:extLst>
      <p:ext uri="{BB962C8B-B14F-4D97-AF65-F5344CB8AC3E}">
        <p14:creationId xmlns:p14="http://schemas.microsoft.com/office/powerpoint/2010/main" val="1843616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a:solidFill>
                  <a:schemeClr val="tx1"/>
                </a:solidFill>
                <a:effectLst/>
                <a:latin typeface="+mn-lt"/>
                <a:ea typeface="+mn-ea"/>
                <a:cs typeface="+mn-cs"/>
              </a:rPr>
              <a:t>Juste pour vous rapprocher de l’</a:t>
            </a:r>
            <a:r>
              <a:rPr lang="fr-MA" sz="1200" kern="1200" dirty="0" err="1">
                <a:solidFill>
                  <a:schemeClr val="tx1"/>
                </a:solidFill>
                <a:effectLst/>
                <a:latin typeface="+mn-lt"/>
                <a:ea typeface="+mn-ea"/>
                <a:cs typeface="+mn-cs"/>
              </a:rPr>
              <a:t>idéé</a:t>
            </a:r>
            <a:r>
              <a:rPr lang="fr-MA" sz="1200" kern="1200" dirty="0">
                <a:solidFill>
                  <a:schemeClr val="tx1"/>
                </a:solidFill>
                <a:effectLst/>
                <a:latin typeface="+mn-lt"/>
                <a:ea typeface="+mn-ea"/>
                <a:cs typeface="+mn-cs"/>
              </a:rPr>
              <a:t> ,de la recherche par contenu ,nous avons choisi de faire un programme qui permet la recherche des images avec  python ,</a:t>
            </a:r>
          </a:p>
          <a:p>
            <a:r>
              <a:rPr lang="fr-MA" sz="1200" kern="1200" dirty="0">
                <a:solidFill>
                  <a:schemeClr val="tx1"/>
                </a:solidFill>
                <a:effectLst/>
                <a:latin typeface="+mn-lt"/>
                <a:ea typeface="+mn-ea"/>
                <a:cs typeface="+mn-cs"/>
              </a:rPr>
              <a:t>,il existe </a:t>
            </a:r>
            <a:r>
              <a:rPr lang="fr-MA" sz="1200" kern="1200" dirty="0" err="1">
                <a:solidFill>
                  <a:schemeClr val="tx1"/>
                </a:solidFill>
                <a:effectLst/>
                <a:latin typeface="+mn-lt"/>
                <a:ea typeface="+mn-ea"/>
                <a:cs typeface="+mn-cs"/>
              </a:rPr>
              <a:t>deja</a:t>
            </a:r>
            <a:r>
              <a:rPr lang="fr-MA" sz="1200" kern="1200" dirty="0">
                <a:solidFill>
                  <a:schemeClr val="tx1"/>
                </a:solidFill>
                <a:effectLst/>
                <a:latin typeface="+mn-lt"/>
                <a:ea typeface="+mn-ea"/>
                <a:cs typeface="+mn-cs"/>
              </a:rPr>
              <a:t> des librairies qui nous facilitent le </a:t>
            </a:r>
            <a:r>
              <a:rPr lang="fr-MA" sz="1200" kern="1200" dirty="0" err="1">
                <a:solidFill>
                  <a:schemeClr val="tx1"/>
                </a:solidFill>
                <a:effectLst/>
                <a:latin typeface="+mn-lt"/>
                <a:ea typeface="+mn-ea"/>
                <a:cs typeface="+mn-cs"/>
              </a:rPr>
              <a:t>travail,ici</a:t>
            </a:r>
            <a:r>
              <a:rPr lang="fr-MA" sz="1200" kern="1200" dirty="0">
                <a:solidFill>
                  <a:schemeClr val="tx1"/>
                </a:solidFill>
                <a:effectLst/>
                <a:latin typeface="+mn-lt"/>
                <a:ea typeface="+mn-ea"/>
                <a:cs typeface="+mn-cs"/>
              </a:rPr>
              <a:t> nous avons travailler avec la libraire de </a:t>
            </a:r>
            <a:r>
              <a:rPr lang="fr-MA" sz="1200" kern="1200" dirty="0" err="1">
                <a:solidFill>
                  <a:schemeClr val="tx1"/>
                </a:solidFill>
                <a:effectLst/>
                <a:latin typeface="+mn-lt"/>
                <a:ea typeface="+mn-ea"/>
                <a:cs typeface="+mn-cs"/>
              </a:rPr>
              <a:t>tensorflow,c’est</a:t>
            </a:r>
            <a:r>
              <a:rPr lang="fr-MA" sz="1200" kern="1200" dirty="0">
                <a:solidFill>
                  <a:schemeClr val="tx1"/>
                </a:solidFill>
                <a:effectLst/>
                <a:latin typeface="+mn-lt"/>
                <a:ea typeface="+mn-ea"/>
                <a:cs typeface="+mn-cs"/>
              </a:rPr>
              <a:t> une </a:t>
            </a:r>
            <a:r>
              <a:rPr lang="fr-MA" sz="1200" kern="1200" dirty="0" err="1">
                <a:solidFill>
                  <a:schemeClr val="tx1"/>
                </a:solidFill>
                <a:effectLst/>
                <a:latin typeface="+mn-lt"/>
                <a:ea typeface="+mn-ea"/>
                <a:cs typeface="+mn-cs"/>
              </a:rPr>
              <a:t>bibliotheque</a:t>
            </a:r>
            <a:r>
              <a:rPr lang="fr-MA" sz="1200" kern="1200" dirty="0">
                <a:solidFill>
                  <a:schemeClr val="tx1"/>
                </a:solidFill>
                <a:effectLst/>
                <a:latin typeface="+mn-lt"/>
                <a:ea typeface="+mn-ea"/>
                <a:cs typeface="+mn-cs"/>
              </a:rPr>
              <a:t> de machine </a:t>
            </a:r>
            <a:r>
              <a:rPr lang="fr-MA" sz="1200" kern="1200" dirty="0" err="1">
                <a:solidFill>
                  <a:schemeClr val="tx1"/>
                </a:solidFill>
                <a:effectLst/>
                <a:latin typeface="+mn-lt"/>
                <a:ea typeface="+mn-ea"/>
                <a:cs typeface="+mn-cs"/>
              </a:rPr>
              <a:t>learning</a:t>
            </a:r>
            <a:r>
              <a:rPr lang="fr-MA" sz="1200" kern="1200" dirty="0">
                <a:solidFill>
                  <a:schemeClr val="tx1"/>
                </a:solidFill>
                <a:effectLst/>
                <a:latin typeface="+mn-lt"/>
                <a:ea typeface="+mn-ea"/>
                <a:cs typeface="+mn-cs"/>
              </a:rPr>
              <a:t> et </a:t>
            </a:r>
            <a:r>
              <a:rPr lang="fr-MA" sz="1200" kern="1200" dirty="0" err="1">
                <a:solidFill>
                  <a:schemeClr val="tx1"/>
                </a:solidFill>
                <a:effectLst/>
                <a:latin typeface="+mn-lt"/>
                <a:ea typeface="+mn-ea"/>
                <a:cs typeface="+mn-cs"/>
              </a:rPr>
              <a:t>deep</a:t>
            </a:r>
            <a:r>
              <a:rPr lang="fr-MA" sz="1200" kern="1200" dirty="0">
                <a:solidFill>
                  <a:schemeClr val="tx1"/>
                </a:solidFill>
                <a:effectLst/>
                <a:latin typeface="+mn-lt"/>
                <a:ea typeface="+mn-ea"/>
                <a:cs typeface="+mn-cs"/>
              </a:rPr>
              <a:t> </a:t>
            </a:r>
            <a:r>
              <a:rPr lang="fr-MA" sz="1200" kern="1200" dirty="0" err="1">
                <a:solidFill>
                  <a:schemeClr val="tx1"/>
                </a:solidFill>
                <a:effectLst/>
                <a:latin typeface="+mn-lt"/>
                <a:ea typeface="+mn-ea"/>
                <a:cs typeface="+mn-cs"/>
              </a:rPr>
              <a:t>learning</a:t>
            </a:r>
            <a:r>
              <a:rPr lang="fr-MA" sz="1200" kern="1200" dirty="0">
                <a:solidFill>
                  <a:schemeClr val="tx1"/>
                </a:solidFill>
                <a:effectLst/>
                <a:latin typeface="+mn-lt"/>
                <a:ea typeface="+mn-ea"/>
                <a:cs typeface="+mn-cs"/>
              </a:rPr>
              <a:t>;</a:t>
            </a:r>
          </a:p>
          <a:p>
            <a:r>
              <a:rPr lang="fr-MA" sz="1200" kern="1200" dirty="0">
                <a:solidFill>
                  <a:schemeClr val="tx1"/>
                </a:solidFill>
                <a:effectLst/>
                <a:latin typeface="+mn-lt"/>
                <a:ea typeface="+mn-ea"/>
                <a:cs typeface="+mn-cs"/>
              </a:rPr>
              <a:t>Et </a:t>
            </a:r>
            <a:r>
              <a:rPr lang="fr-MA" sz="1200" kern="1200" dirty="0" err="1">
                <a:solidFill>
                  <a:schemeClr val="tx1"/>
                </a:solidFill>
                <a:effectLst/>
                <a:latin typeface="+mn-lt"/>
                <a:ea typeface="+mn-ea"/>
                <a:cs typeface="+mn-cs"/>
              </a:rPr>
              <a:t>flask</a:t>
            </a:r>
            <a:r>
              <a:rPr lang="fr-MA" sz="1200" kern="1200" dirty="0">
                <a:solidFill>
                  <a:schemeClr val="tx1"/>
                </a:solidFill>
                <a:effectLst/>
                <a:latin typeface="+mn-lt"/>
                <a:ea typeface="+mn-ea"/>
                <a:cs typeface="+mn-cs"/>
              </a:rPr>
              <a:t> un </a:t>
            </a:r>
            <a:r>
              <a:rPr lang="fr-MA" sz="1200" kern="1200" dirty="0" err="1">
                <a:solidFill>
                  <a:schemeClr val="tx1"/>
                </a:solidFill>
                <a:effectLst/>
                <a:latin typeface="+mn-lt"/>
                <a:ea typeface="+mn-ea"/>
                <a:cs typeface="+mn-cs"/>
              </a:rPr>
              <a:t>framework</a:t>
            </a:r>
            <a:r>
              <a:rPr lang="fr-MA" sz="1200" kern="1200" dirty="0">
                <a:solidFill>
                  <a:schemeClr val="tx1"/>
                </a:solidFill>
                <a:effectLst/>
                <a:latin typeface="+mn-lt"/>
                <a:ea typeface="+mn-ea"/>
                <a:cs typeface="+mn-cs"/>
              </a:rPr>
              <a:t> de de </a:t>
            </a:r>
            <a:r>
              <a:rPr lang="fr-MA" sz="1200" kern="1200" dirty="0" err="1">
                <a:solidFill>
                  <a:schemeClr val="tx1"/>
                </a:solidFill>
                <a:effectLst/>
                <a:latin typeface="+mn-lt"/>
                <a:ea typeface="+mn-ea"/>
                <a:cs typeface="+mn-cs"/>
              </a:rPr>
              <a:t>vellopement</a:t>
            </a:r>
            <a:r>
              <a:rPr lang="fr-MA" sz="1200" kern="1200" dirty="0">
                <a:solidFill>
                  <a:schemeClr val="tx1"/>
                </a:solidFill>
                <a:effectLst/>
                <a:latin typeface="+mn-lt"/>
                <a:ea typeface="+mn-ea"/>
                <a:cs typeface="+mn-cs"/>
              </a:rPr>
              <a:t> </a:t>
            </a:r>
            <a:r>
              <a:rPr lang="fr-MA" sz="1200" kern="1200" dirty="0" err="1">
                <a:solidFill>
                  <a:schemeClr val="tx1"/>
                </a:solidFill>
                <a:effectLst/>
                <a:latin typeface="+mn-lt"/>
                <a:ea typeface="+mn-ea"/>
                <a:cs typeface="+mn-cs"/>
              </a:rPr>
              <a:t>web,car</a:t>
            </a:r>
            <a:r>
              <a:rPr lang="fr-MA" sz="1200" kern="1200" dirty="0">
                <a:solidFill>
                  <a:schemeClr val="tx1"/>
                </a:solidFill>
                <a:effectLst/>
                <a:latin typeface="+mn-lt"/>
                <a:ea typeface="+mn-ea"/>
                <a:cs typeface="+mn-cs"/>
              </a:rPr>
              <a:t> nous avons choisi d’illustrer l’exemple avec une application web.</a:t>
            </a:r>
          </a:p>
          <a:p>
            <a:endParaRPr lang="fr-MA" sz="1200" kern="1200" dirty="0">
              <a:solidFill>
                <a:schemeClr val="tx1"/>
              </a:solidFill>
              <a:effectLst/>
              <a:latin typeface="+mn-lt"/>
              <a:ea typeface="+mn-ea"/>
              <a:cs typeface="+mn-cs"/>
            </a:endParaRPr>
          </a:p>
          <a:p>
            <a:r>
              <a:rPr lang="fr-FR" dirty="0"/>
              <a:t>Rapidement ,juste pour vous expliquer la structure du projet,</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Tout d’abord on a un dossier </a:t>
            </a:r>
            <a:r>
              <a:rPr lang="fr-FR" sz="1200" kern="1200" dirty="0" err="1">
                <a:solidFill>
                  <a:schemeClr val="tx1"/>
                </a:solidFill>
                <a:effectLst/>
                <a:latin typeface="+mn-lt"/>
                <a:ea typeface="+mn-ea"/>
                <a:cs typeface="+mn-cs"/>
              </a:rPr>
              <a:t>static</a:t>
            </a:r>
            <a:r>
              <a:rPr lang="fr-FR" sz="1200" kern="1200" dirty="0">
                <a:solidFill>
                  <a:schemeClr val="tx1"/>
                </a:solidFill>
                <a:effectLst/>
                <a:latin typeface="+mn-lt"/>
                <a:ea typeface="+mn-ea"/>
                <a:cs typeface="+mn-cs"/>
              </a:rPr>
              <a:t> ,qui se compose de trois dossier </a:t>
            </a:r>
            <a:r>
              <a:rPr lang="fr-FR" sz="1200" kern="1200" dirty="0" err="1">
                <a:solidFill>
                  <a:schemeClr val="tx1"/>
                </a:solidFill>
                <a:effectLst/>
                <a:latin typeface="+mn-lt"/>
                <a:ea typeface="+mn-ea"/>
                <a:cs typeface="+mn-cs"/>
              </a:rPr>
              <a:t>feature,img,uploaded</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Image stocke la base de donne des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chemeClr val="tx1"/>
                </a:solidFill>
                <a:effectLst/>
                <a:latin typeface="+mn-lt"/>
                <a:ea typeface="+mn-ea"/>
                <a:cs typeface="+mn-cs"/>
              </a:rPr>
              <a:t>Feature,les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signature,pour</a:t>
            </a:r>
            <a:r>
              <a:rPr lang="fr-FR" sz="1200" kern="1200" dirty="0">
                <a:solidFill>
                  <a:schemeClr val="tx1"/>
                </a:solidFill>
                <a:effectLst/>
                <a:latin typeface="+mn-lt"/>
                <a:ea typeface="+mn-ea"/>
                <a:cs typeface="+mn-cs"/>
              </a:rPr>
              <a:t> chaque image on calcule la signature, on a déjà dit que les signatures sont sous formats de vecteur,</a:t>
            </a:r>
            <a:endParaRPr lang="fr-M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on la stocke dans un fichier avec extension .</a:t>
            </a:r>
            <a:r>
              <a:rPr lang="fr-FR" sz="1200" kern="1200" dirty="0" err="1">
                <a:solidFill>
                  <a:schemeClr val="tx1"/>
                </a:solidFill>
                <a:effectLst/>
                <a:latin typeface="+mn-lt"/>
                <a:ea typeface="+mn-ea"/>
                <a:cs typeface="+mn-cs"/>
              </a:rPr>
              <a:t>npy</a:t>
            </a:r>
            <a:r>
              <a:rPr lang="fr-FR" sz="1200" kern="1200" dirty="0">
                <a:solidFill>
                  <a:schemeClr val="tx1"/>
                </a:solidFill>
                <a:effectLst/>
                <a:latin typeface="+mn-lt"/>
                <a:ea typeface="+mn-ea"/>
                <a:cs typeface="+mn-cs"/>
              </a:rPr>
              <a:t>, Un fichier </a:t>
            </a:r>
            <a:r>
              <a:rPr lang="fr-FR" sz="1200" kern="1200" dirty="0" err="1">
                <a:solidFill>
                  <a:schemeClr val="tx1"/>
                </a:solidFill>
                <a:effectLst/>
                <a:latin typeface="+mn-lt"/>
                <a:ea typeface="+mn-ea"/>
                <a:cs typeface="+mn-cs"/>
              </a:rPr>
              <a:t>npy</a:t>
            </a:r>
            <a:r>
              <a:rPr lang="fr-FR" sz="1200" kern="1200" dirty="0">
                <a:solidFill>
                  <a:schemeClr val="tx1"/>
                </a:solidFill>
                <a:effectLst/>
                <a:latin typeface="+mn-lt"/>
                <a:ea typeface="+mn-ea"/>
                <a:cs typeface="+mn-cs"/>
              </a:rPr>
              <a:t> est tout </a:t>
            </a:r>
            <a:r>
              <a:rPr lang="fr-FR" sz="1200" kern="1200" dirty="0" err="1">
                <a:solidFill>
                  <a:schemeClr val="tx1"/>
                </a:solidFill>
                <a:effectLst/>
                <a:latin typeface="+mn-lt"/>
                <a:ea typeface="+mn-ea"/>
                <a:cs typeface="+mn-cs"/>
              </a:rPr>
              <a:t>simplemnt</a:t>
            </a:r>
            <a:r>
              <a:rPr lang="fr-FR" sz="1200" kern="1200" dirty="0">
                <a:solidFill>
                  <a:schemeClr val="tx1"/>
                </a:solidFill>
                <a:effectLst/>
                <a:latin typeface="+mn-lt"/>
                <a:ea typeface="+mn-ea"/>
                <a:cs typeface="+mn-cs"/>
              </a:rPr>
              <a:t> un fichier de tableau </a:t>
            </a:r>
            <a:r>
              <a:rPr lang="fr-FR" sz="1200" kern="1200" dirty="0" err="1">
                <a:solidFill>
                  <a:schemeClr val="tx1"/>
                </a:solidFill>
                <a:effectLst/>
                <a:latin typeface="+mn-lt"/>
                <a:ea typeface="+mn-ea"/>
                <a:cs typeface="+mn-cs"/>
              </a:rPr>
              <a:t>nuumpy</a:t>
            </a:r>
            <a:r>
              <a:rPr lang="fr-FR" sz="1200" kern="1200" dirty="0">
                <a:solidFill>
                  <a:schemeClr val="tx1"/>
                </a:solidFill>
                <a:effectLst/>
                <a:latin typeface="+mn-lt"/>
                <a:ea typeface="+mn-ea"/>
                <a:cs typeface="+mn-cs"/>
              </a:rPr>
              <a:t> ou on stocke les signatures extraits de l’image,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67388128-C818-6F48-A433-0010501D1094}" type="slidenum">
              <a:rPr lang="fr-FR" smtClean="0"/>
              <a:t>16</a:t>
            </a:fld>
            <a:endParaRPr lang="fr-FR"/>
          </a:p>
        </p:txBody>
      </p:sp>
    </p:spTree>
    <p:extLst>
      <p:ext uri="{BB962C8B-B14F-4D97-AF65-F5344CB8AC3E}">
        <p14:creationId xmlns:p14="http://schemas.microsoft.com/office/powerpoint/2010/main" val="35923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2</a:t>
            </a:fld>
            <a:endParaRPr lang="fr-FR"/>
          </a:p>
        </p:txBody>
      </p:sp>
    </p:spTree>
    <p:extLst>
      <p:ext uri="{BB962C8B-B14F-4D97-AF65-F5344CB8AC3E}">
        <p14:creationId xmlns:p14="http://schemas.microsoft.com/office/powerpoint/2010/main" val="266108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dirty="0"/>
              <a:t>pour répondre à cette question, il existe bien deux approches, </a:t>
            </a:r>
          </a:p>
          <a:p>
            <a:r>
              <a:rPr lang="fr-MA" dirty="0"/>
              <a:t>1-une première approche  consiste à la recherche des images par des mots clés (définition),</a:t>
            </a:r>
          </a:p>
          <a:p>
            <a:pPr lvl="1"/>
            <a:r>
              <a:rPr lang="fr-MA" sz="1200" b="0" i="0" kern="1200" dirty="0">
                <a:solidFill>
                  <a:schemeClr val="tx1"/>
                </a:solidFill>
                <a:effectLst/>
                <a:latin typeface="+mn-lt"/>
                <a:ea typeface="+mn-ea"/>
                <a:cs typeface="+mn-cs"/>
              </a:rPr>
              <a:t>la plupart des systèmes de recherche</a:t>
            </a:r>
          </a:p>
          <a:p>
            <a:pPr lvl="1"/>
            <a:r>
              <a:rPr lang="fr-MA" sz="1200" b="0" i="0" kern="1200" dirty="0">
                <a:solidFill>
                  <a:schemeClr val="tx1"/>
                </a:solidFill>
                <a:effectLst/>
                <a:latin typeface="+mn-lt"/>
                <a:ea typeface="+mn-ea"/>
                <a:cs typeface="+mn-cs"/>
              </a:rPr>
              <a:t>d’images utilisent des mots clés pour </a:t>
            </a:r>
          </a:p>
          <a:p>
            <a:pPr lvl="1"/>
            <a:r>
              <a:rPr lang="fr-MA" sz="1200" b="0" i="0" kern="1200" dirty="0">
                <a:solidFill>
                  <a:schemeClr val="tx1"/>
                </a:solidFill>
                <a:effectLst/>
                <a:latin typeface="+mn-lt"/>
                <a:ea typeface="+mn-ea"/>
                <a:cs typeface="+mn-cs"/>
              </a:rPr>
              <a:t>caractériser chaque image de la base</a:t>
            </a:r>
          </a:p>
          <a:p>
            <a:pPr lvl="1"/>
            <a:r>
              <a:rPr lang="fr-MA" sz="1200" b="0" i="0" kern="1200" dirty="0">
                <a:solidFill>
                  <a:schemeClr val="tx1"/>
                </a:solidFill>
                <a:effectLst/>
                <a:latin typeface="+mn-lt"/>
                <a:ea typeface="+mn-ea"/>
                <a:cs typeface="+mn-cs"/>
              </a:rPr>
              <a:t>  c’est-à-dire que pour  chaque image ,la personne qui s’occupe de la base de donnée est censé ajouter une colonne ou il donne description détaillé de l’image avec des mots clés significatif</a:t>
            </a:r>
          </a:p>
          <a:p>
            <a:endParaRPr lang="fr-MA" sz="1200" b="0" i="0" kern="1200" dirty="0">
              <a:solidFill>
                <a:schemeClr val="tx1"/>
              </a:solidFill>
              <a:effectLst/>
              <a:latin typeface="+mn-lt"/>
              <a:ea typeface="+mn-ea"/>
              <a:cs typeface="+mn-cs"/>
            </a:endParaRPr>
          </a:p>
          <a:p>
            <a:endParaRPr lang="fr-MA" sz="1200" b="0" i="0" kern="1200" dirty="0">
              <a:solidFill>
                <a:schemeClr val="tx1"/>
              </a:solidFill>
              <a:effectLst/>
              <a:latin typeface="+mn-lt"/>
              <a:ea typeface="+mn-ea"/>
              <a:cs typeface="+mn-cs"/>
            </a:endParaRPr>
          </a:p>
          <a:p>
            <a:endParaRPr lang="fr-MA" sz="1200" b="0" i="0" kern="1200" dirty="0">
              <a:solidFill>
                <a:schemeClr val="tx1"/>
              </a:solidFill>
              <a:effectLst/>
              <a:latin typeface="+mn-lt"/>
              <a:ea typeface="+mn-ea"/>
              <a:cs typeface="+mn-cs"/>
            </a:endParaRPr>
          </a:p>
          <a:p>
            <a:r>
              <a:rPr lang="fr-MA" sz="1200" b="0" i="0" kern="1200" dirty="0">
                <a:solidFill>
                  <a:schemeClr val="tx1"/>
                </a:solidFill>
                <a:effectLst/>
                <a:latin typeface="+mn-lt"/>
                <a:ea typeface="+mn-ea"/>
                <a:cs typeface="+mn-cs"/>
              </a:rPr>
              <a:t>Cependant ,Ce type de caractérisation comporte un certain nombre d’inconvénients,</a:t>
            </a: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3</a:t>
            </a:fld>
            <a:endParaRPr lang="fr-FR"/>
          </a:p>
        </p:txBody>
      </p:sp>
    </p:spTree>
    <p:extLst>
      <p:ext uri="{BB962C8B-B14F-4D97-AF65-F5344CB8AC3E}">
        <p14:creationId xmlns:p14="http://schemas.microsoft.com/office/powerpoint/2010/main" val="20829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0" i="0" kern="1200" dirty="0">
                <a:solidFill>
                  <a:schemeClr val="tx1"/>
                </a:solidFill>
                <a:effectLst/>
                <a:latin typeface="+mn-lt"/>
                <a:ea typeface="+mn-ea"/>
                <a:cs typeface="+mn-cs"/>
              </a:rPr>
              <a:t>tout d’abord la </a:t>
            </a:r>
            <a:r>
              <a:rPr lang="fr-MA" sz="1200" b="0" i="0" kern="1200" dirty="0" err="1">
                <a:solidFill>
                  <a:schemeClr val="tx1"/>
                </a:solidFill>
                <a:effectLst/>
                <a:latin typeface="+mn-lt"/>
                <a:ea typeface="+mn-ea"/>
                <a:cs typeface="+mn-cs"/>
              </a:rPr>
              <a:t>sujctivite</a:t>
            </a:r>
            <a:r>
              <a:rPr lang="fr-MA" sz="1200" b="0" i="0" kern="1200" dirty="0">
                <a:solidFill>
                  <a:schemeClr val="tx1"/>
                </a:solidFill>
                <a:effectLst/>
                <a:latin typeface="+mn-lt"/>
                <a:ea typeface="+mn-ea"/>
                <a:cs typeface="+mn-cs"/>
              </a:rPr>
              <a:t>:</a:t>
            </a:r>
          </a:p>
          <a:p>
            <a:r>
              <a:rPr lang="fr-MA" dirty="0"/>
              <a:t>,A </a:t>
            </a:r>
            <a:r>
              <a:rPr lang="fr-MA" dirty="0" err="1"/>
              <a:t>picture</a:t>
            </a:r>
            <a:r>
              <a:rPr lang="fr-MA" dirty="0"/>
              <a:t> </a:t>
            </a:r>
            <a:r>
              <a:rPr lang="fr-MA" dirty="0" err="1"/>
              <a:t>is</a:t>
            </a:r>
            <a:r>
              <a:rPr lang="fr-MA" dirty="0"/>
              <a:t> </a:t>
            </a:r>
            <a:r>
              <a:rPr lang="fr-MA" dirty="0" err="1"/>
              <a:t>worth</a:t>
            </a:r>
            <a:r>
              <a:rPr lang="fr-MA" dirty="0"/>
              <a:t> a </a:t>
            </a:r>
            <a:r>
              <a:rPr lang="fr-MA" dirty="0" err="1"/>
              <a:t>thousand</a:t>
            </a:r>
            <a:r>
              <a:rPr lang="fr-MA" dirty="0"/>
              <a:t> </a:t>
            </a:r>
            <a:r>
              <a:rPr lang="fr-MA" dirty="0" err="1"/>
              <a:t>words</a:t>
            </a:r>
            <a:r>
              <a:rPr lang="fr-MA" dirty="0"/>
              <a:t>". Voila la phrase </a:t>
            </a:r>
            <a:r>
              <a:rPr lang="fr-MA" dirty="0" err="1"/>
              <a:t>cle</a:t>
            </a:r>
            <a:r>
              <a:rPr lang="fr-MA" dirty="0"/>
              <a:t> qui peut décrire </a:t>
            </a:r>
            <a:r>
              <a:rPr lang="fr-MA" dirty="0" err="1"/>
              <a:t>particulerement</a:t>
            </a:r>
            <a:r>
              <a:rPr lang="fr-MA" dirty="0"/>
              <a:t> les </a:t>
            </a:r>
            <a:r>
              <a:rPr lang="fr-MA" dirty="0" err="1"/>
              <a:t>problemes</a:t>
            </a:r>
            <a:r>
              <a:rPr lang="fr-MA" dirty="0"/>
              <a:t> liés à ce type de recherche</a:t>
            </a:r>
          </a:p>
          <a:p>
            <a:r>
              <a:rPr lang="fr-MA" dirty="0"/>
              <a:t>Il sera  impossible de traduire une image par des mots clés</a:t>
            </a:r>
          </a:p>
          <a:p>
            <a:r>
              <a:rPr lang="fr-MA" dirty="0"/>
              <a:t>. En effet </a:t>
            </a:r>
          </a:p>
          <a:p>
            <a:r>
              <a:rPr lang="fr-MA" dirty="0"/>
              <a:t>On ne pas  pas aller trop loin dans la </a:t>
            </a:r>
            <a:r>
              <a:rPr lang="fr-MA" dirty="0" err="1"/>
              <a:t>desciption</a:t>
            </a:r>
            <a:r>
              <a:rPr lang="fr-MA" dirty="0"/>
              <a:t> de l’image sans rien oublier d'important. </a:t>
            </a:r>
          </a:p>
          <a:p>
            <a:endParaRPr lang="fr-MA" dirty="0"/>
          </a:p>
          <a:p>
            <a:r>
              <a:rPr lang="fr-MA" dirty="0"/>
              <a:t>La figure  illustre bien les </a:t>
            </a:r>
            <a:r>
              <a:rPr lang="fr-MA" dirty="0" err="1"/>
              <a:t>inconvenients</a:t>
            </a:r>
            <a:r>
              <a:rPr lang="fr-MA" dirty="0"/>
              <a:t> de ce type de requête. En effet </a:t>
            </a:r>
          </a:p>
          <a:p>
            <a:r>
              <a:rPr lang="fr-MA" dirty="0"/>
              <a:t>l’utilisateur veut trouver des images qui contiennent une photo d’un avocat ,,une personne qui exerce le </a:t>
            </a:r>
            <a:r>
              <a:rPr lang="fr-MA" dirty="0" err="1"/>
              <a:t>metier</a:t>
            </a:r>
            <a:r>
              <a:rPr lang="fr-MA" dirty="0"/>
              <a:t>, cependant la plupart des résultats ne sont pas </a:t>
            </a:r>
            <a:r>
              <a:rPr lang="fr-MA" dirty="0" err="1"/>
              <a:t>pertinenenes,la</a:t>
            </a:r>
            <a:r>
              <a:rPr lang="fr-MA" dirty="0"/>
              <a:t> recherche est confondu avec le fruit d’avocat</a:t>
            </a:r>
          </a:p>
          <a:p>
            <a:r>
              <a:rPr lang="fr-MA" dirty="0"/>
              <a:t>Il existe bien d’autres exemples</a:t>
            </a:r>
          </a:p>
          <a:p>
            <a:r>
              <a:rPr lang="fr-MA" dirty="0"/>
              <a:t>Par exemple si on cherche un produit –un t-shirt avec de telle et telle </a:t>
            </a:r>
            <a:r>
              <a:rPr lang="fr-MA" dirty="0" err="1"/>
              <a:t>caractériqtiques,il</a:t>
            </a:r>
            <a:r>
              <a:rPr lang="fr-MA" dirty="0"/>
              <a:t> sera </a:t>
            </a:r>
            <a:r>
              <a:rPr lang="fr-MA" dirty="0" err="1"/>
              <a:t>déficile</a:t>
            </a:r>
            <a:r>
              <a:rPr lang="fr-MA" dirty="0"/>
              <a:t> de décrire textuellement ce qu’on </a:t>
            </a:r>
            <a:r>
              <a:rPr lang="fr-MA" dirty="0" err="1"/>
              <a:t>cherche,un</a:t>
            </a:r>
            <a:r>
              <a:rPr lang="fr-MA" dirty="0"/>
              <a:t> t-shirt avec des manches </a:t>
            </a:r>
            <a:r>
              <a:rPr lang="fr-MA" dirty="0" err="1"/>
              <a:t>long,de</a:t>
            </a:r>
            <a:r>
              <a:rPr lang="fr-MA" dirty="0"/>
              <a:t> couleur  tel et tel ,avec un certain motif ,et </a:t>
            </a:r>
            <a:r>
              <a:rPr lang="fr-MA" dirty="0" err="1"/>
              <a:t>apres</a:t>
            </a:r>
            <a:r>
              <a:rPr lang="fr-MA" dirty="0"/>
              <a:t> ,on est pas sur si le moteur de recherche arrive bien à </a:t>
            </a:r>
            <a:r>
              <a:rPr lang="fr-MA" dirty="0" err="1"/>
              <a:t>detecte</a:t>
            </a:r>
            <a:r>
              <a:rPr lang="fr-MA" dirty="0"/>
              <a:t> </a:t>
            </a:r>
            <a:r>
              <a:rPr lang="fr-FR" dirty="0"/>
              <a:t>ce qu’on cherche exactement.</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4</a:t>
            </a:fld>
            <a:endParaRPr lang="fr-FR"/>
          </a:p>
        </p:txBody>
      </p:sp>
    </p:spTree>
    <p:extLst>
      <p:ext uri="{BB962C8B-B14F-4D97-AF65-F5344CB8AC3E}">
        <p14:creationId xmlns:p14="http://schemas.microsoft.com/office/powerpoint/2010/main" val="17489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a:p>
            <a:r>
              <a:rPr lang="fr-MA" dirty="0"/>
              <a:t>Pour palier aux inconvénients de la recherche par mots clés, Ici ,Les recherches commencent donc à s’orienter   vers des </a:t>
            </a:r>
            <a:r>
              <a:rPr lang="fr-MA" dirty="0" err="1"/>
              <a:t>systemes</a:t>
            </a:r>
            <a:r>
              <a:rPr lang="fr-MA" dirty="0"/>
              <a:t> permettant de "faire voir" les images a la machine.</a:t>
            </a:r>
          </a:p>
          <a:p>
            <a:r>
              <a:rPr lang="fr-MA" dirty="0"/>
              <a:t>La question qui se pose ?  Comment peut-on faire voir les images à </a:t>
            </a:r>
            <a:r>
              <a:rPr lang="fr-MA" dirty="0" err="1"/>
              <a:t>lamachine</a:t>
            </a:r>
            <a:r>
              <a:rPr lang="fr-MA" dirty="0"/>
              <a:t>?</a:t>
            </a:r>
            <a:endParaRPr lang="fr-FR" dirty="0"/>
          </a:p>
          <a:p>
            <a:r>
              <a:rPr lang="fr-FR" dirty="0"/>
              <a:t>Alors la </a:t>
            </a:r>
            <a:r>
              <a:rPr lang="fr-MA" dirty="0"/>
              <a:t>une deuxième approche a  été proposée : la recherche par le </a:t>
            </a:r>
            <a:r>
              <a:rPr lang="fr-MA" dirty="0" err="1"/>
              <a:t>contenu,ici</a:t>
            </a:r>
            <a:r>
              <a:rPr lang="fr-MA" dirty="0"/>
              <a:t> on va s’attaquer à la recherche d’image par contenu </a:t>
            </a:r>
          </a:p>
          <a:p>
            <a:r>
              <a:rPr lang="fr-MA" dirty="0"/>
              <a:t>Mais ca n’</a:t>
            </a:r>
            <a:r>
              <a:rPr lang="fr-MA" dirty="0" err="1"/>
              <a:t>empeche</a:t>
            </a:r>
            <a:r>
              <a:rPr lang="fr-MA" dirty="0"/>
              <a:t> pas il existe des recherche par contenu concernant d’autres </a:t>
            </a:r>
            <a:r>
              <a:rPr lang="fr-MA" dirty="0" err="1"/>
              <a:t>multimedia</a:t>
            </a:r>
            <a:r>
              <a:rPr lang="fr-MA" dirty="0"/>
              <a:t> .</a:t>
            </a:r>
          </a:p>
          <a:p>
            <a:endParaRPr lang="fr-FR" dirty="0"/>
          </a:p>
          <a:p>
            <a:r>
              <a:rPr lang="fr-FR" dirty="0"/>
              <a:t>Alors Le principal avantage de </a:t>
            </a:r>
            <a:r>
              <a:rPr lang="fr-FR" dirty="0" err="1"/>
              <a:t>lcet</a:t>
            </a:r>
            <a:r>
              <a:rPr lang="fr-FR" dirty="0"/>
              <a:t> approche de recherche est </a:t>
            </a:r>
          </a:p>
          <a:p>
            <a:r>
              <a:rPr lang="fr-FR" dirty="0"/>
              <a:t>1-la réduction du temps et des efforts requis pour obtenir des informations basées sur des images. </a:t>
            </a:r>
          </a:p>
          <a:p>
            <a:endParaRPr lang="fr-FR" dirty="0"/>
          </a:p>
          <a:p>
            <a:r>
              <a:rPr lang="fr-FR" dirty="0"/>
              <a:t>Alors la lorsqu’on a à </a:t>
            </a:r>
            <a:r>
              <a:rPr lang="fr-FR" dirty="0" err="1"/>
              <a:t>ajoouter</a:t>
            </a:r>
            <a:r>
              <a:rPr lang="fr-FR" dirty="0"/>
              <a:t> une nouvelle image dans la base de donnée ,il ne sera pas pratique de saisir  tous les </a:t>
            </a:r>
            <a:r>
              <a:rPr lang="fr-FR" dirty="0" err="1"/>
              <a:t>ttribus</a:t>
            </a:r>
            <a:r>
              <a:rPr lang="fr-FR" dirty="0"/>
              <a:t> qui pourraient </a:t>
            </a:r>
          </a:p>
          <a:p>
            <a:r>
              <a:rPr lang="fr-FR" dirty="0"/>
              <a:t>Etre nécessaires pour les </a:t>
            </a:r>
            <a:r>
              <a:rPr lang="fr-FR" dirty="0" err="1"/>
              <a:t>requêtes,la</a:t>
            </a:r>
            <a:r>
              <a:rPr lang="fr-FR" dirty="0"/>
              <a:t> recherche par contenu offre une flexibilité dans ce sens ,car on aura pas besoin de saisir à chaque fois la description qui correspond à chaque image.</a:t>
            </a:r>
          </a:p>
          <a:p>
            <a:endParaRPr lang="fr-FR" dirty="0"/>
          </a:p>
          <a:p>
            <a:r>
              <a:rPr lang="fr-FR" dirty="0"/>
              <a:t>2-Il est également utile pour fournir la possibilité d'interroger des attributs tels que la texture ou la forme qui sont difficiles à représenter à l'aide de mots-clés.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on ne parle pas des formes usuelles ,carre ,rectangle ,mais  il existe des formes er des textures qui sont difficiles à </a:t>
            </a:r>
            <a:r>
              <a:rPr lang="fr-FR" dirty="0" err="1"/>
              <a:t>representer</a:t>
            </a:r>
            <a:r>
              <a:rPr lang="fr-FR" dirty="0"/>
              <a:t> par des mots clés ,ici ce type de recherche vient pour résoudre ce </a:t>
            </a:r>
            <a:r>
              <a:rPr lang="fr-FR" dirty="0" err="1"/>
              <a:t>probléme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5</a:t>
            </a:fld>
            <a:endParaRPr lang="fr-FR"/>
          </a:p>
        </p:txBody>
      </p:sp>
    </p:spTree>
    <p:extLst>
      <p:ext uri="{BB962C8B-B14F-4D97-AF65-F5344CB8AC3E}">
        <p14:creationId xmlns:p14="http://schemas.microsoft.com/office/powerpoint/2010/main" val="173120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dirty="0"/>
              <a:t>(ici je peux donner un exemple de moteur de recherche de </a:t>
            </a:r>
            <a:r>
              <a:rPr lang="fr-MA" dirty="0" err="1"/>
              <a:t>ggogle</a:t>
            </a:r>
            <a:r>
              <a:rPr lang="fr-MA" dirty="0"/>
              <a:t>)</a:t>
            </a:r>
            <a:endParaRPr lang="fr-M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MA" sz="1200" b="0" i="0" kern="1200" dirty="0">
                <a:solidFill>
                  <a:schemeClr val="tx1"/>
                </a:solidFill>
                <a:effectLst/>
                <a:latin typeface="+mn-lt"/>
                <a:ea typeface="+mn-ea"/>
                <a:cs typeface="+mn-cs"/>
              </a:rPr>
              <a:t>De nos jours, les moteurs de recherche d’images sont plus avancés que jamais. Quel que soit le type d’image que vous souhaitez trouver.</a:t>
            </a:r>
          </a:p>
          <a:p>
            <a:r>
              <a:rPr lang="fr-MA" sz="1200" b="0" i="0" kern="1200" dirty="0">
                <a:solidFill>
                  <a:schemeClr val="tx1"/>
                </a:solidFill>
                <a:effectLst/>
                <a:latin typeface="+mn-lt"/>
                <a:ea typeface="+mn-ea"/>
                <a:cs typeface="+mn-cs"/>
              </a:rPr>
              <a:t>Google Image </a:t>
            </a:r>
            <a:r>
              <a:rPr lang="fr-MA" sz="1200" b="0" i="0" kern="1200" dirty="0" err="1">
                <a:solidFill>
                  <a:schemeClr val="tx1"/>
                </a:solidFill>
                <a:effectLst/>
                <a:latin typeface="+mn-lt"/>
                <a:ea typeface="+mn-ea"/>
                <a:cs typeface="+mn-cs"/>
              </a:rPr>
              <a:t>Search,un</a:t>
            </a:r>
            <a:r>
              <a:rPr lang="fr-MA" sz="1200" b="0" i="0" kern="1200" dirty="0">
                <a:solidFill>
                  <a:schemeClr val="tx1"/>
                </a:solidFill>
                <a:effectLst/>
                <a:latin typeface="+mn-lt"/>
                <a:ea typeface="+mn-ea"/>
                <a:cs typeface="+mn-cs"/>
              </a:rPr>
              <a:t> moteur de recherche qui </a:t>
            </a:r>
            <a:r>
              <a:rPr lang="fr-MA" sz="1200" b="0" i="0" kern="1200" dirty="0" err="1">
                <a:solidFill>
                  <a:schemeClr val="tx1"/>
                </a:solidFill>
                <a:effectLst/>
                <a:latin typeface="+mn-lt"/>
                <a:ea typeface="+mn-ea"/>
                <a:cs typeface="+mn-cs"/>
              </a:rPr>
              <a:t>utlise</a:t>
            </a:r>
            <a:r>
              <a:rPr lang="fr-MA" sz="1200" b="0" i="0" kern="1200" dirty="0">
                <a:solidFill>
                  <a:schemeClr val="tx1"/>
                </a:solidFill>
                <a:effectLst/>
                <a:latin typeface="+mn-lt"/>
                <a:ea typeface="+mn-ea"/>
                <a:cs typeface="+mn-cs"/>
              </a:rPr>
              <a:t> de plus de 10 </a:t>
            </a:r>
            <a:r>
              <a:rPr lang="fr-MA" sz="1200" b="0" i="0" kern="1200" dirty="0" err="1">
                <a:solidFill>
                  <a:schemeClr val="tx1"/>
                </a:solidFill>
                <a:effectLst/>
                <a:latin typeface="+mn-lt"/>
                <a:ea typeface="+mn-ea"/>
                <a:cs typeface="+mn-cs"/>
              </a:rPr>
              <a:t>milliiards</a:t>
            </a:r>
            <a:r>
              <a:rPr lang="fr-MA" sz="1200" b="0" i="0" kern="1200" dirty="0">
                <a:solidFill>
                  <a:schemeClr val="tx1"/>
                </a:solidFill>
                <a:effectLst/>
                <a:latin typeface="+mn-lt"/>
                <a:ea typeface="+mn-ea"/>
                <a:cs typeface="+mn-cs"/>
              </a:rPr>
              <a:t> d’entrées de base de données ,il fonctionne en comparant une image </a:t>
            </a:r>
            <a:r>
              <a:rPr lang="fr-MA" sz="1200" b="0" i="0" kern="1200" dirty="0" err="1">
                <a:solidFill>
                  <a:schemeClr val="tx1"/>
                </a:solidFill>
                <a:effectLst/>
                <a:latin typeface="+mn-lt"/>
                <a:ea typeface="+mn-ea"/>
                <a:cs typeface="+mn-cs"/>
              </a:rPr>
              <a:t>requete</a:t>
            </a:r>
            <a:r>
              <a:rPr lang="fr-MA" sz="1200" b="0" i="0" kern="1200" dirty="0">
                <a:solidFill>
                  <a:schemeClr val="tx1"/>
                </a:solidFill>
                <a:effectLst/>
                <a:latin typeface="+mn-lt"/>
                <a:ea typeface="+mn-ea"/>
                <a:cs typeface="+mn-cs"/>
              </a:rPr>
              <a:t> avec les images déjà présentes sur </a:t>
            </a:r>
          </a:p>
          <a:p>
            <a:r>
              <a:rPr lang="fr-MA" sz="1200" b="0" i="0" kern="1200" dirty="0">
                <a:solidFill>
                  <a:schemeClr val="tx1"/>
                </a:solidFill>
                <a:effectLst/>
                <a:latin typeface="+mn-lt"/>
                <a:ea typeface="+mn-ea"/>
                <a:cs typeface="+mn-cs"/>
              </a:rPr>
              <a:t>internet ,</a:t>
            </a:r>
          </a:p>
          <a:p>
            <a:pPr marL="0" marR="0" lvl="0" indent="0" algn="l" defTabSz="914400" rtl="0" eaLnBrk="1" fontAlgn="auto" latinLnBrk="0" hangingPunct="1">
              <a:lnSpc>
                <a:spcPct val="100000"/>
              </a:lnSpc>
              <a:spcBef>
                <a:spcPts val="0"/>
              </a:spcBef>
              <a:spcAft>
                <a:spcPts val="0"/>
              </a:spcAft>
              <a:buClrTx/>
              <a:buSzTx/>
              <a:buFontTx/>
              <a:buNone/>
              <a:tabLst/>
              <a:defRPr/>
            </a:pPr>
            <a:r>
              <a:rPr lang="fr-MA" dirty="0"/>
              <a:t>Yahoo Image </a:t>
            </a:r>
            <a:r>
              <a:rPr lang="fr-MA" dirty="0" err="1"/>
              <a:t>Search</a:t>
            </a:r>
            <a:r>
              <a:rPr lang="fr-MA" dirty="0"/>
              <a:t> offre les </a:t>
            </a:r>
            <a:r>
              <a:rPr lang="fr-MA" dirty="0" err="1"/>
              <a:t>memes</a:t>
            </a:r>
            <a:r>
              <a:rPr lang="fr-MA" dirty="0"/>
              <a:t> </a:t>
            </a:r>
            <a:r>
              <a:rPr lang="fr-MA" dirty="0" err="1"/>
              <a:t>possibilités,focus</a:t>
            </a:r>
            <a:r>
              <a:rPr lang="fr-MA" dirty="0"/>
              <a:t>   et ils existent bien d’autres moteurs de recherche.</a:t>
            </a:r>
          </a:p>
          <a:p>
            <a:endParaRPr lang="fr-MA" sz="1200" b="0" i="0" kern="1200" dirty="0">
              <a:solidFill>
                <a:schemeClr val="tx1"/>
              </a:solidFill>
              <a:effectLst/>
              <a:latin typeface="+mn-lt"/>
              <a:ea typeface="+mn-ea"/>
              <a:cs typeface="+mn-cs"/>
            </a:endParaRPr>
          </a:p>
          <a:p>
            <a:r>
              <a:rPr lang="fr-MA" sz="1200" b="0" i="0" kern="1200" dirty="0">
                <a:solidFill>
                  <a:schemeClr val="tx1"/>
                </a:solidFill>
                <a:effectLst/>
                <a:latin typeface="+mn-lt"/>
                <a:ea typeface="+mn-ea"/>
                <a:cs typeface="+mn-cs"/>
              </a:rPr>
              <a:t>Grace à de tels </a:t>
            </a:r>
            <a:r>
              <a:rPr lang="fr-MA" sz="1200" b="0" i="0" kern="1200" dirty="0" err="1">
                <a:solidFill>
                  <a:schemeClr val="tx1"/>
                </a:solidFill>
                <a:effectLst/>
                <a:latin typeface="+mn-lt"/>
                <a:ea typeface="+mn-ea"/>
                <a:cs typeface="+mn-cs"/>
              </a:rPr>
              <a:t>outils,il</a:t>
            </a:r>
            <a:r>
              <a:rPr lang="fr-MA" sz="1200" b="0" i="0" kern="1200" dirty="0">
                <a:solidFill>
                  <a:schemeClr val="tx1"/>
                </a:solidFill>
                <a:effectLst/>
                <a:latin typeface="+mn-lt"/>
                <a:ea typeface="+mn-ea"/>
                <a:cs typeface="+mn-cs"/>
              </a:rPr>
              <a:t> est possible de </a:t>
            </a:r>
            <a:r>
              <a:rPr lang="fr-MA" sz="1200" b="0" i="0" kern="1200" dirty="0" err="1">
                <a:solidFill>
                  <a:schemeClr val="tx1"/>
                </a:solidFill>
                <a:effectLst/>
                <a:latin typeface="+mn-lt"/>
                <a:ea typeface="+mn-ea"/>
                <a:cs typeface="+mn-cs"/>
              </a:rPr>
              <a:t>retrouveer</a:t>
            </a:r>
            <a:r>
              <a:rPr lang="fr-MA" sz="1200" b="0" i="0" kern="1200" dirty="0">
                <a:solidFill>
                  <a:schemeClr val="tx1"/>
                </a:solidFill>
                <a:effectLst/>
                <a:latin typeface="+mn-lt"/>
                <a:ea typeface="+mn-ea"/>
                <a:cs typeface="+mn-cs"/>
              </a:rPr>
              <a:t> la source de l’</a:t>
            </a:r>
            <a:r>
              <a:rPr lang="fr-MA" sz="1200" b="0" i="0" kern="1200" dirty="0" err="1">
                <a:solidFill>
                  <a:schemeClr val="tx1"/>
                </a:solidFill>
                <a:effectLst/>
                <a:latin typeface="+mn-lt"/>
                <a:ea typeface="+mn-ea"/>
                <a:cs typeface="+mn-cs"/>
              </a:rPr>
              <a:t>image,d’en</a:t>
            </a:r>
            <a:r>
              <a:rPr lang="fr-MA" sz="1200" b="0" i="0" kern="1200" dirty="0">
                <a:solidFill>
                  <a:schemeClr val="tx1"/>
                </a:solidFill>
                <a:effectLst/>
                <a:latin typeface="+mn-lt"/>
                <a:ea typeface="+mn-ea"/>
                <a:cs typeface="+mn-cs"/>
              </a:rPr>
              <a:t> trouver une version de </a:t>
            </a:r>
            <a:r>
              <a:rPr lang="fr-MA" sz="1200" b="0" i="0" kern="1200" dirty="0" err="1">
                <a:solidFill>
                  <a:schemeClr val="tx1"/>
                </a:solidFill>
                <a:effectLst/>
                <a:latin typeface="+mn-lt"/>
                <a:ea typeface="+mn-ea"/>
                <a:cs typeface="+mn-cs"/>
              </a:rPr>
              <a:t>meuilleure</a:t>
            </a:r>
            <a:r>
              <a:rPr lang="fr-MA" sz="1200" b="0" i="0" kern="1200" dirty="0">
                <a:solidFill>
                  <a:schemeClr val="tx1"/>
                </a:solidFill>
                <a:effectLst/>
                <a:latin typeface="+mn-lt"/>
                <a:ea typeface="+mn-ea"/>
                <a:cs typeface="+mn-cs"/>
              </a:rPr>
              <a:t> qualité .</a:t>
            </a:r>
          </a:p>
          <a:p>
            <a:r>
              <a:rPr lang="fr-FR" dirty="0">
                <a:hlinkClick r:id="rId3"/>
              </a:rPr>
              <a:t>https://www.google.com/imghp?hl=fr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6</a:t>
            </a:fld>
            <a:endParaRPr lang="fr-FR"/>
          </a:p>
        </p:txBody>
      </p:sp>
    </p:spTree>
    <p:extLst>
      <p:ext uri="{BB962C8B-B14F-4D97-AF65-F5344CB8AC3E}">
        <p14:creationId xmlns:p14="http://schemas.microsoft.com/office/powerpoint/2010/main" val="424176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Parmi les exemples d'applications de base de données où la recherche par contenu est utile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MA" sz="1200" b="0" i="0" kern="1200" dirty="0">
                <a:solidFill>
                  <a:schemeClr val="tx2">
                    <a:lumMod val="90000"/>
                    <a:lumOff val="10000"/>
                  </a:schemeClr>
                </a:solidFill>
                <a:effectLst/>
                <a:latin typeface="+mn-lt"/>
                <a:ea typeface="+mn-ea"/>
                <a:cs typeface="+mn-cs"/>
              </a:rPr>
              <a:t>La </a:t>
            </a:r>
            <a:r>
              <a:rPr lang="fr-MA" sz="1200" b="0" i="0" u="none" strike="noStrike" kern="1200" dirty="0">
                <a:solidFill>
                  <a:schemeClr val="tx2">
                    <a:lumMod val="90000"/>
                    <a:lumOff val="10000"/>
                  </a:schemeClr>
                </a:solidFill>
                <a:effectLst/>
                <a:latin typeface="+mn-lt"/>
                <a:ea typeface="+mn-ea"/>
                <a:cs typeface="+mn-cs"/>
                <a:hlinkClick r:id="rId3" tooltip="Biométrie">
                  <a:extLst>
                    <a:ext uri="{A12FA001-AC4F-418D-AE19-62706E023703}">
                      <ahyp:hlinkClr xmlns:ahyp="http://schemas.microsoft.com/office/drawing/2018/hyperlinkcolor" val="tx"/>
                    </a:ext>
                  </a:extLst>
                </a:hlinkClick>
              </a:rPr>
              <a:t>reconnaissance faciale</a:t>
            </a:r>
            <a:r>
              <a:rPr lang="fr-MA" sz="1200" b="0" i="0" kern="1200" dirty="0">
                <a:solidFill>
                  <a:schemeClr val="tx2">
                    <a:lumMod val="90000"/>
                    <a:lumOff val="10000"/>
                  </a:schemeClr>
                </a:solidFill>
                <a:effectLst/>
                <a:latin typeface="+mn-lt"/>
                <a:ea typeface="+mn-ea"/>
                <a:cs typeface="+mn-cs"/>
              </a:rPr>
              <a:t> est utilisée par exemple par </a:t>
            </a:r>
            <a:r>
              <a:rPr lang="fr-MA" sz="1200" b="0" i="0" u="none" strike="noStrike" kern="1200" dirty="0">
                <a:solidFill>
                  <a:schemeClr val="tx2">
                    <a:lumMod val="90000"/>
                    <a:lumOff val="10000"/>
                  </a:schemeClr>
                </a:solidFill>
                <a:effectLst/>
                <a:latin typeface="+mn-lt"/>
                <a:ea typeface="+mn-ea"/>
                <a:cs typeface="+mn-cs"/>
                <a:hlinkClick r:id="rId4" tooltip="Interpol">
                  <a:extLst>
                    <a:ext uri="{A12FA001-AC4F-418D-AE19-62706E023703}">
                      <ahyp:hlinkClr xmlns:ahyp="http://schemas.microsoft.com/office/drawing/2018/hyperlinkcolor" val="tx"/>
                    </a:ext>
                  </a:extLst>
                </a:hlinkClick>
              </a:rPr>
              <a:t>Interpol</a:t>
            </a:r>
            <a:r>
              <a:rPr lang="fr-MA" sz="1200" b="0" i="0" kern="1200" dirty="0">
                <a:solidFill>
                  <a:schemeClr val="tx2">
                    <a:lumMod val="90000"/>
                    <a:lumOff val="10000"/>
                  </a:schemeClr>
                </a:solidFill>
                <a:effectLst/>
                <a:latin typeface="+mn-lt"/>
                <a:ea typeface="+mn-ea"/>
                <a:cs typeface="+mn-cs"/>
              </a:rPr>
              <a:t> ou pour rechercher les criminels.</a:t>
            </a:r>
          </a:p>
          <a:p>
            <a:endParaRPr lang="fr-MA" sz="1200" b="0" i="0" kern="1200" dirty="0">
              <a:solidFill>
                <a:schemeClr val="tx2">
                  <a:lumMod val="90000"/>
                  <a:lumOff val="1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architectes ont souvent besoin de se </a:t>
            </a:r>
            <a:r>
              <a:rPr lang="fr-FR" dirty="0" err="1"/>
              <a:t>referer</a:t>
            </a:r>
            <a:r>
              <a:rPr lang="fr-FR" dirty="0"/>
              <a:t> à de précédentes créations dont les caractéristiques techniques sont similaires.</a:t>
            </a:r>
          </a:p>
          <a:p>
            <a:endParaRPr lang="fr-MA" sz="1200" b="0" i="0" kern="1200" dirty="0">
              <a:solidFill>
                <a:schemeClr val="tx2">
                  <a:lumMod val="90000"/>
                  <a:lumOff val="10000"/>
                </a:schemeClr>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7</a:t>
            </a:fld>
            <a:endParaRPr lang="fr-FR"/>
          </a:p>
        </p:txBody>
      </p:sp>
    </p:spTree>
    <p:extLst>
      <p:ext uri="{BB962C8B-B14F-4D97-AF65-F5344CB8AC3E}">
        <p14:creationId xmlns:p14="http://schemas.microsoft.com/office/powerpoint/2010/main" val="297653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sz="1200" kern="1200" dirty="0">
              <a:solidFill>
                <a:schemeClr val="tx1"/>
              </a:solidFill>
              <a:effectLst/>
              <a:latin typeface="+mn-lt"/>
              <a:ea typeface="+mn-ea"/>
              <a:cs typeface="+mn-cs"/>
            </a:endParaRPr>
          </a:p>
          <a:p>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Alors comment fonctionne la recherche basée sur le contenu </a:t>
            </a:r>
          </a:p>
          <a:p>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On dispose Un ensemble d’image dans la base de donnes ,dans une </a:t>
            </a:r>
            <a:r>
              <a:rPr lang="fr-MA" sz="1200" kern="1200" dirty="0" err="1">
                <a:solidFill>
                  <a:schemeClr val="tx1"/>
                </a:solidFill>
                <a:effectLst/>
                <a:latin typeface="+mn-lt"/>
                <a:ea typeface="+mn-ea"/>
                <a:cs typeface="+mn-cs"/>
              </a:rPr>
              <a:t>premiere</a:t>
            </a:r>
            <a:r>
              <a:rPr lang="fr-MA" sz="1200" kern="1200" dirty="0">
                <a:solidFill>
                  <a:schemeClr val="tx1"/>
                </a:solidFill>
                <a:effectLst/>
                <a:latin typeface="+mn-lt"/>
                <a:ea typeface="+mn-ea"/>
                <a:cs typeface="+mn-cs"/>
              </a:rPr>
              <a:t> étape </a:t>
            </a:r>
            <a:r>
              <a:rPr lang="fr-FR" dirty="0"/>
              <a:t>chaque image insérée dans la base de données est analysée et une représentation compacte de son contenu est stockée dans un vecteur de caractéristiques, qu’on appelle  signature.</a:t>
            </a:r>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,c’st </a:t>
            </a:r>
            <a:r>
              <a:rPr lang="fr-MA" sz="1200" kern="1200" dirty="0" err="1">
                <a:solidFill>
                  <a:schemeClr val="tx1"/>
                </a:solidFill>
                <a:effectLst/>
                <a:latin typeface="+mn-lt"/>
                <a:ea typeface="+mn-ea"/>
                <a:cs typeface="+mn-cs"/>
              </a:rPr>
              <a:t>quoii</a:t>
            </a:r>
            <a:r>
              <a:rPr lang="fr-MA" sz="1200" kern="1200" dirty="0">
                <a:solidFill>
                  <a:schemeClr val="tx1"/>
                </a:solidFill>
                <a:effectLst/>
                <a:latin typeface="+mn-lt"/>
                <a:ea typeface="+mn-ea"/>
                <a:cs typeface="+mn-cs"/>
              </a:rPr>
              <a:t> une signature, c’est tout simplement un vecteur qui représente ‘image calculée a partie de ses </a:t>
            </a:r>
            <a:r>
              <a:rPr lang="fr-MA" sz="1200" kern="1200" dirty="0" err="1">
                <a:solidFill>
                  <a:schemeClr val="tx1"/>
                </a:solidFill>
                <a:effectLst/>
                <a:latin typeface="+mn-lt"/>
                <a:ea typeface="+mn-ea"/>
                <a:cs typeface="+mn-cs"/>
              </a:rPr>
              <a:t>caractéristiques,coluer,forme,texture</a:t>
            </a:r>
            <a:r>
              <a:rPr lang="fr-MA" sz="1200" kern="1200" dirty="0">
                <a:solidFill>
                  <a:schemeClr val="tx1"/>
                </a:solidFill>
                <a:effectLst/>
                <a:latin typeface="+mn-lt"/>
                <a:ea typeface="+mn-ea"/>
                <a:cs typeface="+mn-cs"/>
              </a:rPr>
              <a:t> (par la suite nous allons détaillée </a:t>
            </a:r>
            <a:r>
              <a:rPr lang="fr-MA" sz="1200" kern="1200" dirty="0" err="1">
                <a:solidFill>
                  <a:schemeClr val="tx1"/>
                </a:solidFill>
                <a:effectLst/>
                <a:latin typeface="+mn-lt"/>
                <a:ea typeface="+mn-ea"/>
                <a:cs typeface="+mn-cs"/>
              </a:rPr>
              <a:t>chaqu’un</a:t>
            </a:r>
            <a:r>
              <a:rPr lang="fr-MA" sz="1200" kern="1200" dirty="0">
                <a:solidFill>
                  <a:schemeClr val="tx1"/>
                </a:solidFill>
                <a:effectLst/>
                <a:latin typeface="+mn-lt"/>
                <a:ea typeface="+mn-ea"/>
                <a:cs typeface="+mn-cs"/>
              </a:rPr>
              <a:t> ces caractéristiques) Voila on calcule un ensemble de </a:t>
            </a:r>
            <a:r>
              <a:rPr lang="fr-MA" sz="1200" kern="1200" dirty="0" err="1">
                <a:solidFill>
                  <a:schemeClr val="tx1"/>
                </a:solidFill>
                <a:effectLst/>
                <a:latin typeface="+mn-lt"/>
                <a:ea typeface="+mn-ea"/>
                <a:cs typeface="+mn-cs"/>
              </a:rPr>
              <a:t>statiqtique</a:t>
            </a:r>
            <a:r>
              <a:rPr lang="fr-MA" sz="1200" kern="1200" dirty="0">
                <a:solidFill>
                  <a:schemeClr val="tx1"/>
                </a:solidFill>
                <a:effectLst/>
                <a:latin typeface="+mn-lt"/>
                <a:ea typeface="+mn-ea"/>
                <a:cs typeface="+mn-cs"/>
              </a:rPr>
              <a:t> globale et à partir de ces </a:t>
            </a:r>
            <a:r>
              <a:rPr lang="fr-MA" sz="1200" kern="1200" dirty="0" err="1">
                <a:solidFill>
                  <a:schemeClr val="tx1"/>
                </a:solidFill>
                <a:effectLst/>
                <a:latin typeface="+mn-lt"/>
                <a:ea typeface="+mn-ea"/>
                <a:cs typeface="+mn-cs"/>
              </a:rPr>
              <a:t>statistisues</a:t>
            </a:r>
            <a:r>
              <a:rPr lang="fr-MA" sz="1200" kern="1200" dirty="0">
                <a:solidFill>
                  <a:schemeClr val="tx1"/>
                </a:solidFill>
                <a:effectLst/>
                <a:latin typeface="+mn-lt"/>
                <a:ea typeface="+mn-ea"/>
                <a:cs typeface="+mn-cs"/>
              </a:rPr>
              <a:t> on </a:t>
            </a:r>
            <a:r>
              <a:rPr lang="fr-MA" sz="1200" kern="1200" dirty="0" err="1">
                <a:solidFill>
                  <a:schemeClr val="tx1"/>
                </a:solidFill>
                <a:effectLst/>
                <a:latin typeface="+mn-lt"/>
                <a:ea typeface="+mn-ea"/>
                <a:cs typeface="+mn-cs"/>
              </a:rPr>
              <a:t>genere</a:t>
            </a:r>
            <a:r>
              <a:rPr lang="fr-MA" sz="1200" kern="1200" dirty="0">
                <a:solidFill>
                  <a:schemeClr val="tx1"/>
                </a:solidFill>
                <a:effectLst/>
                <a:latin typeface="+mn-lt"/>
                <a:ea typeface="+mn-ea"/>
                <a:cs typeface="+mn-cs"/>
              </a:rPr>
              <a:t> des signatures</a:t>
            </a:r>
          </a:p>
          <a:p>
            <a:endParaRPr lang="fr-MA" sz="1200" kern="1200" dirty="0">
              <a:solidFill>
                <a:schemeClr val="tx1"/>
              </a:solidFill>
              <a:effectLst/>
              <a:latin typeface="+mn-lt"/>
              <a:ea typeface="+mn-ea"/>
              <a:cs typeface="+mn-cs"/>
            </a:endParaRPr>
          </a:p>
          <a:p>
            <a:r>
              <a:rPr lang="fr-MA" sz="1200" kern="1200" dirty="0">
                <a:solidFill>
                  <a:schemeClr val="tx1"/>
                </a:solidFill>
                <a:effectLst/>
                <a:latin typeface="+mn-lt"/>
                <a:ea typeface="+mn-ea"/>
                <a:cs typeface="+mn-cs"/>
              </a:rPr>
              <a:t>Donc une fois les signatures sont générés, voila </a:t>
            </a:r>
            <a:r>
              <a:rPr lang="fr-MA" sz="1200" kern="1200" dirty="0" err="1">
                <a:solidFill>
                  <a:schemeClr val="tx1"/>
                </a:solidFill>
                <a:effectLst/>
                <a:latin typeface="+mn-lt"/>
                <a:ea typeface="+mn-ea"/>
                <a:cs typeface="+mn-cs"/>
              </a:rPr>
              <a:t>icidans</a:t>
            </a:r>
            <a:r>
              <a:rPr lang="fr-MA" sz="1200" kern="1200" dirty="0">
                <a:solidFill>
                  <a:schemeClr val="tx1"/>
                </a:solidFill>
                <a:effectLst/>
                <a:latin typeface="+mn-lt"/>
                <a:ea typeface="+mn-ea"/>
                <a:cs typeface="+mn-cs"/>
              </a:rPr>
              <a:t> ce graphe chaque point correspond à la signature d’une image</a:t>
            </a:r>
          </a:p>
          <a:p>
            <a:r>
              <a:rPr lang="fr-MA" sz="1200" kern="1200" dirty="0">
                <a:solidFill>
                  <a:schemeClr val="tx1"/>
                </a:solidFill>
                <a:effectLst/>
                <a:latin typeface="+mn-lt"/>
                <a:ea typeface="+mn-ea"/>
                <a:cs typeface="+mn-cs"/>
              </a:rPr>
              <a:t>ensuite qu’on l’utilisateur cherche une image </a:t>
            </a:r>
            <a:r>
              <a:rPr lang="fr-MA" sz="1200" kern="1200" dirty="0" err="1">
                <a:solidFill>
                  <a:schemeClr val="tx1"/>
                </a:solidFill>
                <a:effectLst/>
                <a:latin typeface="+mn-lt"/>
                <a:ea typeface="+mn-ea"/>
                <a:cs typeface="+mn-cs"/>
              </a:rPr>
              <a:t>requte</a:t>
            </a:r>
            <a:r>
              <a:rPr lang="fr-MA" sz="1200" kern="1200" dirty="0">
                <a:solidFill>
                  <a:schemeClr val="tx1"/>
                </a:solidFill>
                <a:effectLst/>
                <a:latin typeface="+mn-lt"/>
                <a:ea typeface="+mn-ea"/>
                <a:cs typeface="+mn-cs"/>
              </a:rPr>
              <a:t>, la il s’agit de calculer la signature de la nouvelle image ,ensuite de la comparer avec les autres signatures, </a:t>
            </a:r>
          </a:p>
          <a:p>
            <a:r>
              <a:rPr lang="fr-MA" sz="1200" kern="1200" dirty="0">
                <a:solidFill>
                  <a:schemeClr val="tx1"/>
                </a:solidFill>
                <a:effectLst/>
                <a:latin typeface="+mn-lt"/>
                <a:ea typeface="+mn-ea"/>
                <a:cs typeface="+mn-cs"/>
              </a:rPr>
              <a:t>Ici On peut bien voir ici les images les plus proche de l’ image </a:t>
            </a:r>
            <a:r>
              <a:rPr lang="fr-MA" sz="1200" kern="1200" dirty="0" err="1">
                <a:solidFill>
                  <a:schemeClr val="tx1"/>
                </a:solidFill>
                <a:effectLst/>
                <a:latin typeface="+mn-lt"/>
                <a:ea typeface="+mn-ea"/>
                <a:cs typeface="+mn-cs"/>
              </a:rPr>
              <a:t>requete</a:t>
            </a:r>
            <a:r>
              <a:rPr lang="fr-MA" sz="1200" kern="1200" dirty="0">
                <a:solidFill>
                  <a:schemeClr val="tx1"/>
                </a:solidFill>
                <a:effectLst/>
                <a:latin typeface="+mn-lt"/>
                <a:ea typeface="+mn-ea"/>
                <a:cs typeface="+mn-cs"/>
              </a:rPr>
              <a:t> ,ils se trouve dans la </a:t>
            </a:r>
            <a:r>
              <a:rPr lang="fr-MA" sz="1200" kern="1200" dirty="0" err="1">
                <a:solidFill>
                  <a:schemeClr val="tx1"/>
                </a:solidFill>
                <a:effectLst/>
                <a:latin typeface="+mn-lt"/>
                <a:ea typeface="+mn-ea"/>
                <a:cs typeface="+mn-cs"/>
              </a:rPr>
              <a:t>meme</a:t>
            </a:r>
            <a:r>
              <a:rPr lang="fr-MA" sz="1200" kern="1200" dirty="0">
                <a:solidFill>
                  <a:schemeClr val="tx1"/>
                </a:solidFill>
                <a:effectLst/>
                <a:latin typeface="+mn-lt"/>
                <a:ea typeface="+mn-ea"/>
                <a:cs typeface="+mn-cs"/>
              </a:rPr>
              <a:t> zone de </a:t>
            </a:r>
            <a:r>
              <a:rPr lang="fr-MA" sz="1200" kern="1200" dirty="0" err="1">
                <a:solidFill>
                  <a:schemeClr val="tx1"/>
                </a:solidFill>
                <a:effectLst/>
                <a:latin typeface="+mn-lt"/>
                <a:ea typeface="+mn-ea"/>
                <a:cs typeface="+mn-cs"/>
              </a:rPr>
              <a:t>sililarité</a:t>
            </a:r>
            <a:endParaRPr lang="fr-MA" sz="1200" kern="1200" dirty="0">
              <a:solidFill>
                <a:schemeClr val="tx1"/>
              </a:solidFill>
              <a:effectLst/>
              <a:latin typeface="+mn-lt"/>
              <a:ea typeface="+mn-ea"/>
              <a:cs typeface="+mn-cs"/>
            </a:endParaRPr>
          </a:p>
          <a:p>
            <a:br>
              <a:rPr lang="fr-MA" sz="1200" kern="1200" dirty="0">
                <a:solidFill>
                  <a:schemeClr val="tx1"/>
                </a:solidFill>
                <a:effectLst/>
                <a:latin typeface="+mn-lt"/>
                <a:ea typeface="+mn-ea"/>
                <a:cs typeface="+mn-cs"/>
              </a:rPr>
            </a:br>
            <a:endParaRPr lang="fr-MA" sz="1200" kern="1200" dirty="0">
              <a:solidFill>
                <a:schemeClr val="tx1"/>
              </a:solidFill>
              <a:effectLst/>
              <a:latin typeface="+mn-lt"/>
              <a:ea typeface="+mn-ea"/>
              <a:cs typeface="+mn-cs"/>
            </a:endParaRPr>
          </a:p>
          <a:p>
            <a:br>
              <a:rPr lang="fr-MA" sz="1200" kern="1200" dirty="0">
                <a:solidFill>
                  <a:schemeClr val="tx1"/>
                </a:solidFill>
                <a:effectLst/>
                <a:latin typeface="+mn-lt"/>
                <a:ea typeface="+mn-ea"/>
                <a:cs typeface="+mn-cs"/>
              </a:rPr>
            </a:br>
            <a:endParaRPr lang="fr-MA"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8</a:t>
            </a:fld>
            <a:endParaRPr lang="fr-FR"/>
          </a:p>
        </p:txBody>
      </p:sp>
    </p:spTree>
    <p:extLst>
      <p:ext uri="{BB962C8B-B14F-4D97-AF65-F5344CB8AC3E}">
        <p14:creationId xmlns:p14="http://schemas.microsoft.com/office/powerpoint/2010/main" val="309059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a:solidFill>
                  <a:schemeClr val="tx1"/>
                </a:solidFill>
                <a:effectLst/>
                <a:latin typeface="+mn-lt"/>
                <a:ea typeface="+mn-ea"/>
                <a:cs typeface="+mn-cs"/>
              </a:rPr>
              <a:t>Comme nous avons déjà </a:t>
            </a:r>
            <a:r>
              <a:rPr lang="fr-MA" sz="1200" kern="1200" dirty="0" err="1">
                <a:solidFill>
                  <a:schemeClr val="tx1"/>
                </a:solidFill>
                <a:effectLst/>
                <a:latin typeface="+mn-lt"/>
                <a:ea typeface="+mn-ea"/>
                <a:cs typeface="+mn-cs"/>
              </a:rPr>
              <a:t>mentioné</a:t>
            </a:r>
            <a:r>
              <a:rPr lang="fr-MA" sz="1200" kern="1200" dirty="0">
                <a:solidFill>
                  <a:schemeClr val="tx1"/>
                </a:solidFill>
                <a:effectLst/>
                <a:latin typeface="+mn-lt"/>
                <a:ea typeface="+mn-ea"/>
                <a:cs typeface="+mn-cs"/>
              </a:rPr>
              <a:t> ,la recherche par contenu se répartit en deux phases</a:t>
            </a:r>
          </a:p>
          <a:p>
            <a:r>
              <a:rPr lang="fr-MA" sz="1200" kern="1200" dirty="0">
                <a:solidFill>
                  <a:schemeClr val="tx1"/>
                </a:solidFill>
                <a:effectLst/>
                <a:latin typeface="+mn-lt"/>
                <a:ea typeface="+mn-ea"/>
                <a:cs typeface="+mn-cs"/>
              </a:rPr>
              <a:t>Dans une </a:t>
            </a:r>
            <a:r>
              <a:rPr lang="fr-MA" sz="1200" kern="1200" dirty="0" err="1">
                <a:solidFill>
                  <a:schemeClr val="tx1"/>
                </a:solidFill>
                <a:effectLst/>
                <a:latin typeface="+mn-lt"/>
                <a:ea typeface="+mn-ea"/>
                <a:cs typeface="+mn-cs"/>
              </a:rPr>
              <a:t>premiere</a:t>
            </a:r>
            <a:r>
              <a:rPr lang="fr-MA" sz="1200" kern="1200" dirty="0">
                <a:solidFill>
                  <a:schemeClr val="tx1"/>
                </a:solidFill>
                <a:effectLst/>
                <a:latin typeface="+mn-lt"/>
                <a:ea typeface="+mn-ea"/>
                <a:cs typeface="+mn-cs"/>
              </a:rPr>
              <a:t> étape </a:t>
            </a:r>
            <a:r>
              <a:rPr lang="fr-MA" sz="1200" kern="1200" dirty="0" err="1">
                <a:solidFill>
                  <a:schemeClr val="tx1"/>
                </a:solidFill>
                <a:effectLst/>
                <a:latin typeface="+mn-lt"/>
                <a:ea typeface="+mn-ea"/>
                <a:cs typeface="+mn-cs"/>
              </a:rPr>
              <a:t>etape</a:t>
            </a:r>
            <a:r>
              <a:rPr lang="fr-MA" sz="1200" kern="1200" dirty="0">
                <a:solidFill>
                  <a:schemeClr val="tx1"/>
                </a:solidFill>
                <a:effectLst/>
                <a:latin typeface="+mn-lt"/>
                <a:ea typeface="+mn-ea"/>
                <a:cs typeface="+mn-cs"/>
              </a:rPr>
              <a:t> offline </a:t>
            </a:r>
          </a:p>
          <a:p>
            <a:r>
              <a:rPr lang="fr-MA" sz="1200" kern="1200" dirty="0">
                <a:solidFill>
                  <a:schemeClr val="tx1"/>
                </a:solidFill>
                <a:effectLst/>
                <a:latin typeface="+mn-lt"/>
                <a:ea typeface="+mn-ea"/>
                <a:cs typeface="+mn-cs"/>
              </a:rPr>
              <a:t>On dispose d’une base de donnée d’image ,a partir de laquelle on essaye d’obtenir une base de donnée indices ,</a:t>
            </a:r>
            <a:r>
              <a:rPr lang="fr-MA" sz="1200" kern="1200" dirty="0" err="1">
                <a:solidFill>
                  <a:schemeClr val="tx1"/>
                </a:solidFill>
                <a:effectLst/>
                <a:latin typeface="+mn-lt"/>
                <a:ea typeface="+mn-ea"/>
                <a:cs typeface="+mn-cs"/>
              </a:rPr>
              <a:t>cad</a:t>
            </a:r>
            <a:r>
              <a:rPr lang="fr-MA" sz="1200" kern="1200" dirty="0">
                <a:solidFill>
                  <a:schemeClr val="tx1"/>
                </a:solidFill>
                <a:effectLst/>
                <a:latin typeface="+mn-lt"/>
                <a:ea typeface="+mn-ea"/>
                <a:cs typeface="+mn-cs"/>
              </a:rPr>
              <a:t> une base de donnes de signatures, donc pour chaque image, on calcule la signature(ici a partir d’un ensemble de donnes statistiques) et on la stocke dans la nouvelle base de données</a:t>
            </a:r>
          </a:p>
          <a:p>
            <a:endParaRPr lang="fr-FR" dirty="0"/>
          </a:p>
        </p:txBody>
      </p:sp>
      <p:sp>
        <p:nvSpPr>
          <p:cNvPr id="4" name="Espace réservé du numéro de diapositive 3"/>
          <p:cNvSpPr>
            <a:spLocks noGrp="1"/>
          </p:cNvSpPr>
          <p:nvPr>
            <p:ph type="sldNum" sz="quarter" idx="5"/>
          </p:nvPr>
        </p:nvSpPr>
        <p:spPr/>
        <p:txBody>
          <a:bodyPr/>
          <a:lstStyle/>
          <a:p>
            <a:fld id="{92F4AB0A-03A0-8C49-AFCF-61B723AC6F4E}" type="slidenum">
              <a:rPr lang="fr-FR" smtClean="0"/>
              <a:t>9</a:t>
            </a:fld>
            <a:endParaRPr lang="fr-FR"/>
          </a:p>
        </p:txBody>
      </p:sp>
    </p:spTree>
    <p:extLst>
      <p:ext uri="{BB962C8B-B14F-4D97-AF65-F5344CB8AC3E}">
        <p14:creationId xmlns:p14="http://schemas.microsoft.com/office/powerpoint/2010/main" val="78431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89" b="0" i="0">
                <a:solidFill>
                  <a:srgbClr val="F2F2F2"/>
                </a:solidFill>
                <a:latin typeface="LM Sans 8"/>
                <a:cs typeface="LM Sans 8"/>
              </a:defRPr>
            </a:lvl1pPr>
          </a:lstStyle>
          <a:p>
            <a:pPr marL="25168">
              <a:lnSpc>
                <a:spcPts val="1338"/>
              </a:lnSpc>
            </a:pPr>
            <a:r>
              <a:rPr lang="fr-MA" spc="-10"/>
              <a:t>A. ELHASSOUNY (GL</a:t>
            </a:r>
            <a:r>
              <a:rPr lang="fr-MA" spc="-40"/>
              <a:t> </a:t>
            </a:r>
            <a:r>
              <a:rPr lang="fr-MA" spc="-10"/>
              <a:t>ENSIAS)</a:t>
            </a:r>
            <a:endParaRPr lang="fr-MA" spc="-10" dirty="0"/>
          </a:p>
        </p:txBody>
      </p:sp>
      <p:sp>
        <p:nvSpPr>
          <p:cNvPr id="3" name="Holder 3"/>
          <p:cNvSpPr>
            <a:spLocks noGrp="1"/>
          </p:cNvSpPr>
          <p:nvPr>
            <p:ph type="dt" sz="half" idx="6"/>
          </p:nvPr>
        </p:nvSpPr>
        <p:spPr/>
        <p:txBody>
          <a:bodyPr lIns="0" tIns="0" rIns="0" bIns="0"/>
          <a:lstStyle>
            <a:lvl1pPr>
              <a:defRPr sz="1189" b="0" i="0">
                <a:solidFill>
                  <a:srgbClr val="8E0000"/>
                </a:solidFill>
                <a:latin typeface="LM Sans 8"/>
                <a:cs typeface="LM Sans 8"/>
              </a:defRPr>
            </a:lvl1pPr>
          </a:lstStyle>
          <a:p>
            <a:pPr marL="25168">
              <a:lnSpc>
                <a:spcPts val="1338"/>
              </a:lnSpc>
            </a:pPr>
            <a:r>
              <a:rPr lang="fr-MA" spc="-10"/>
              <a:t>Indexation d’images </a:t>
            </a:r>
            <a:r>
              <a:rPr lang="fr-MA" spc="-20"/>
              <a:t>par </a:t>
            </a:r>
            <a:r>
              <a:rPr lang="fr-MA" spc="-10"/>
              <a:t>contenu</a:t>
            </a:r>
            <a:r>
              <a:rPr lang="fr-MA" spc="10"/>
              <a:t> </a:t>
            </a:r>
            <a:r>
              <a:rPr lang="fr-MA" spc="-10"/>
              <a:t>(1)</a:t>
            </a:r>
            <a:endParaRPr lang="fr-MA" spc="-10" dirty="0"/>
          </a:p>
        </p:txBody>
      </p:sp>
      <p:sp>
        <p:nvSpPr>
          <p:cNvPr id="4" name="Holder 4"/>
          <p:cNvSpPr>
            <a:spLocks noGrp="1"/>
          </p:cNvSpPr>
          <p:nvPr>
            <p:ph type="sldNum" sz="quarter" idx="7"/>
          </p:nvPr>
        </p:nvSpPr>
        <p:spPr/>
        <p:txBody>
          <a:bodyPr lIns="0" tIns="0" rIns="0" bIns="0"/>
          <a:lstStyle>
            <a:lvl1pPr>
              <a:defRPr sz="1189" b="0" i="0">
                <a:solidFill>
                  <a:srgbClr val="7A0000"/>
                </a:solidFill>
                <a:latin typeface="LM Sans 8"/>
                <a:cs typeface="LM Sans 8"/>
              </a:defRPr>
            </a:lvl1pPr>
          </a:lstStyle>
          <a:p>
            <a:pPr marL="75503">
              <a:lnSpc>
                <a:spcPts val="1338"/>
              </a:lnSpc>
            </a:pPr>
            <a:fld id="{81D60167-4931-47E6-BA6A-407CBD079E47}" type="slidenum">
              <a:rPr lang="fr-MA" spc="-10" smtClean="0"/>
              <a:pPr marL="75503">
                <a:lnSpc>
                  <a:spcPts val="1338"/>
                </a:lnSpc>
              </a:pPr>
              <a:t>‹N°›</a:t>
            </a:fld>
            <a:r>
              <a:rPr lang="fr-MA" spc="-10"/>
              <a:t> /</a:t>
            </a:r>
            <a:r>
              <a:rPr lang="fr-MA" spc="-129"/>
              <a:t> </a:t>
            </a:r>
            <a:r>
              <a:rPr lang="fr-MA" spc="-10"/>
              <a:t>52</a:t>
            </a:r>
            <a:endParaRPr lang="fr-MA" spc="-10" dirty="0"/>
          </a:p>
        </p:txBody>
      </p:sp>
    </p:spTree>
    <p:extLst>
      <p:ext uri="{BB962C8B-B14F-4D97-AF65-F5344CB8AC3E}">
        <p14:creationId xmlns:p14="http://schemas.microsoft.com/office/powerpoint/2010/main" val="134374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Query_by_Exampl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38024-BC0B-A244-B356-D6E8A90CCFEE}"/>
              </a:ext>
            </a:extLst>
          </p:cNvPr>
          <p:cNvSpPr>
            <a:spLocks noGrp="1"/>
          </p:cNvSpPr>
          <p:nvPr>
            <p:ph type="title"/>
          </p:nvPr>
        </p:nvSpPr>
        <p:spPr>
          <a:xfrm>
            <a:off x="3369054" y="1335664"/>
            <a:ext cx="8187071" cy="4412697"/>
          </a:xfrm>
        </p:spPr>
        <p:txBody>
          <a:bodyPr>
            <a:normAutofit fontScale="90000"/>
          </a:bodyPr>
          <a:lstStyle/>
          <a:p>
            <a:pPr algn="ctr"/>
            <a:br>
              <a:rPr lang="fr-FR" dirty="0"/>
            </a:br>
            <a:r>
              <a:rPr lang="fr-FR" dirty="0"/>
              <a:t>Le concept de la Recherche par contenu </a:t>
            </a:r>
            <a:br>
              <a:rPr lang="fr-FR" dirty="0"/>
            </a:br>
            <a:endParaRPr lang="fr-FR" dirty="0"/>
          </a:p>
        </p:txBody>
      </p:sp>
    </p:spTree>
    <p:extLst>
      <p:ext uri="{BB962C8B-B14F-4D97-AF65-F5344CB8AC3E}">
        <p14:creationId xmlns:p14="http://schemas.microsoft.com/office/powerpoint/2010/main" val="144813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4BEE5-36F5-1344-9EBC-6E0DD8E3E8CE}"/>
              </a:ext>
            </a:extLst>
          </p:cNvPr>
          <p:cNvSpPr>
            <a:spLocks noGrp="1"/>
          </p:cNvSpPr>
          <p:nvPr>
            <p:ph type="title"/>
          </p:nvPr>
        </p:nvSpPr>
        <p:spPr/>
        <p:txBody>
          <a:bodyPr/>
          <a:lstStyle/>
          <a:p>
            <a:pPr algn="ctr"/>
            <a:r>
              <a:rPr lang="en-AU" dirty="0"/>
              <a:t>CBIR:</a:t>
            </a:r>
            <a:r>
              <a:rPr lang="fr-FR" dirty="0"/>
              <a:t>principe</a:t>
            </a:r>
            <a:r>
              <a:rPr lang="en-AU" dirty="0"/>
              <a:t> </a:t>
            </a:r>
            <a:br>
              <a:rPr lang="en-AU" dirty="0"/>
            </a:br>
            <a:r>
              <a:rPr lang="en-AU" dirty="0"/>
              <a:t>EN-</a:t>
            </a:r>
            <a:r>
              <a:rPr lang="en-AU" dirty="0" err="1"/>
              <a:t>ligne</a:t>
            </a:r>
            <a:r>
              <a:rPr lang="en-AU" dirty="0"/>
              <a:t> : </a:t>
            </a:r>
            <a:r>
              <a:rPr lang="fr-FR" dirty="0"/>
              <a:t>Recherche</a:t>
            </a:r>
          </a:p>
        </p:txBody>
      </p:sp>
      <p:sp>
        <p:nvSpPr>
          <p:cNvPr id="4" name="Rectangle 3">
            <a:extLst>
              <a:ext uri="{FF2B5EF4-FFF2-40B4-BE49-F238E27FC236}">
                <a16:creationId xmlns:a16="http://schemas.microsoft.com/office/drawing/2014/main" id="{0BA3914F-00C4-0249-B062-D36649F74EFE}"/>
              </a:ext>
            </a:extLst>
          </p:cNvPr>
          <p:cNvSpPr/>
          <p:nvPr/>
        </p:nvSpPr>
        <p:spPr>
          <a:xfrm>
            <a:off x="1971304" y="2278426"/>
            <a:ext cx="8431480" cy="1598643"/>
          </a:xfrm>
          <a:prstGeom prst="rect">
            <a:avLst/>
          </a:prstGeom>
        </p:spPr>
        <p:txBody>
          <a:bodyPr wrap="square">
            <a:spAutoFit/>
          </a:bodyPr>
          <a:lstStyle/>
          <a:p>
            <a:pPr marL="310918" marR="10067" indent="-285750">
              <a:lnSpc>
                <a:spcPct val="111700"/>
              </a:lnSpc>
              <a:spcBef>
                <a:spcPts val="436"/>
              </a:spcBef>
              <a:buFont typeface="Arial" panose="020B0604020202020204" pitchFamily="34" charset="0"/>
              <a:buChar char="•"/>
            </a:pPr>
            <a:r>
              <a:rPr lang="fr-MA" sz="2000" spc="-20" dirty="0">
                <a:latin typeface="LM Sans 10"/>
                <a:cs typeface="LM Sans 10"/>
              </a:rPr>
              <a:t>Calcul </a:t>
            </a:r>
            <a:r>
              <a:rPr lang="fr-MA" sz="2000" spc="-10" dirty="0">
                <a:latin typeface="LM Sans 10"/>
                <a:cs typeface="LM Sans 10"/>
              </a:rPr>
              <a:t>de </a:t>
            </a:r>
            <a:r>
              <a:rPr lang="fr-MA" sz="2000" b="1" spc="-10" dirty="0">
                <a:latin typeface="LM Sans 10"/>
                <a:cs typeface="LM Sans 10"/>
              </a:rPr>
              <a:t>signature </a:t>
            </a:r>
            <a:r>
              <a:rPr lang="fr-MA" sz="2000" dirty="0">
                <a:latin typeface="LM Sans 10"/>
                <a:cs typeface="LM Sans 10"/>
              </a:rPr>
              <a:t>pour </a:t>
            </a:r>
            <a:r>
              <a:rPr lang="fr-MA" sz="2000" spc="-10" dirty="0">
                <a:latin typeface="LM Sans 10"/>
                <a:cs typeface="LM Sans 10"/>
              </a:rPr>
              <a:t>l’image inconnue (image r</a:t>
            </a:r>
            <a:r>
              <a:rPr lang="fr-MA" sz="2000" dirty="0"/>
              <a:t>equête</a:t>
            </a:r>
            <a:r>
              <a:rPr lang="fr-MA" sz="2000" spc="-129" dirty="0">
                <a:latin typeface="LM Sans 10"/>
                <a:cs typeface="LM Sans 10"/>
              </a:rPr>
              <a:t>)  </a:t>
            </a:r>
          </a:p>
          <a:p>
            <a:pPr marL="310918" marR="10067" indent="-285750">
              <a:lnSpc>
                <a:spcPct val="111700"/>
              </a:lnSpc>
              <a:spcBef>
                <a:spcPts val="436"/>
              </a:spcBef>
              <a:buFont typeface="Arial" panose="020B0604020202020204" pitchFamily="34" charset="0"/>
              <a:buChar char="•"/>
            </a:pPr>
            <a:r>
              <a:rPr lang="fr-MA" sz="2000" spc="-10" dirty="0">
                <a:latin typeface="LM Sans 10"/>
                <a:cs typeface="LM Sans 10"/>
              </a:rPr>
              <a:t>Mesure de </a:t>
            </a:r>
            <a:r>
              <a:rPr lang="fr-MA" sz="2000" b="1" spc="-129" dirty="0">
                <a:latin typeface="LM Sans 10"/>
                <a:cs typeface="LM Sans 10"/>
              </a:rPr>
              <a:t>similarité </a:t>
            </a:r>
            <a:r>
              <a:rPr lang="fr-MA" sz="2000" spc="-10" dirty="0">
                <a:latin typeface="LM Sans 10"/>
                <a:cs typeface="LM Sans 10"/>
              </a:rPr>
              <a:t>de la signature de l’image </a:t>
            </a:r>
            <a:r>
              <a:rPr lang="fr-MA" sz="2000" spc="-20" dirty="0">
                <a:latin typeface="LM Sans 10"/>
                <a:cs typeface="LM Sans 10"/>
              </a:rPr>
              <a:t>inconnue </a:t>
            </a:r>
            <a:r>
              <a:rPr lang="fr-MA" sz="2000" spc="-10" dirty="0">
                <a:latin typeface="LM Sans 10"/>
                <a:cs typeface="LM Sans 10"/>
              </a:rPr>
              <a:t>avec celle</a:t>
            </a:r>
          </a:p>
          <a:p>
            <a:pPr marL="25168" marR="10067">
              <a:lnSpc>
                <a:spcPct val="111700"/>
              </a:lnSpc>
              <a:spcBef>
                <a:spcPts val="436"/>
              </a:spcBef>
            </a:pPr>
            <a:r>
              <a:rPr lang="fr-MA" sz="2000" spc="-10" dirty="0">
                <a:latin typeface="LM Sans 10"/>
                <a:cs typeface="LM Sans 10"/>
              </a:rPr>
              <a:t>de la</a:t>
            </a:r>
            <a:r>
              <a:rPr lang="fr-MA" sz="2000" spc="-20" dirty="0">
                <a:latin typeface="LM Sans 10"/>
                <a:cs typeface="LM Sans 10"/>
              </a:rPr>
              <a:t> </a:t>
            </a:r>
            <a:r>
              <a:rPr lang="fr-MA" sz="2000" spc="-10" dirty="0">
                <a:latin typeface="LM Sans 10"/>
                <a:cs typeface="LM Sans 10"/>
              </a:rPr>
              <a:t>base de donnée.</a:t>
            </a:r>
            <a:endParaRPr lang="fr-MA" sz="2000" dirty="0">
              <a:latin typeface="LM Sans 10"/>
              <a:cs typeface="LM Sans 10"/>
            </a:endParaRPr>
          </a:p>
          <a:p>
            <a:pPr marL="368068" marR="103185" indent="-342900">
              <a:lnSpc>
                <a:spcPct val="102600"/>
              </a:lnSpc>
              <a:spcBef>
                <a:spcPts val="476"/>
              </a:spcBef>
              <a:buFont typeface="Arial" panose="020B0604020202020204" pitchFamily="34" charset="0"/>
              <a:buChar char="•"/>
            </a:pPr>
            <a:r>
              <a:rPr lang="fr-MA" sz="2000" spc="-129" dirty="0">
                <a:latin typeface="LM Sans 10"/>
                <a:cs typeface="LM Sans 10"/>
              </a:rPr>
              <a:t>Résultat </a:t>
            </a:r>
            <a:r>
              <a:rPr lang="fr-MA" sz="2000" spc="-10" dirty="0">
                <a:latin typeface="LM Sans 10"/>
                <a:cs typeface="LM Sans 10"/>
              </a:rPr>
              <a:t>: adresse des meilleures images </a:t>
            </a:r>
            <a:r>
              <a:rPr lang="fr-MA" sz="2000" spc="-20" dirty="0">
                <a:latin typeface="LM Sans 10"/>
                <a:cs typeface="LM Sans 10"/>
              </a:rPr>
              <a:t>au </a:t>
            </a:r>
            <a:r>
              <a:rPr lang="fr-MA" sz="2000" spc="-10" dirty="0">
                <a:latin typeface="LM Sans 10"/>
                <a:cs typeface="LM Sans 10"/>
              </a:rPr>
              <a:t>sens de la mesure de  </a:t>
            </a:r>
            <a:r>
              <a:rPr lang="fr-MA" sz="2000" spc="-119" dirty="0">
                <a:latin typeface="LM Sans 10"/>
                <a:cs typeface="LM Sans 10"/>
              </a:rPr>
              <a:t>similarité.</a:t>
            </a:r>
            <a:endParaRPr lang="fr-MA" sz="2000" dirty="0">
              <a:latin typeface="LM Sans 10"/>
              <a:cs typeface="LM Sans 10"/>
            </a:endParaRPr>
          </a:p>
        </p:txBody>
      </p:sp>
      <p:sp>
        <p:nvSpPr>
          <p:cNvPr id="5" name="object 11">
            <a:extLst>
              <a:ext uri="{FF2B5EF4-FFF2-40B4-BE49-F238E27FC236}">
                <a16:creationId xmlns:a16="http://schemas.microsoft.com/office/drawing/2014/main" id="{30CF6EB8-B12C-824C-B8C2-6F7E49A0F1F3}"/>
              </a:ext>
            </a:extLst>
          </p:cNvPr>
          <p:cNvSpPr/>
          <p:nvPr/>
        </p:nvSpPr>
        <p:spPr>
          <a:xfrm>
            <a:off x="2200893" y="4010201"/>
            <a:ext cx="7790213" cy="2667295"/>
          </a:xfrm>
          <a:prstGeom prst="rect">
            <a:avLst/>
          </a:prstGeom>
          <a:blipFill>
            <a:blip r:embed="rId3" cstate="print"/>
            <a:stretch>
              <a:fillRect/>
            </a:stretch>
          </a:blipFill>
        </p:spPr>
        <p:txBody>
          <a:bodyPr wrap="square" lIns="0" tIns="0" rIns="0" bIns="0" rtlCol="0"/>
          <a:lstStyle/>
          <a:p>
            <a:endParaRPr sz="3567" dirty="0"/>
          </a:p>
        </p:txBody>
      </p:sp>
    </p:spTree>
    <p:extLst>
      <p:ext uri="{BB962C8B-B14F-4D97-AF65-F5344CB8AC3E}">
        <p14:creationId xmlns:p14="http://schemas.microsoft.com/office/powerpoint/2010/main" val="4200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8320" y="467564"/>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Les descripteurs d’image</a:t>
            </a:r>
            <a:endParaRPr sz="4000" b="1" dirty="0">
              <a:latin typeface="LM Sans 12"/>
              <a:cs typeface="LM Sans 12"/>
            </a:endParaRPr>
          </a:p>
        </p:txBody>
      </p:sp>
      <p:sp>
        <p:nvSpPr>
          <p:cNvPr id="28" name="object 28"/>
          <p:cNvSpPr txBox="1">
            <a:spLocks noGrp="1"/>
          </p:cNvSpPr>
          <p:nvPr>
            <p:ph type="ftr" sz="quarter" idx="5"/>
          </p:nvPr>
        </p:nvSpPr>
        <p:spPr>
          <a:xfrm>
            <a:off x="9531292" y="12874487"/>
            <a:ext cx="8154099" cy="166712"/>
          </a:xfrm>
          <a:prstGeom prst="rect">
            <a:avLst/>
          </a:prstGeom>
        </p:spPr>
        <p:txBody>
          <a:bodyPr vert="horz" wrap="square" lIns="0" tIns="0" rIns="0" bIns="0" rtlCol="0" anchor="ctr">
            <a:spAutoFit/>
          </a:bodyPr>
          <a:lstStyle/>
          <a:p>
            <a:pPr marL="25168">
              <a:lnSpc>
                <a:spcPts val="1338"/>
              </a:lnSpc>
            </a:pPr>
            <a:r>
              <a:rPr spc="-10" dirty="0"/>
              <a:t>A. ELHASSOUNY (GL</a:t>
            </a:r>
            <a:r>
              <a:rPr spc="-40" dirty="0"/>
              <a:t> </a:t>
            </a:r>
            <a:r>
              <a:rPr spc="-10" dirty="0"/>
              <a:t>ENSIAS)</a:t>
            </a:r>
          </a:p>
        </p:txBody>
      </p:sp>
      <p:sp>
        <p:nvSpPr>
          <p:cNvPr id="29" name="object 29"/>
          <p:cNvSpPr txBox="1">
            <a:spLocks noGrp="1"/>
          </p:cNvSpPr>
          <p:nvPr>
            <p:ph type="dt" sz="half" idx="6"/>
          </p:nvPr>
        </p:nvSpPr>
        <p:spPr>
          <a:xfrm>
            <a:off x="3189215" y="12874487"/>
            <a:ext cx="5436066" cy="166712"/>
          </a:xfrm>
          <a:prstGeom prst="rect">
            <a:avLst/>
          </a:prstGeom>
        </p:spPr>
        <p:txBody>
          <a:bodyPr vert="horz" wrap="square" lIns="0" tIns="0" rIns="0" bIns="0" rtlCol="0" anchor="ctr">
            <a:spAutoFit/>
          </a:bodyPr>
          <a:lstStyle/>
          <a:p>
            <a:pPr marL="25168">
              <a:lnSpc>
                <a:spcPts val="1338"/>
              </a:lnSpc>
            </a:pPr>
            <a:r>
              <a:rPr spc="-10" dirty="0"/>
              <a:t>Indexation d’images </a:t>
            </a:r>
            <a:r>
              <a:rPr spc="-20" dirty="0"/>
              <a:t>par </a:t>
            </a:r>
            <a:r>
              <a:rPr spc="-10" dirty="0"/>
              <a:t>contenu</a:t>
            </a:r>
            <a:r>
              <a:rPr spc="10" dirty="0"/>
              <a:t> </a:t>
            </a:r>
            <a:r>
              <a:rPr spc="-10" dirty="0"/>
              <a:t>(1)</a:t>
            </a:r>
          </a:p>
        </p:txBody>
      </p:sp>
      <p:sp>
        <p:nvSpPr>
          <p:cNvPr id="31" name="object 31"/>
          <p:cNvSpPr txBox="1">
            <a:spLocks noGrp="1"/>
          </p:cNvSpPr>
          <p:nvPr>
            <p:ph type="sldNum" sz="quarter" idx="7"/>
          </p:nvPr>
        </p:nvSpPr>
        <p:spPr>
          <a:xfrm>
            <a:off x="20119596" y="12874487"/>
            <a:ext cx="5436066" cy="166712"/>
          </a:xfrm>
          <a:prstGeom prst="rect">
            <a:avLst/>
          </a:prstGeom>
        </p:spPr>
        <p:txBody>
          <a:bodyPr vert="horz" wrap="square" lIns="0" tIns="0" rIns="0" bIns="0" rtlCol="0" anchor="ctr">
            <a:spAutoFit/>
          </a:bodyPr>
          <a:lstStyle/>
          <a:p>
            <a:pPr marL="75503">
              <a:lnSpc>
                <a:spcPts val="1338"/>
              </a:lnSpc>
            </a:pPr>
            <a:fld id="{81D60167-4931-47E6-BA6A-407CBD079E47}" type="slidenum">
              <a:rPr spc="-10" dirty="0"/>
              <a:pPr marL="75503">
                <a:lnSpc>
                  <a:spcPts val="1338"/>
                </a:lnSpc>
              </a:pPr>
              <a:t>11</a:t>
            </a:fld>
            <a:r>
              <a:rPr spc="-10" dirty="0"/>
              <a:t> /</a:t>
            </a:r>
            <a:r>
              <a:rPr spc="-129" dirty="0"/>
              <a:t> </a:t>
            </a:r>
            <a:r>
              <a:rPr spc="-10" dirty="0"/>
              <a:t>52</a:t>
            </a:r>
          </a:p>
        </p:txBody>
      </p:sp>
      <p:sp>
        <p:nvSpPr>
          <p:cNvPr id="34" name="Espace réservé du contenu 2">
            <a:extLst>
              <a:ext uri="{FF2B5EF4-FFF2-40B4-BE49-F238E27FC236}">
                <a16:creationId xmlns:a16="http://schemas.microsoft.com/office/drawing/2014/main" id="{1E1B6CAE-528E-FA47-8586-92D1FF65DB3A}"/>
              </a:ext>
            </a:extLst>
          </p:cNvPr>
          <p:cNvSpPr txBox="1">
            <a:spLocks/>
          </p:cNvSpPr>
          <p:nvPr/>
        </p:nvSpPr>
        <p:spPr>
          <a:xfrm>
            <a:off x="1005077" y="1479176"/>
            <a:ext cx="10178322" cy="5056095"/>
          </a:xfrm>
          <a:prstGeom prst="rect">
            <a:avLst/>
          </a:prstGeom>
        </p:spPr>
        <p:txBody>
          <a:bodyP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fr-MA" sz="2800" dirty="0">
                <a:solidFill>
                  <a:srgbClr val="2D0F0A"/>
                </a:solidFill>
              </a:rPr>
              <a:t>La couleur:</a:t>
            </a:r>
          </a:p>
          <a:p>
            <a:pPr marL="0" indent="0">
              <a:buNone/>
            </a:pPr>
            <a:r>
              <a:rPr lang="fr-MA" sz="2800" dirty="0"/>
              <a:t>  		</a:t>
            </a:r>
            <a:r>
              <a:rPr lang="fr-FR" sz="2800" dirty="0"/>
              <a:t>La couleur représente la répartition des couleurs dans l'ensemble de l'image. </a:t>
            </a:r>
          </a:p>
          <a:p>
            <a:r>
              <a:rPr lang="fr-FR" sz="2800" dirty="0">
                <a:solidFill>
                  <a:schemeClr val="tx2">
                    <a:lumMod val="90000"/>
                    <a:lumOff val="10000"/>
                  </a:schemeClr>
                </a:solidFill>
              </a:rPr>
              <a:t>La forme :</a:t>
            </a:r>
          </a:p>
          <a:p>
            <a:pPr marL="0" indent="0">
              <a:buNone/>
            </a:pPr>
            <a:r>
              <a:rPr lang="fr-FR" sz="2800" dirty="0"/>
              <a:t>	la Forme représente les formes qui apparaissent dans l'image. </a:t>
            </a:r>
            <a:r>
              <a:rPr lang="fr-FR" sz="2800" dirty="0">
                <a:solidFill>
                  <a:schemeClr val="tx2">
                    <a:lumMod val="90000"/>
                    <a:lumOff val="10000"/>
                  </a:schemeClr>
                </a:solidFill>
              </a:rPr>
              <a:t>La texture :</a:t>
            </a:r>
          </a:p>
          <a:p>
            <a:r>
              <a:rPr lang="fr-FR" sz="2800" dirty="0"/>
              <a:t> La texture représente les motifs et les textures de bas niveau au sein de l'image.</a:t>
            </a:r>
            <a:endParaRPr lang="fr-FR" sz="2800" dirty="0">
              <a:solidFill>
                <a:schemeClr val="tx2">
                  <a:lumMod val="90000"/>
                  <a:lumOff val="10000"/>
                </a:schemeClr>
              </a:solidFill>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ftr" sz="quarter" idx="5"/>
          </p:nvPr>
        </p:nvSpPr>
        <p:spPr>
          <a:xfrm>
            <a:off x="9531292" y="12874487"/>
            <a:ext cx="8154099" cy="166712"/>
          </a:xfrm>
          <a:prstGeom prst="rect">
            <a:avLst/>
          </a:prstGeom>
        </p:spPr>
        <p:txBody>
          <a:bodyPr vert="horz" wrap="square" lIns="0" tIns="0" rIns="0" bIns="0" rtlCol="0" anchor="ctr">
            <a:spAutoFit/>
          </a:bodyPr>
          <a:lstStyle/>
          <a:p>
            <a:pPr marL="25168">
              <a:lnSpc>
                <a:spcPts val="1338"/>
              </a:lnSpc>
            </a:pPr>
            <a:r>
              <a:rPr spc="-10" dirty="0"/>
              <a:t>A. ELHASSOUNY (GL</a:t>
            </a:r>
            <a:r>
              <a:rPr spc="-40" dirty="0"/>
              <a:t> </a:t>
            </a:r>
            <a:r>
              <a:rPr spc="-10" dirty="0"/>
              <a:t>ENSIAS)</a:t>
            </a:r>
          </a:p>
        </p:txBody>
      </p:sp>
      <p:sp>
        <p:nvSpPr>
          <p:cNvPr id="16" name="object 16"/>
          <p:cNvSpPr txBox="1">
            <a:spLocks noGrp="1"/>
          </p:cNvSpPr>
          <p:nvPr>
            <p:ph type="dt" sz="half" idx="6"/>
          </p:nvPr>
        </p:nvSpPr>
        <p:spPr>
          <a:xfrm>
            <a:off x="3189215" y="12874487"/>
            <a:ext cx="5436066" cy="166712"/>
          </a:xfrm>
          <a:prstGeom prst="rect">
            <a:avLst/>
          </a:prstGeom>
        </p:spPr>
        <p:txBody>
          <a:bodyPr vert="horz" wrap="square" lIns="0" tIns="0" rIns="0" bIns="0" rtlCol="0" anchor="ctr">
            <a:spAutoFit/>
          </a:bodyPr>
          <a:lstStyle/>
          <a:p>
            <a:pPr marL="25168">
              <a:lnSpc>
                <a:spcPts val="1338"/>
              </a:lnSpc>
            </a:pPr>
            <a:r>
              <a:rPr spc="-10" dirty="0"/>
              <a:t>Indexation d’images </a:t>
            </a:r>
            <a:r>
              <a:rPr spc="-20" dirty="0"/>
              <a:t>par </a:t>
            </a:r>
            <a:r>
              <a:rPr spc="-10" dirty="0"/>
              <a:t>contenu</a:t>
            </a:r>
            <a:r>
              <a:rPr spc="10" dirty="0"/>
              <a:t> </a:t>
            </a:r>
            <a:r>
              <a:rPr spc="-10" dirty="0"/>
              <a:t>(1)</a:t>
            </a:r>
          </a:p>
        </p:txBody>
      </p:sp>
      <p:sp>
        <p:nvSpPr>
          <p:cNvPr id="18" name="object 18"/>
          <p:cNvSpPr txBox="1">
            <a:spLocks noGrp="1"/>
          </p:cNvSpPr>
          <p:nvPr>
            <p:ph type="sldNum" sz="quarter" idx="7"/>
          </p:nvPr>
        </p:nvSpPr>
        <p:spPr>
          <a:xfrm>
            <a:off x="20119596" y="12874487"/>
            <a:ext cx="5436066" cy="166712"/>
          </a:xfrm>
          <a:prstGeom prst="rect">
            <a:avLst/>
          </a:prstGeom>
        </p:spPr>
        <p:txBody>
          <a:bodyPr vert="horz" wrap="square" lIns="0" tIns="0" rIns="0" bIns="0" rtlCol="0" anchor="ctr">
            <a:spAutoFit/>
          </a:bodyPr>
          <a:lstStyle/>
          <a:p>
            <a:pPr marL="75503">
              <a:lnSpc>
                <a:spcPts val="1338"/>
              </a:lnSpc>
            </a:pPr>
            <a:fld id="{81D60167-4931-47E6-BA6A-407CBD079E47}" type="slidenum">
              <a:rPr spc="-10" dirty="0"/>
              <a:pPr marL="75503">
                <a:lnSpc>
                  <a:spcPts val="1338"/>
                </a:lnSpc>
              </a:pPr>
              <a:t>12</a:t>
            </a:fld>
            <a:r>
              <a:rPr spc="-10" dirty="0"/>
              <a:t> /</a:t>
            </a:r>
            <a:r>
              <a:rPr spc="-129" dirty="0"/>
              <a:t> </a:t>
            </a:r>
            <a:r>
              <a:rPr spc="-10" dirty="0"/>
              <a:t>52</a:t>
            </a:r>
          </a:p>
        </p:txBody>
      </p:sp>
      <p:pic>
        <p:nvPicPr>
          <p:cNvPr id="20" name="Image 19">
            <a:extLst>
              <a:ext uri="{FF2B5EF4-FFF2-40B4-BE49-F238E27FC236}">
                <a16:creationId xmlns:a16="http://schemas.microsoft.com/office/drawing/2014/main" id="{3490C88A-0434-784B-B8DD-480F42B69C5F}"/>
              </a:ext>
            </a:extLst>
          </p:cNvPr>
          <p:cNvPicPr>
            <a:picLocks noChangeAspect="1"/>
          </p:cNvPicPr>
          <p:nvPr/>
        </p:nvPicPr>
        <p:blipFill>
          <a:blip r:embed="rId3"/>
          <a:stretch>
            <a:fillRect/>
          </a:stretch>
        </p:blipFill>
        <p:spPr>
          <a:xfrm>
            <a:off x="940982" y="1213282"/>
            <a:ext cx="5096748" cy="2819400"/>
          </a:xfrm>
          <a:prstGeom prst="rect">
            <a:avLst/>
          </a:prstGeom>
        </p:spPr>
      </p:pic>
      <p:pic>
        <p:nvPicPr>
          <p:cNvPr id="21" name="Image 20">
            <a:extLst>
              <a:ext uri="{FF2B5EF4-FFF2-40B4-BE49-F238E27FC236}">
                <a16:creationId xmlns:a16="http://schemas.microsoft.com/office/drawing/2014/main" id="{3B6D7242-AB7B-354E-9FD0-51E6AFCEAED8}"/>
              </a:ext>
            </a:extLst>
          </p:cNvPr>
          <p:cNvPicPr>
            <a:picLocks noChangeAspect="1"/>
          </p:cNvPicPr>
          <p:nvPr/>
        </p:nvPicPr>
        <p:blipFill>
          <a:blip r:embed="rId4"/>
          <a:stretch>
            <a:fillRect/>
          </a:stretch>
        </p:blipFill>
        <p:spPr>
          <a:xfrm>
            <a:off x="5907248" y="1213282"/>
            <a:ext cx="5993399" cy="5194300"/>
          </a:xfrm>
          <a:prstGeom prst="rect">
            <a:avLst/>
          </a:prstGeom>
        </p:spPr>
      </p:pic>
      <p:sp>
        <p:nvSpPr>
          <p:cNvPr id="17" name="object 3">
            <a:extLst>
              <a:ext uri="{FF2B5EF4-FFF2-40B4-BE49-F238E27FC236}">
                <a16:creationId xmlns:a16="http://schemas.microsoft.com/office/drawing/2014/main" id="{14420349-1223-2242-B1B2-08CC3EC61166}"/>
              </a:ext>
            </a:extLst>
          </p:cNvPr>
          <p:cNvSpPr txBox="1"/>
          <p:nvPr/>
        </p:nvSpPr>
        <p:spPr>
          <a:xfrm>
            <a:off x="1176711" y="336406"/>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La couleur</a:t>
            </a:r>
            <a:endParaRPr sz="4000" b="1" dirty="0">
              <a:latin typeface="LM Sans 12"/>
              <a:cs typeface="LM Sans 12"/>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226191" y="1372245"/>
            <a:ext cx="7399090" cy="2783989"/>
          </a:xfrm>
          <a:prstGeom prst="rect">
            <a:avLst/>
          </a:prstGeom>
          <a:blipFill>
            <a:blip r:embed="rId3" cstate="print"/>
            <a:stretch>
              <a:fillRect/>
            </a:stretch>
          </a:blipFill>
        </p:spPr>
        <p:txBody>
          <a:bodyPr wrap="square" lIns="0" tIns="0" rIns="0" bIns="0" rtlCol="0"/>
          <a:lstStyle/>
          <a:p>
            <a:endParaRPr sz="3567"/>
          </a:p>
        </p:txBody>
      </p:sp>
      <p:sp>
        <p:nvSpPr>
          <p:cNvPr id="11" name="object 11"/>
          <p:cNvSpPr txBox="1">
            <a:spLocks noGrp="1"/>
          </p:cNvSpPr>
          <p:nvPr>
            <p:ph type="ftr" sz="quarter" idx="5"/>
          </p:nvPr>
        </p:nvSpPr>
        <p:spPr>
          <a:xfrm>
            <a:off x="9531292" y="12874487"/>
            <a:ext cx="8154099" cy="166712"/>
          </a:xfrm>
          <a:prstGeom prst="rect">
            <a:avLst/>
          </a:prstGeom>
        </p:spPr>
        <p:txBody>
          <a:bodyPr vert="horz" wrap="square" lIns="0" tIns="0" rIns="0" bIns="0" rtlCol="0" anchor="ctr">
            <a:spAutoFit/>
          </a:bodyPr>
          <a:lstStyle/>
          <a:p>
            <a:pPr marL="25168">
              <a:lnSpc>
                <a:spcPts val="1338"/>
              </a:lnSpc>
            </a:pPr>
            <a:r>
              <a:rPr spc="-10" dirty="0"/>
              <a:t>A. ELHASSOUNY (GL</a:t>
            </a:r>
            <a:r>
              <a:rPr spc="-40" dirty="0"/>
              <a:t> </a:t>
            </a:r>
            <a:r>
              <a:rPr spc="-10" dirty="0"/>
              <a:t>ENSIAS)</a:t>
            </a:r>
          </a:p>
        </p:txBody>
      </p:sp>
      <p:sp>
        <p:nvSpPr>
          <p:cNvPr id="12" name="object 12"/>
          <p:cNvSpPr txBox="1">
            <a:spLocks noGrp="1"/>
          </p:cNvSpPr>
          <p:nvPr>
            <p:ph type="dt" sz="half" idx="6"/>
          </p:nvPr>
        </p:nvSpPr>
        <p:spPr>
          <a:xfrm>
            <a:off x="3189215" y="12874487"/>
            <a:ext cx="5436066" cy="166712"/>
          </a:xfrm>
          <a:prstGeom prst="rect">
            <a:avLst/>
          </a:prstGeom>
        </p:spPr>
        <p:txBody>
          <a:bodyPr vert="horz" wrap="square" lIns="0" tIns="0" rIns="0" bIns="0" rtlCol="0" anchor="ctr">
            <a:spAutoFit/>
          </a:bodyPr>
          <a:lstStyle/>
          <a:p>
            <a:pPr marL="25168">
              <a:lnSpc>
                <a:spcPts val="1338"/>
              </a:lnSpc>
            </a:pPr>
            <a:r>
              <a:rPr spc="-10" dirty="0"/>
              <a:t>Indexation d’images </a:t>
            </a:r>
            <a:r>
              <a:rPr spc="-20" dirty="0"/>
              <a:t>par </a:t>
            </a:r>
            <a:r>
              <a:rPr spc="-10" dirty="0"/>
              <a:t>contenu</a:t>
            </a:r>
            <a:r>
              <a:rPr spc="10" dirty="0"/>
              <a:t> </a:t>
            </a:r>
            <a:r>
              <a:rPr spc="-10" dirty="0"/>
              <a:t>(1)</a:t>
            </a:r>
          </a:p>
        </p:txBody>
      </p:sp>
      <p:sp>
        <p:nvSpPr>
          <p:cNvPr id="14" name="object 14"/>
          <p:cNvSpPr txBox="1">
            <a:spLocks noGrp="1"/>
          </p:cNvSpPr>
          <p:nvPr>
            <p:ph type="sldNum" sz="quarter" idx="7"/>
          </p:nvPr>
        </p:nvSpPr>
        <p:spPr>
          <a:xfrm>
            <a:off x="20119596" y="12874487"/>
            <a:ext cx="5436066" cy="166712"/>
          </a:xfrm>
          <a:prstGeom prst="rect">
            <a:avLst/>
          </a:prstGeom>
        </p:spPr>
        <p:txBody>
          <a:bodyPr vert="horz" wrap="square" lIns="0" tIns="0" rIns="0" bIns="0" rtlCol="0" anchor="ctr">
            <a:spAutoFit/>
          </a:bodyPr>
          <a:lstStyle/>
          <a:p>
            <a:pPr marL="75503">
              <a:lnSpc>
                <a:spcPts val="1338"/>
              </a:lnSpc>
            </a:pPr>
            <a:fld id="{81D60167-4931-47E6-BA6A-407CBD079E47}" type="slidenum">
              <a:rPr spc="-10" dirty="0"/>
              <a:pPr marL="75503">
                <a:lnSpc>
                  <a:spcPts val="1338"/>
                </a:lnSpc>
              </a:pPr>
              <a:t>13</a:t>
            </a:fld>
            <a:r>
              <a:rPr spc="-10" dirty="0"/>
              <a:t> /</a:t>
            </a:r>
            <a:r>
              <a:rPr spc="-129" dirty="0"/>
              <a:t> </a:t>
            </a:r>
            <a:r>
              <a:rPr spc="-10" dirty="0"/>
              <a:t>52</a:t>
            </a:r>
          </a:p>
        </p:txBody>
      </p:sp>
      <p:pic>
        <p:nvPicPr>
          <p:cNvPr id="17" name="Image 16">
            <a:extLst>
              <a:ext uri="{FF2B5EF4-FFF2-40B4-BE49-F238E27FC236}">
                <a16:creationId xmlns:a16="http://schemas.microsoft.com/office/drawing/2014/main" id="{E9E658C9-6423-564B-B51D-61270276E8E1}"/>
              </a:ext>
            </a:extLst>
          </p:cNvPr>
          <p:cNvPicPr>
            <a:picLocks noChangeAspect="1"/>
          </p:cNvPicPr>
          <p:nvPr/>
        </p:nvPicPr>
        <p:blipFill>
          <a:blip r:embed="rId4"/>
          <a:stretch>
            <a:fillRect/>
          </a:stretch>
        </p:blipFill>
        <p:spPr>
          <a:xfrm>
            <a:off x="5314006" y="4344498"/>
            <a:ext cx="6019800" cy="2197100"/>
          </a:xfrm>
          <a:prstGeom prst="rect">
            <a:avLst/>
          </a:prstGeom>
        </p:spPr>
      </p:pic>
      <p:sp>
        <p:nvSpPr>
          <p:cNvPr id="18" name="object 3">
            <a:extLst>
              <a:ext uri="{FF2B5EF4-FFF2-40B4-BE49-F238E27FC236}">
                <a16:creationId xmlns:a16="http://schemas.microsoft.com/office/drawing/2014/main" id="{414C6529-FB3C-9240-9185-3C11BE106776}"/>
              </a:ext>
            </a:extLst>
          </p:cNvPr>
          <p:cNvSpPr txBox="1"/>
          <p:nvPr/>
        </p:nvSpPr>
        <p:spPr>
          <a:xfrm>
            <a:off x="971358" y="392841"/>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La Texture</a:t>
            </a:r>
            <a:endParaRPr sz="4000" b="1" dirty="0">
              <a:latin typeface="LM Sans 12"/>
              <a:cs typeface="LM Sans 12"/>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289C9A-2FEF-D741-93C9-8582956D0514}"/>
              </a:ext>
            </a:extLst>
          </p:cNvPr>
          <p:cNvSpPr>
            <a:spLocks noGrp="1"/>
          </p:cNvSpPr>
          <p:nvPr>
            <p:ph sz="half" idx="1"/>
          </p:nvPr>
        </p:nvSpPr>
        <p:spPr>
          <a:xfrm>
            <a:off x="826994" y="2286000"/>
            <a:ext cx="5230906" cy="3619500"/>
          </a:xfrm>
        </p:spPr>
        <p:txBody>
          <a:bodyPr>
            <a:normAutofit/>
          </a:bodyPr>
          <a:lstStyle/>
          <a:p>
            <a:r>
              <a:rPr lang="fr-FR" dirty="0"/>
              <a:t>Caractérisation des objets contenus dans l’image: représentation de composantes .</a:t>
            </a:r>
          </a:p>
          <a:p>
            <a:r>
              <a:rPr lang="fr-FR" dirty="0"/>
              <a:t>Caractéristique interne :description de la région occupée par l’objet (surface…) .</a:t>
            </a:r>
          </a:p>
          <a:p>
            <a:r>
              <a:rPr lang="fr-FR" dirty="0"/>
              <a:t>Caractéristiques externes: description du conteur de l’objet représenté par le périmètre , circularité , rectangulaire .</a:t>
            </a:r>
          </a:p>
        </p:txBody>
      </p:sp>
      <p:sp>
        <p:nvSpPr>
          <p:cNvPr id="5" name="object 11">
            <a:extLst>
              <a:ext uri="{FF2B5EF4-FFF2-40B4-BE49-F238E27FC236}">
                <a16:creationId xmlns:a16="http://schemas.microsoft.com/office/drawing/2014/main" id="{A6F41C7D-5597-CE46-B5D4-310640E5D317}"/>
              </a:ext>
            </a:extLst>
          </p:cNvPr>
          <p:cNvSpPr/>
          <p:nvPr/>
        </p:nvSpPr>
        <p:spPr>
          <a:xfrm>
            <a:off x="7826188" y="4235929"/>
            <a:ext cx="2987488" cy="2232200"/>
          </a:xfrm>
          <a:prstGeom prst="rect">
            <a:avLst/>
          </a:prstGeom>
          <a:blipFill>
            <a:blip r:embed="rId3" cstate="print"/>
            <a:stretch>
              <a:fillRect/>
            </a:stretch>
          </a:blipFill>
        </p:spPr>
        <p:txBody>
          <a:bodyPr wrap="square" lIns="0" tIns="0" rIns="0" bIns="0" rtlCol="0"/>
          <a:lstStyle/>
          <a:p>
            <a:endParaRPr/>
          </a:p>
        </p:txBody>
      </p:sp>
      <p:sp>
        <p:nvSpPr>
          <p:cNvPr id="11" name="object 3">
            <a:extLst>
              <a:ext uri="{FF2B5EF4-FFF2-40B4-BE49-F238E27FC236}">
                <a16:creationId xmlns:a16="http://schemas.microsoft.com/office/drawing/2014/main" id="{B7DD0929-BAB1-2541-BF01-16071A02BF85}"/>
              </a:ext>
            </a:extLst>
          </p:cNvPr>
          <p:cNvSpPr txBox="1"/>
          <p:nvPr/>
        </p:nvSpPr>
        <p:spPr>
          <a:xfrm>
            <a:off x="1069133" y="278838"/>
            <a:ext cx="9131836" cy="769300"/>
          </a:xfrm>
          <a:prstGeom prst="rect">
            <a:avLst/>
          </a:prstGeom>
          <a:solidFill>
            <a:srgbClr val="F2F2F2"/>
          </a:solidFill>
        </p:spPr>
        <p:txBody>
          <a:bodyPr vert="horz" wrap="square" lIns="0" tIns="152260" rIns="0" bIns="0" rtlCol="0">
            <a:spAutoFit/>
          </a:bodyPr>
          <a:lstStyle/>
          <a:p>
            <a:pPr marL="213925" algn="ctr">
              <a:spcBef>
                <a:spcPts val="1199"/>
              </a:spcBef>
            </a:pPr>
            <a:r>
              <a:rPr lang="fr-FR" sz="4000" dirty="0"/>
              <a:t>La Forme</a:t>
            </a:r>
            <a:endParaRPr sz="4000" b="1" dirty="0">
              <a:latin typeface="LM Sans 12"/>
              <a:cs typeface="LM Sans 12"/>
            </a:endParaRPr>
          </a:p>
        </p:txBody>
      </p:sp>
      <p:pic>
        <p:nvPicPr>
          <p:cNvPr id="13" name="Image 12">
            <a:extLst>
              <a:ext uri="{FF2B5EF4-FFF2-40B4-BE49-F238E27FC236}">
                <a16:creationId xmlns:a16="http://schemas.microsoft.com/office/drawing/2014/main" id="{6ED999C6-70B6-B249-BF3B-6720CB87CEA1}"/>
              </a:ext>
            </a:extLst>
          </p:cNvPr>
          <p:cNvPicPr>
            <a:picLocks noChangeAspect="1"/>
          </p:cNvPicPr>
          <p:nvPr/>
        </p:nvPicPr>
        <p:blipFill>
          <a:blip r:embed="rId4"/>
          <a:stretch>
            <a:fillRect/>
          </a:stretch>
        </p:blipFill>
        <p:spPr>
          <a:xfrm>
            <a:off x="5744136" y="1366717"/>
            <a:ext cx="6102724" cy="2748083"/>
          </a:xfrm>
          <a:prstGeom prst="rect">
            <a:avLst/>
          </a:prstGeom>
        </p:spPr>
      </p:pic>
    </p:spTree>
    <p:extLst>
      <p:ext uri="{BB962C8B-B14F-4D97-AF65-F5344CB8AC3E}">
        <p14:creationId xmlns:p14="http://schemas.microsoft.com/office/powerpoint/2010/main" val="62880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A99CA-E457-8A41-8FB5-79DFB68BD939}"/>
              </a:ext>
            </a:extLst>
          </p:cNvPr>
          <p:cNvSpPr>
            <a:spLocks noGrp="1"/>
          </p:cNvSpPr>
          <p:nvPr>
            <p:ph type="title"/>
          </p:nvPr>
        </p:nvSpPr>
        <p:spPr>
          <a:xfrm>
            <a:off x="8472354" y="1089213"/>
            <a:ext cx="3092115" cy="2796988"/>
          </a:xfrm>
        </p:spPr>
        <p:txBody>
          <a:bodyPr>
            <a:normAutofit/>
          </a:bodyPr>
          <a:lstStyle/>
          <a:p>
            <a:pPr algn="ctr"/>
            <a:r>
              <a:rPr lang="fr-FR" sz="2400" dirty="0"/>
              <a:t>Utilisation d'un index pour comparer les signatures</a:t>
            </a:r>
            <a:br>
              <a:rPr lang="fr-FR" sz="2400" dirty="0"/>
            </a:br>
            <a:endParaRPr lang="fr-FR" sz="2400" dirty="0"/>
          </a:p>
        </p:txBody>
      </p:sp>
      <p:sp>
        <p:nvSpPr>
          <p:cNvPr id="4" name="Espace réservé du contenu 3">
            <a:extLst>
              <a:ext uri="{FF2B5EF4-FFF2-40B4-BE49-F238E27FC236}">
                <a16:creationId xmlns:a16="http://schemas.microsoft.com/office/drawing/2014/main" id="{393F2617-A2E2-5D45-B576-624CC4F9C686}"/>
              </a:ext>
            </a:extLst>
          </p:cNvPr>
          <p:cNvSpPr>
            <a:spLocks noGrp="1"/>
          </p:cNvSpPr>
          <p:nvPr>
            <p:ph idx="1"/>
          </p:nvPr>
        </p:nvSpPr>
        <p:spPr/>
        <p:txBody>
          <a:bodyPr/>
          <a:lstStyle/>
          <a:p>
            <a:r>
              <a:rPr lang="fr-MA" dirty="0"/>
              <a:t>Un index est une structure de données qui permet d'accélérer les recherches dans une table </a:t>
            </a:r>
            <a:endParaRPr lang="fr-FR" dirty="0"/>
          </a:p>
          <a:p>
            <a:r>
              <a:rPr lang="fr-FR" dirty="0"/>
              <a:t>Un index de domaine, ou index extensible, est une approche pour prendre en charge des objets de données complexes. </a:t>
            </a:r>
          </a:p>
        </p:txBody>
      </p:sp>
    </p:spTree>
    <p:extLst>
      <p:ext uri="{BB962C8B-B14F-4D97-AF65-F5344CB8AC3E}">
        <p14:creationId xmlns:p14="http://schemas.microsoft.com/office/powerpoint/2010/main" val="14263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2E319-2B0B-9049-BA0F-5E81FB2DDD77}"/>
              </a:ext>
            </a:extLst>
          </p:cNvPr>
          <p:cNvSpPr>
            <a:spLocks noGrp="1"/>
          </p:cNvSpPr>
          <p:nvPr>
            <p:ph type="title"/>
          </p:nvPr>
        </p:nvSpPr>
        <p:spPr/>
        <p:txBody>
          <a:bodyPr/>
          <a:lstStyle/>
          <a:p>
            <a:pPr algn="ctr"/>
            <a:r>
              <a:rPr lang="fr-FR" dirty="0"/>
              <a:t>Application exemple pratique </a:t>
            </a:r>
          </a:p>
        </p:txBody>
      </p:sp>
      <p:pic>
        <p:nvPicPr>
          <p:cNvPr id="4" name="Espace réservé du contenu 3">
            <a:extLst>
              <a:ext uri="{FF2B5EF4-FFF2-40B4-BE49-F238E27FC236}">
                <a16:creationId xmlns:a16="http://schemas.microsoft.com/office/drawing/2014/main" id="{BB4E13EE-1856-5645-B2CC-DF779FF01279}"/>
              </a:ext>
            </a:extLst>
          </p:cNvPr>
          <p:cNvPicPr>
            <a:picLocks noGrp="1" noChangeAspect="1"/>
          </p:cNvPicPr>
          <p:nvPr>
            <p:ph idx="1"/>
          </p:nvPr>
        </p:nvPicPr>
        <p:blipFill>
          <a:blip r:embed="rId3"/>
          <a:stretch>
            <a:fillRect/>
          </a:stretch>
        </p:blipFill>
        <p:spPr>
          <a:xfrm>
            <a:off x="2284538" y="1825625"/>
            <a:ext cx="7622923" cy="4351338"/>
          </a:xfrm>
          <a:prstGeom prst="rect">
            <a:avLst/>
          </a:prstGeom>
        </p:spPr>
      </p:pic>
    </p:spTree>
    <p:extLst>
      <p:ext uri="{BB962C8B-B14F-4D97-AF65-F5344CB8AC3E}">
        <p14:creationId xmlns:p14="http://schemas.microsoft.com/office/powerpoint/2010/main" val="361679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ADA6C7A-0B67-2A4E-B17A-9991804B1863}"/>
              </a:ext>
            </a:extLst>
          </p:cNvPr>
          <p:cNvSpPr txBox="1">
            <a:spLocks/>
          </p:cNvSpPr>
          <p:nvPr/>
        </p:nvSpPr>
        <p:spPr>
          <a:xfrm>
            <a:off x="1891863" y="-84082"/>
            <a:ext cx="8634250" cy="1944413"/>
          </a:xfrm>
          <a:prstGeom prst="rect">
            <a:avLst/>
          </a:prstGeom>
        </p:spPr>
        <p:txBody>
          <a:bodyPr>
            <a:normAutofit fontScale="97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endParaRPr lang="fr-MA" dirty="0"/>
          </a:p>
          <a:p>
            <a:pPr algn="ctr"/>
            <a:r>
              <a:rPr lang="fr-MA" dirty="0"/>
              <a:t>problématique</a:t>
            </a:r>
          </a:p>
          <a:p>
            <a:pPr algn="ctr"/>
            <a:endParaRPr lang="fr-MA" dirty="0"/>
          </a:p>
          <a:p>
            <a:pPr algn="ctr"/>
            <a:endParaRPr lang="fr-MA" dirty="0"/>
          </a:p>
          <a:p>
            <a:pPr algn="ctr"/>
            <a:endParaRPr lang="fr-FR" dirty="0"/>
          </a:p>
        </p:txBody>
      </p:sp>
      <p:sp>
        <p:nvSpPr>
          <p:cNvPr id="4" name="Rectangle 3">
            <a:extLst>
              <a:ext uri="{FF2B5EF4-FFF2-40B4-BE49-F238E27FC236}">
                <a16:creationId xmlns:a16="http://schemas.microsoft.com/office/drawing/2014/main" id="{E345FC07-DBD1-164A-8432-2B91C5B54904}"/>
              </a:ext>
            </a:extLst>
          </p:cNvPr>
          <p:cNvSpPr/>
          <p:nvPr/>
        </p:nvSpPr>
        <p:spPr>
          <a:xfrm>
            <a:off x="2404243" y="1521419"/>
            <a:ext cx="7756634" cy="1077218"/>
          </a:xfrm>
          <a:prstGeom prst="rect">
            <a:avLst/>
          </a:prstGeom>
        </p:spPr>
        <p:txBody>
          <a:bodyPr wrap="square">
            <a:spAutoFit/>
          </a:bodyPr>
          <a:lstStyle/>
          <a:p>
            <a:pPr algn="ctr"/>
            <a:r>
              <a:rPr lang="fr-MA" sz="3200" dirty="0"/>
              <a:t>Comment retrouver une image parmi une collection d’images ? </a:t>
            </a:r>
          </a:p>
        </p:txBody>
      </p:sp>
      <p:pic>
        <p:nvPicPr>
          <p:cNvPr id="6" name="Image 5">
            <a:extLst>
              <a:ext uri="{FF2B5EF4-FFF2-40B4-BE49-F238E27FC236}">
                <a16:creationId xmlns:a16="http://schemas.microsoft.com/office/drawing/2014/main" id="{A3FCB448-A9E7-DE45-B111-22ECD84AE5FF}"/>
              </a:ext>
            </a:extLst>
          </p:cNvPr>
          <p:cNvPicPr>
            <a:picLocks noChangeAspect="1"/>
          </p:cNvPicPr>
          <p:nvPr/>
        </p:nvPicPr>
        <p:blipFill>
          <a:blip r:embed="rId3"/>
          <a:stretch>
            <a:fillRect/>
          </a:stretch>
        </p:blipFill>
        <p:spPr>
          <a:xfrm>
            <a:off x="7226739" y="2890345"/>
            <a:ext cx="3987800" cy="3822216"/>
          </a:xfrm>
          <a:prstGeom prst="rect">
            <a:avLst/>
          </a:prstGeom>
        </p:spPr>
      </p:pic>
      <p:pic>
        <p:nvPicPr>
          <p:cNvPr id="1026" name="Picture 2" descr="Collage de voyage du monde photo stock. Image du montage - 37943332">
            <a:extLst>
              <a:ext uri="{FF2B5EF4-FFF2-40B4-BE49-F238E27FC236}">
                <a16:creationId xmlns:a16="http://schemas.microsoft.com/office/drawing/2014/main" id="{A72F8C79-C122-5E45-9963-2D58F51F5A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874" y="2890345"/>
            <a:ext cx="4767726" cy="371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4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3CA2C-DFCD-DC4E-9FAA-36BA573E751D}"/>
              </a:ext>
            </a:extLst>
          </p:cNvPr>
          <p:cNvSpPr>
            <a:spLocks noGrp="1"/>
          </p:cNvSpPr>
          <p:nvPr>
            <p:ph type="ctrTitle"/>
          </p:nvPr>
        </p:nvSpPr>
        <p:spPr/>
        <p:txBody>
          <a:bodyPr/>
          <a:lstStyle/>
          <a:p>
            <a:r>
              <a:rPr lang="fr-FR" dirty="0"/>
              <a:t>Recherche d’image par mot clé</a:t>
            </a:r>
          </a:p>
        </p:txBody>
      </p:sp>
    </p:spTree>
    <p:extLst>
      <p:ext uri="{BB962C8B-B14F-4D97-AF65-F5344CB8AC3E}">
        <p14:creationId xmlns:p14="http://schemas.microsoft.com/office/powerpoint/2010/main" val="238041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a:extLst>
              <a:ext uri="{FF2B5EF4-FFF2-40B4-BE49-F238E27FC236}">
                <a16:creationId xmlns:a16="http://schemas.microsoft.com/office/drawing/2014/main" id="{5885F923-F559-9942-835E-2FE1F9BB0651}"/>
              </a:ext>
            </a:extLst>
          </p:cNvPr>
          <p:cNvPicPr>
            <a:picLocks noGrp="1" noChangeAspect="1"/>
          </p:cNvPicPr>
          <p:nvPr>
            <p:ph type="pic" idx="1"/>
          </p:nvPr>
        </p:nvPicPr>
        <p:blipFill>
          <a:blip r:embed="rId3"/>
          <a:srcRect l="9417" r="9417"/>
          <a:stretch>
            <a:fillRect/>
          </a:stretch>
        </p:blipFill>
        <p:spPr>
          <a:xfrm>
            <a:off x="278456" y="1"/>
            <a:ext cx="7355585" cy="6857999"/>
          </a:xfrm>
        </p:spPr>
      </p:pic>
      <p:sp>
        <p:nvSpPr>
          <p:cNvPr id="3" name="Titre 2">
            <a:extLst>
              <a:ext uri="{FF2B5EF4-FFF2-40B4-BE49-F238E27FC236}">
                <a16:creationId xmlns:a16="http://schemas.microsoft.com/office/drawing/2014/main" id="{E47B04BE-D9E1-7C41-835C-B7603295AC6A}"/>
              </a:ext>
            </a:extLst>
          </p:cNvPr>
          <p:cNvSpPr>
            <a:spLocks noGrp="1"/>
          </p:cNvSpPr>
          <p:nvPr>
            <p:ph type="title"/>
          </p:nvPr>
        </p:nvSpPr>
        <p:spPr/>
        <p:txBody>
          <a:bodyPr>
            <a:normAutofit/>
          </a:bodyPr>
          <a:lstStyle/>
          <a:p>
            <a:r>
              <a:rPr lang="fr-FR" sz="2400" dirty="0"/>
              <a:t>Subjectivité</a:t>
            </a:r>
          </a:p>
        </p:txBody>
      </p:sp>
      <p:sp>
        <p:nvSpPr>
          <p:cNvPr id="4" name="Espace réservé du texte 3">
            <a:extLst>
              <a:ext uri="{FF2B5EF4-FFF2-40B4-BE49-F238E27FC236}">
                <a16:creationId xmlns:a16="http://schemas.microsoft.com/office/drawing/2014/main" id="{84216222-232D-CC46-AB47-50E1D1142383}"/>
              </a:ext>
            </a:extLst>
          </p:cNvPr>
          <p:cNvSpPr>
            <a:spLocks noGrp="1"/>
          </p:cNvSpPr>
          <p:nvPr>
            <p:ph type="body" sz="half" idx="2"/>
          </p:nvPr>
        </p:nvSpPr>
        <p:spPr>
          <a:xfrm>
            <a:off x="7854337" y="2370729"/>
            <a:ext cx="4059207" cy="4164164"/>
          </a:xfrm>
        </p:spPr>
        <p:txBody>
          <a:bodyPr/>
          <a:lstStyle/>
          <a:p>
            <a:endParaRPr lang="en-AU" sz="2000" dirty="0"/>
          </a:p>
          <a:p>
            <a:r>
              <a:rPr lang="en-AU" sz="2000" dirty="0"/>
              <a:t>“ A picture is worth a thousand words”. </a:t>
            </a:r>
          </a:p>
          <a:p>
            <a:r>
              <a:rPr lang="fr-FR" dirty="0"/>
              <a:t> </a:t>
            </a:r>
          </a:p>
        </p:txBody>
      </p:sp>
    </p:spTree>
    <p:extLst>
      <p:ext uri="{BB962C8B-B14F-4D97-AF65-F5344CB8AC3E}">
        <p14:creationId xmlns:p14="http://schemas.microsoft.com/office/powerpoint/2010/main" val="162439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DC44E-6302-6344-8AEB-331CAA2F068C}"/>
              </a:ext>
            </a:extLst>
          </p:cNvPr>
          <p:cNvSpPr>
            <a:spLocks noGrp="1"/>
          </p:cNvSpPr>
          <p:nvPr>
            <p:ph type="title"/>
          </p:nvPr>
        </p:nvSpPr>
        <p:spPr/>
        <p:txBody>
          <a:bodyPr/>
          <a:lstStyle/>
          <a:p>
            <a:pPr algn="ctr"/>
            <a:r>
              <a:rPr lang="fr-FR" dirty="0"/>
              <a:t>Recherche D’ image par contenu</a:t>
            </a:r>
          </a:p>
        </p:txBody>
      </p:sp>
      <p:sp>
        <p:nvSpPr>
          <p:cNvPr id="3" name="Rectangle 2">
            <a:extLst>
              <a:ext uri="{FF2B5EF4-FFF2-40B4-BE49-F238E27FC236}">
                <a16:creationId xmlns:a16="http://schemas.microsoft.com/office/drawing/2014/main" id="{E50BC345-E2A1-E74A-9678-150597AE1114}"/>
              </a:ext>
            </a:extLst>
          </p:cNvPr>
          <p:cNvSpPr/>
          <p:nvPr/>
        </p:nvSpPr>
        <p:spPr>
          <a:xfrm>
            <a:off x="1665514" y="2274838"/>
            <a:ext cx="9764486" cy="2677656"/>
          </a:xfrm>
          <a:prstGeom prst="rect">
            <a:avLst/>
          </a:prstGeom>
        </p:spPr>
        <p:txBody>
          <a:bodyPr wrap="square">
            <a:spAutoFit/>
          </a:bodyPr>
          <a:lstStyle/>
          <a:p>
            <a:r>
              <a:rPr lang="fr-MA" sz="2800" dirty="0"/>
              <a:t>La </a:t>
            </a:r>
            <a:r>
              <a:rPr lang="fr-MA" sz="2800" b="1" dirty="0"/>
              <a:t>recherche d'image par le contenu</a:t>
            </a:r>
            <a:r>
              <a:rPr lang="fr-MA" sz="2800" dirty="0"/>
              <a:t> (en anglais : </a:t>
            </a:r>
            <a:r>
              <a:rPr lang="en-AU" sz="2800" i="1" dirty="0"/>
              <a:t>content-based image retrieval</a:t>
            </a:r>
            <a:r>
              <a:rPr lang="en-AU" sz="2800" dirty="0"/>
              <a:t> </a:t>
            </a:r>
            <a:r>
              <a:rPr lang="fr-MA" sz="2800" dirty="0"/>
              <a:t>ou CBIR) est une technique permettant de rechercher des images à partir de ses caractéristiques visuelles.. Un cas typique d'utilisation est la </a:t>
            </a:r>
            <a:r>
              <a:rPr lang="fr-MA" sz="2800" dirty="0">
                <a:hlinkClick r:id="rId3" tooltip="Query by Example"/>
              </a:rPr>
              <a:t>recherche par l'exemple</a:t>
            </a:r>
            <a:r>
              <a:rPr lang="fr-MA" sz="2800" dirty="0"/>
              <a:t> où l'on souhaite retrouver des images visuellement similaires à un exemple donné en requête.</a:t>
            </a:r>
            <a:endParaRPr lang="fr-FR" sz="2800" dirty="0"/>
          </a:p>
        </p:txBody>
      </p:sp>
    </p:spTree>
    <p:extLst>
      <p:ext uri="{BB962C8B-B14F-4D97-AF65-F5344CB8AC3E}">
        <p14:creationId xmlns:p14="http://schemas.microsoft.com/office/powerpoint/2010/main" val="27586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DF5CB3F9-B2C9-3A4F-80F9-6B143CBEDBC0}"/>
              </a:ext>
            </a:extLst>
          </p:cNvPr>
          <p:cNvSpPr>
            <a:spLocks noGrp="1"/>
          </p:cNvSpPr>
          <p:nvPr>
            <p:ph type="pic" idx="1"/>
          </p:nvPr>
        </p:nvSpPr>
        <p:spPr/>
      </p:sp>
      <p:sp>
        <p:nvSpPr>
          <p:cNvPr id="3" name="Titre 2">
            <a:extLst>
              <a:ext uri="{FF2B5EF4-FFF2-40B4-BE49-F238E27FC236}">
                <a16:creationId xmlns:a16="http://schemas.microsoft.com/office/drawing/2014/main" id="{6EBAC8BD-3A36-6247-BDD7-F9C40E34B265}"/>
              </a:ext>
            </a:extLst>
          </p:cNvPr>
          <p:cNvSpPr>
            <a:spLocks noGrp="1"/>
          </p:cNvSpPr>
          <p:nvPr>
            <p:ph type="title"/>
          </p:nvPr>
        </p:nvSpPr>
        <p:spPr>
          <a:xfrm>
            <a:off x="8349313" y="1223009"/>
            <a:ext cx="3092117" cy="3233057"/>
          </a:xfrm>
        </p:spPr>
        <p:txBody>
          <a:bodyPr>
            <a:noAutofit/>
          </a:bodyPr>
          <a:lstStyle/>
          <a:p>
            <a:pPr algn="ctr"/>
            <a:r>
              <a:rPr lang="fr-FR" sz="2800" dirty="0"/>
              <a:t>Les moteurs de recherche d’image par contenu</a:t>
            </a:r>
          </a:p>
        </p:txBody>
      </p:sp>
      <p:pic>
        <p:nvPicPr>
          <p:cNvPr id="1026" name="Picture 2" descr="Google : apprenez à faire une recherche d&amp;#39;image inversée - Tech Advisor">
            <a:extLst>
              <a:ext uri="{FF2B5EF4-FFF2-40B4-BE49-F238E27FC236}">
                <a16:creationId xmlns:a16="http://schemas.microsoft.com/office/drawing/2014/main" id="{94B86D63-33B8-D24F-B8C1-9D3B72FA1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090" y="119015"/>
            <a:ext cx="5341620" cy="2332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ahoo Search Engine | Download Scientific Diagram">
            <a:extLst>
              <a:ext uri="{FF2B5EF4-FFF2-40B4-BE49-F238E27FC236}">
                <a16:creationId xmlns:a16="http://schemas.microsoft.com/office/drawing/2014/main" id="{61DF59EA-54CB-6248-AD1C-B03851B72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888" y="2706101"/>
            <a:ext cx="3488436" cy="33997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QUS">
            <a:extLst>
              <a:ext uri="{FF2B5EF4-FFF2-40B4-BE49-F238E27FC236}">
                <a16:creationId xmlns:a16="http://schemas.microsoft.com/office/drawing/2014/main" id="{4B5AE757-3508-9E44-9962-B3AA788768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64" y="2706101"/>
            <a:ext cx="3488436" cy="339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88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CD382-A08C-C749-B9A0-616D04242A60}"/>
              </a:ext>
            </a:extLst>
          </p:cNvPr>
          <p:cNvSpPr>
            <a:spLocks noGrp="1"/>
          </p:cNvSpPr>
          <p:nvPr>
            <p:ph type="title"/>
          </p:nvPr>
        </p:nvSpPr>
        <p:spPr/>
        <p:txBody>
          <a:bodyPr>
            <a:normAutofit/>
          </a:bodyPr>
          <a:lstStyle/>
          <a:p>
            <a:r>
              <a:rPr lang="fr-MA" dirty="0"/>
              <a:t>Quels sont les applications de la recherche d’image par  contenu</a:t>
            </a:r>
            <a:endParaRPr lang="fr-FR" dirty="0"/>
          </a:p>
        </p:txBody>
      </p:sp>
      <p:sp>
        <p:nvSpPr>
          <p:cNvPr id="3" name="Espace réservé du contenu 2">
            <a:extLst>
              <a:ext uri="{FF2B5EF4-FFF2-40B4-BE49-F238E27FC236}">
                <a16:creationId xmlns:a16="http://schemas.microsoft.com/office/drawing/2014/main" id="{5753D7DB-9027-E44D-8CEA-88F4FF30F142}"/>
              </a:ext>
            </a:extLst>
          </p:cNvPr>
          <p:cNvSpPr>
            <a:spLocks noGrp="1"/>
          </p:cNvSpPr>
          <p:nvPr>
            <p:ph idx="1"/>
          </p:nvPr>
        </p:nvSpPr>
        <p:spPr/>
        <p:txBody>
          <a:bodyPr>
            <a:normAutofit fontScale="92500" lnSpcReduction="10000"/>
          </a:bodyPr>
          <a:lstStyle/>
          <a:p>
            <a:r>
              <a:rPr lang="fr-MA" sz="2800" dirty="0"/>
              <a:t>l'imagerie médicale.</a:t>
            </a:r>
          </a:p>
          <a:p>
            <a:pPr marL="0" indent="0">
              <a:buNone/>
            </a:pPr>
            <a:endParaRPr lang="fr-MA" sz="2800" dirty="0"/>
          </a:p>
          <a:p>
            <a:r>
              <a:rPr lang="fr-FR" sz="2800" dirty="0"/>
              <a:t>la reconnaissance faciale.</a:t>
            </a:r>
          </a:p>
          <a:p>
            <a:pPr marL="0" indent="0">
              <a:buNone/>
            </a:pPr>
            <a:endParaRPr lang="fr-FR" sz="2800" dirty="0"/>
          </a:p>
          <a:p>
            <a:r>
              <a:rPr lang="fr-FR" sz="2800" dirty="0"/>
              <a:t>Le domaine industrielle.</a:t>
            </a:r>
          </a:p>
          <a:p>
            <a:pPr marL="0" indent="0">
              <a:buNone/>
            </a:pPr>
            <a:endParaRPr lang="fr-FR" sz="2800" dirty="0"/>
          </a:p>
          <a:p>
            <a:r>
              <a:rPr lang="fr-FR" sz="2800" dirty="0"/>
              <a:t>Le domaine d’architecture et de la construction.</a:t>
            </a:r>
          </a:p>
          <a:p>
            <a:endParaRPr lang="fr-FR" sz="2800" dirty="0"/>
          </a:p>
        </p:txBody>
      </p:sp>
    </p:spTree>
    <p:extLst>
      <p:ext uri="{BB962C8B-B14F-4D97-AF65-F5344CB8AC3E}">
        <p14:creationId xmlns:p14="http://schemas.microsoft.com/office/powerpoint/2010/main" val="160191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A493D-7E1F-0E4D-9A44-0CF8C3714463}"/>
              </a:ext>
            </a:extLst>
          </p:cNvPr>
          <p:cNvSpPr>
            <a:spLocks noGrp="1"/>
          </p:cNvSpPr>
          <p:nvPr>
            <p:ph type="title"/>
          </p:nvPr>
        </p:nvSpPr>
        <p:spPr>
          <a:xfrm>
            <a:off x="1251678" y="0"/>
            <a:ext cx="10178322" cy="1492132"/>
          </a:xfrm>
        </p:spPr>
        <p:txBody>
          <a:bodyPr>
            <a:noAutofit/>
          </a:bodyPr>
          <a:lstStyle/>
          <a:p>
            <a:br>
              <a:rPr lang="fr-MA" sz="3600" dirty="0"/>
            </a:br>
            <a:r>
              <a:rPr lang="fr-MA" sz="3600" dirty="0"/>
              <a:t>Comment fonctionne la recherche basée sur le contenu ?</a:t>
            </a:r>
            <a:br>
              <a:rPr lang="fr-FR" sz="3600" dirty="0"/>
            </a:br>
            <a:endParaRPr lang="fr-FR" sz="3600" dirty="0"/>
          </a:p>
        </p:txBody>
      </p:sp>
      <p:sp>
        <p:nvSpPr>
          <p:cNvPr id="6" name="object 4">
            <a:extLst>
              <a:ext uri="{FF2B5EF4-FFF2-40B4-BE49-F238E27FC236}">
                <a16:creationId xmlns:a16="http://schemas.microsoft.com/office/drawing/2014/main" id="{554E82EB-F461-0845-B8B1-4DBD9CDC30A8}"/>
              </a:ext>
            </a:extLst>
          </p:cNvPr>
          <p:cNvSpPr/>
          <p:nvPr/>
        </p:nvSpPr>
        <p:spPr>
          <a:xfrm>
            <a:off x="1251678" y="1786758"/>
            <a:ext cx="10553700" cy="4492550"/>
          </a:xfrm>
          <a:prstGeom prst="rect">
            <a:avLst/>
          </a:prstGeom>
          <a:blipFill>
            <a:blip r:embed="rId3" cstate="print"/>
            <a:stretch>
              <a:fillRect/>
            </a:stretch>
          </a:blipFill>
        </p:spPr>
        <p:txBody>
          <a:bodyPr wrap="square" lIns="0" tIns="0" rIns="0" bIns="0" rtlCol="0"/>
          <a:lstStyle/>
          <a:p>
            <a:endParaRPr sz="3567" dirty="0"/>
          </a:p>
        </p:txBody>
      </p:sp>
    </p:spTree>
    <p:extLst>
      <p:ext uri="{BB962C8B-B14F-4D97-AF65-F5344CB8AC3E}">
        <p14:creationId xmlns:p14="http://schemas.microsoft.com/office/powerpoint/2010/main" val="42790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4BEE5-36F5-1344-9EBC-6E0DD8E3E8CE}"/>
              </a:ext>
            </a:extLst>
          </p:cNvPr>
          <p:cNvSpPr>
            <a:spLocks noGrp="1"/>
          </p:cNvSpPr>
          <p:nvPr>
            <p:ph type="title"/>
          </p:nvPr>
        </p:nvSpPr>
        <p:spPr/>
        <p:txBody>
          <a:bodyPr>
            <a:normAutofit/>
          </a:bodyPr>
          <a:lstStyle/>
          <a:p>
            <a:pPr algn="ctr"/>
            <a:r>
              <a:rPr lang="fr-FR" sz="4800" dirty="0"/>
              <a:t>CBIR:principe </a:t>
            </a:r>
            <a:br>
              <a:rPr lang="fr-FR" sz="4800" dirty="0"/>
            </a:br>
            <a:r>
              <a:rPr lang="fr-FR" sz="4800" dirty="0"/>
              <a:t> hors-ligne :indexation</a:t>
            </a:r>
          </a:p>
        </p:txBody>
      </p:sp>
      <p:sp>
        <p:nvSpPr>
          <p:cNvPr id="3" name="object 6">
            <a:extLst>
              <a:ext uri="{FF2B5EF4-FFF2-40B4-BE49-F238E27FC236}">
                <a16:creationId xmlns:a16="http://schemas.microsoft.com/office/drawing/2014/main" id="{F630C3F7-2B84-984D-B9AA-706441612026}"/>
              </a:ext>
            </a:extLst>
          </p:cNvPr>
          <p:cNvSpPr/>
          <p:nvPr/>
        </p:nvSpPr>
        <p:spPr>
          <a:xfrm>
            <a:off x="2106123" y="2839493"/>
            <a:ext cx="8700422" cy="3636122"/>
          </a:xfrm>
          <a:prstGeom prst="rect">
            <a:avLst/>
          </a:prstGeom>
          <a:blipFill>
            <a:blip r:embed="rId3" cstate="print"/>
            <a:stretch>
              <a:fillRect/>
            </a:stretch>
          </a:blipFill>
        </p:spPr>
        <p:txBody>
          <a:bodyPr wrap="square" lIns="0" tIns="0" rIns="0" bIns="0" rtlCol="0"/>
          <a:lstStyle/>
          <a:p>
            <a:endParaRPr sz="3567"/>
          </a:p>
        </p:txBody>
      </p:sp>
      <p:sp>
        <p:nvSpPr>
          <p:cNvPr id="4" name="Rectangle 3">
            <a:extLst>
              <a:ext uri="{FF2B5EF4-FFF2-40B4-BE49-F238E27FC236}">
                <a16:creationId xmlns:a16="http://schemas.microsoft.com/office/drawing/2014/main" id="{B93522BE-F769-6445-9DB5-F50CA36D55A8}"/>
              </a:ext>
            </a:extLst>
          </p:cNvPr>
          <p:cNvSpPr/>
          <p:nvPr/>
        </p:nvSpPr>
        <p:spPr>
          <a:xfrm>
            <a:off x="2106123" y="1999599"/>
            <a:ext cx="7559813" cy="714811"/>
          </a:xfrm>
          <a:prstGeom prst="rect">
            <a:avLst/>
          </a:prstGeom>
        </p:spPr>
        <p:txBody>
          <a:bodyPr wrap="square">
            <a:spAutoFit/>
          </a:bodyPr>
          <a:lstStyle/>
          <a:p>
            <a:pPr marL="310918" marR="10067" indent="-285750">
              <a:lnSpc>
                <a:spcPct val="102600"/>
              </a:lnSpc>
              <a:spcBef>
                <a:spcPts val="109"/>
              </a:spcBef>
              <a:buFont typeface="Arial" panose="020B0604020202020204" pitchFamily="34" charset="0"/>
              <a:buChar char="•"/>
            </a:pPr>
            <a:r>
              <a:rPr lang="fr-MA" sz="2000" spc="-20" dirty="0">
                <a:latin typeface="LM Sans 10"/>
                <a:cs typeface="LM Sans 10"/>
              </a:rPr>
              <a:t>Calcul </a:t>
            </a:r>
            <a:r>
              <a:rPr lang="fr-MA" sz="2000" spc="-10" dirty="0">
                <a:latin typeface="LM Sans 10"/>
                <a:cs typeface="LM Sans 10"/>
              </a:rPr>
              <a:t>des signatures (indices) de description </a:t>
            </a:r>
            <a:r>
              <a:rPr lang="fr-MA" sz="2000" dirty="0">
                <a:latin typeface="LM Sans 10"/>
                <a:cs typeface="LM Sans 10"/>
              </a:rPr>
              <a:t>pour </a:t>
            </a:r>
            <a:r>
              <a:rPr lang="fr-MA" sz="2000" spc="-10" dirty="0">
                <a:latin typeface="LM Sans 10"/>
                <a:cs typeface="LM Sans 10"/>
              </a:rPr>
              <a:t>toutes les images  de la</a:t>
            </a:r>
            <a:r>
              <a:rPr lang="fr-MA" sz="2000" spc="-20" dirty="0">
                <a:latin typeface="LM Sans 10"/>
                <a:cs typeface="LM Sans 10"/>
              </a:rPr>
              <a:t> </a:t>
            </a:r>
            <a:r>
              <a:rPr lang="fr-MA" sz="2000" spc="-10" dirty="0">
                <a:latin typeface="LM Sans 10"/>
                <a:cs typeface="LM Sans 10"/>
              </a:rPr>
              <a:t>base</a:t>
            </a:r>
            <a:endParaRPr lang="fr-MA" sz="2000" dirty="0">
              <a:latin typeface="LM Sans 10"/>
              <a:cs typeface="LM Sans 10"/>
            </a:endParaRPr>
          </a:p>
        </p:txBody>
      </p:sp>
    </p:spTree>
    <p:extLst>
      <p:ext uri="{BB962C8B-B14F-4D97-AF65-F5344CB8AC3E}">
        <p14:creationId xmlns:p14="http://schemas.microsoft.com/office/powerpoint/2010/main" val="108258357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573</TotalTime>
  <Words>2309</Words>
  <Application>Microsoft Macintosh PowerPoint</Application>
  <PresentationFormat>Grand écran</PresentationFormat>
  <Paragraphs>178</Paragraphs>
  <Slides>16</Slides>
  <Notes>16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Gill Sans MT</vt:lpstr>
      <vt:lpstr>Impact</vt:lpstr>
      <vt:lpstr>LM Sans 10</vt:lpstr>
      <vt:lpstr>LM Sans 12</vt:lpstr>
      <vt:lpstr>LM Sans 8</vt:lpstr>
      <vt:lpstr>Badge</vt:lpstr>
      <vt:lpstr> Le concept de la Recherche par contenu  </vt:lpstr>
      <vt:lpstr>Présentation PowerPoint</vt:lpstr>
      <vt:lpstr>Recherche d’image par mot clé</vt:lpstr>
      <vt:lpstr>Subjectivité</vt:lpstr>
      <vt:lpstr>Recherche D’ image par contenu</vt:lpstr>
      <vt:lpstr>Les moteurs de recherche d’image par contenu</vt:lpstr>
      <vt:lpstr>Quels sont les applications de la recherche d’image par  contenu</vt:lpstr>
      <vt:lpstr> Comment fonctionne la recherche basée sur le contenu ? </vt:lpstr>
      <vt:lpstr>CBIR:principe   hors-ligne :indexation</vt:lpstr>
      <vt:lpstr>CBIR:principe  EN-ligne : Recherche</vt:lpstr>
      <vt:lpstr>Présentation PowerPoint</vt:lpstr>
      <vt:lpstr>Présentation PowerPoint</vt:lpstr>
      <vt:lpstr>Présentation PowerPoint</vt:lpstr>
      <vt:lpstr>Présentation PowerPoint</vt:lpstr>
      <vt:lpstr>Utilisation d'un index pour comparer les signatures </vt:lpstr>
      <vt:lpstr>Application exemple pratique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ENSAM RUNNER</dc:title>
  <dc:creator>Utilisateur Windows</dc:creator>
  <cp:lastModifiedBy>Microsoft Office User</cp:lastModifiedBy>
  <cp:revision>9</cp:revision>
  <dcterms:created xsi:type="dcterms:W3CDTF">2021-12-30T03:10:43Z</dcterms:created>
  <dcterms:modified xsi:type="dcterms:W3CDTF">2022-01-10T23:44:57Z</dcterms:modified>
</cp:coreProperties>
</file>