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5" r:id="rId27"/>
    <p:sldId id="284" r:id="rId28"/>
    <p:sldId id="283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528" autoAdjust="0"/>
  </p:normalViewPr>
  <p:slideViewPr>
    <p:cSldViewPr snapToGrid="0">
      <p:cViewPr varScale="1">
        <p:scale>
          <a:sx n="48" d="100"/>
          <a:sy n="48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AA14-644F-4207-9DF6-4E8B22AB060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0FA8-8760-42B0-8B53-EA14E25F2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5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Application and OS security </a:t>
            </a:r>
          </a:p>
          <a:p>
            <a:r>
              <a:rPr lang="en-IN" dirty="0"/>
              <a:t>Buffer overflow project</a:t>
            </a:r>
          </a:p>
          <a:p>
            <a:r>
              <a:rPr lang="en-IN" dirty="0"/>
              <a:t>Vulnerabilities: control hijacking attacks, fuzzing</a:t>
            </a:r>
          </a:p>
          <a:p>
            <a:r>
              <a:rPr lang="en-IN" dirty="0"/>
              <a:t>Prevention: System design, robust coding, isolation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Web security </a:t>
            </a:r>
          </a:p>
          <a:p>
            <a:r>
              <a:rPr lang="en-IN" dirty="0"/>
              <a:t>Web site attack and defences project</a:t>
            </a:r>
          </a:p>
          <a:p>
            <a:r>
              <a:rPr lang="en-IN" dirty="0"/>
              <a:t>Browser policies, session </a:t>
            </a:r>
            <a:r>
              <a:rPr lang="en-IN" dirty="0" err="1"/>
              <a:t>mgmt</a:t>
            </a:r>
            <a:r>
              <a:rPr lang="en-IN" dirty="0"/>
              <a:t>, user authentication</a:t>
            </a:r>
          </a:p>
          <a:p>
            <a:r>
              <a:rPr lang="en-IN" dirty="0"/>
              <a:t>HTTPS and web application security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Network security </a:t>
            </a:r>
          </a:p>
          <a:p>
            <a:r>
              <a:rPr lang="en-IN" dirty="0"/>
              <a:t>Network traceroute and packet filtering project </a:t>
            </a:r>
          </a:p>
          <a:p>
            <a:r>
              <a:rPr lang="en-IN" dirty="0"/>
              <a:t>Protocol designs, vulnerabilities, prevention</a:t>
            </a:r>
          </a:p>
          <a:p>
            <a:r>
              <a:rPr lang="en-IN" dirty="0"/>
              <a:t>Malware, botnets, DDoS, network security testing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App is built with trusted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untrusted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5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App runs &amp; creates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enclave which is placed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trusted memory.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9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Trusted function is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called; code running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 enclave sees data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clear; external access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data is denied.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7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Function returns; enclave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remains in trusted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25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With its own code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Provide Confidentiality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Provide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With controlled entry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With full access to app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70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 Enclave</a:t>
            </a:r>
            <a:r>
              <a:rPr lang="en-IN" baseline="0" dirty="0"/>
              <a:t> Access</a:t>
            </a:r>
          </a:p>
          <a:p>
            <a:endParaRPr lang="en-IN" baseline="0" dirty="0"/>
          </a:p>
          <a:p>
            <a:r>
              <a:rPr lang="en-IN" dirty="0"/>
              <a:t>• Security perimeter is the</a:t>
            </a:r>
          </a:p>
          <a:p>
            <a:r>
              <a:rPr lang="en-IN" dirty="0"/>
              <a:t>CPU package boundary</a:t>
            </a:r>
          </a:p>
          <a:p>
            <a:r>
              <a:rPr lang="en-IN" dirty="0"/>
              <a:t>• Data and code unencrypted</a:t>
            </a:r>
          </a:p>
          <a:p>
            <a:r>
              <a:rPr lang="en-IN" dirty="0"/>
              <a:t>inside CPU package</a:t>
            </a:r>
          </a:p>
          <a:p>
            <a:r>
              <a:rPr lang="en-IN" dirty="0"/>
              <a:t>• Data and code outside CPU</a:t>
            </a:r>
          </a:p>
          <a:p>
            <a:r>
              <a:rPr lang="en-IN" dirty="0"/>
              <a:t>package is encrypted and/or</a:t>
            </a:r>
          </a:p>
          <a:p>
            <a:r>
              <a:rPr lang="en-IN" dirty="0"/>
              <a:t>integrity checked</a:t>
            </a:r>
          </a:p>
          <a:p>
            <a:r>
              <a:rPr lang="en-IN" dirty="0"/>
              <a:t>• External memory reads and</a:t>
            </a:r>
          </a:p>
          <a:p>
            <a:r>
              <a:rPr lang="en-IN" dirty="0"/>
              <a:t>bus snoops see only</a:t>
            </a:r>
          </a:p>
          <a:p>
            <a:r>
              <a:rPr lang="en-IN" dirty="0"/>
              <a:t>encrypted data</a:t>
            </a:r>
          </a:p>
          <a:p>
            <a:r>
              <a:rPr lang="en-IN" dirty="0"/>
              <a:t>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1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Critical Feature: Attestation and Sealing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Enclave built &amp; measured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Enclave requests REPORT (HW-signed blob that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enclave identity information)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REPORT sent to server &amp; verified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Application Key sent to enclave, first secret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provisioned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Enclave-platform-specific Sealing Key generated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(EGETKEY)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Application Key encrypted via Sealing Key &amp; stored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later (offline) use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4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0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8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Approach using JNI to make apps secure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1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temporarily grant permission to code that would normally not have permission to run.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Normally, the entire execution stack (all callers) needs to have permission to do a sensitive operation.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Privileged Code, you can specify in a fine-grained way that only the final class in the execution stack needs permission.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14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2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4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2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0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expected, the first run can just get the property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needing any permissions (as no security manager is installed by default).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run, we ask the VM to set up a default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results in an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AccessControlException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reading System Property “test” is not allowed.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grant permission to read this property, we need to write a policy security configuration file. But we really only want the class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LowLevel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permission to read the property. We do not want to grant the calling class Main that permission.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expected, the first run can just get the property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needing any permissions (as no security manager is installed by default).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run, we ask the VM to set up a default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results in an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AccessControlException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reading System Property “test” is not allowed.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grant permission to read this property, we need to write a policy security configuration file. But we really only want the class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LowLevel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permission to read the property. We do not want to grant the calling class Main that permission.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1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 Imagine if you</a:t>
            </a:r>
            <a:r>
              <a:rPr lang="en-IN" baseline="0" dirty="0"/>
              <a:t> could do the same to your Banking Client App.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2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Intel SGX is a set of new instructions from Intel that allows user-level code to allocate private regions of memory, called enclaves, that unlike normal process memory is also protected from processes running at higher privilege levels.</a:t>
            </a:r>
          </a:p>
          <a:p>
            <a:endParaRPr lang="en-IN" dirty="0"/>
          </a:p>
          <a:p>
            <a:r>
              <a:rPr lang="en-IN" dirty="0"/>
              <a:t>Support for SGX in the CPU is indicated in CPUID "Structured Extended feature Leaf", EBX bit 02, but its availability to applications requires BIOS support and opt-in enabling which is not reflected in CPUID bits. This complicates the feature detection logic for applications.</a:t>
            </a:r>
          </a:p>
          <a:p>
            <a:endParaRPr lang="en-IN" dirty="0"/>
          </a:p>
          <a:p>
            <a:r>
              <a:rPr lang="en-IN" dirty="0"/>
              <a:t>Emulation of SGX was added to experimental version of QEMU system emulator in 2014. </a:t>
            </a:r>
          </a:p>
          <a:p>
            <a:r>
              <a:rPr lang="en-IN" dirty="0"/>
              <a:t>In 2015, researchers at the Georgia Institute of Technology released an open-source simulator known as </a:t>
            </a:r>
            <a:r>
              <a:rPr lang="en-IN" dirty="0" err="1"/>
              <a:t>OpenSGX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was introduced in 2015 with the sixth generation Intel Core microprocessors based on the </a:t>
            </a:r>
            <a:r>
              <a:rPr lang="en-IN" dirty="0" err="1"/>
              <a:t>Skylake</a:t>
            </a:r>
            <a:r>
              <a:rPr lang="en-IN" dirty="0"/>
              <a:t> microarchitecture.</a:t>
            </a:r>
          </a:p>
          <a:p>
            <a:endParaRPr lang="en-IN" dirty="0"/>
          </a:p>
          <a:p>
            <a:r>
              <a:rPr lang="en-IN" dirty="0"/>
              <a:t>The introduction of SGX has a large impact on the security industry. It shifts how security is being achieved and lowers the attack surface area of projects. One example of SGX used in security was a demo application from </a:t>
            </a:r>
            <a:r>
              <a:rPr lang="en-IN" dirty="0" err="1"/>
              <a:t>wolfSSL</a:t>
            </a:r>
            <a:r>
              <a:rPr lang="en-IN" dirty="0"/>
              <a:t> using it for cryptography algorithms. An additional example is </a:t>
            </a:r>
            <a:r>
              <a:rPr lang="en-IN" dirty="0" err="1"/>
              <a:t>Numecent</a:t>
            </a:r>
            <a:r>
              <a:rPr lang="en-IN" dirty="0"/>
              <a:t> using SGX to protect the DRM that is used to authorize application execution with their </a:t>
            </a:r>
            <a:r>
              <a:rPr lang="en-IN" dirty="0" err="1"/>
              <a:t>Cloudpaging</a:t>
            </a:r>
            <a:r>
              <a:rPr lang="en-IN" dirty="0"/>
              <a:t> application delivery products.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8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Intel SGX is a set of new instructions from Intel that allows user-level code to allocate private regions of memory, called enclaves, that unlike normal process memory is also protected from processes running at higher privilege levels.</a:t>
            </a:r>
          </a:p>
          <a:p>
            <a:endParaRPr lang="en-IN" dirty="0"/>
          </a:p>
          <a:p>
            <a:r>
              <a:rPr lang="en-IN" dirty="0"/>
              <a:t>Support for SGX in the CPU is indicated in CPUID "Structured Extended feature Leaf", EBX bit 02, but its availability to applications requires BIOS support and opt-in enabling which is not reflected in CPUID bits. This complicates the feature detection logic for applications.</a:t>
            </a:r>
          </a:p>
          <a:p>
            <a:endParaRPr lang="en-IN" dirty="0"/>
          </a:p>
          <a:p>
            <a:r>
              <a:rPr lang="en-IN" dirty="0"/>
              <a:t>Emulation of SGX was added to experimental version of QEMU system emulator in 2014. </a:t>
            </a:r>
          </a:p>
          <a:p>
            <a:r>
              <a:rPr lang="en-IN" dirty="0"/>
              <a:t>In 2015, researchers at the Georgia Institute of Technology released an open-source simulator known as </a:t>
            </a:r>
            <a:r>
              <a:rPr lang="en-IN" dirty="0" err="1"/>
              <a:t>OpenSGX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was introduced in 2015 with the sixth generation Intel Core microprocessors based on the </a:t>
            </a:r>
            <a:r>
              <a:rPr lang="en-IN" dirty="0" err="1"/>
              <a:t>Skylake</a:t>
            </a:r>
            <a:r>
              <a:rPr lang="en-IN" dirty="0"/>
              <a:t> microarchitecture.</a:t>
            </a:r>
          </a:p>
          <a:p>
            <a:endParaRPr lang="en-IN" dirty="0"/>
          </a:p>
          <a:p>
            <a:r>
              <a:rPr lang="en-IN" dirty="0"/>
              <a:t>The introduction of SGX has a large impact on the security industry. It shifts how security is being achieved and lowers the attack surface area of projects. One example of SGX used in security was a demo application from </a:t>
            </a:r>
            <a:r>
              <a:rPr lang="en-IN" dirty="0" err="1"/>
              <a:t>wolfSSL</a:t>
            </a:r>
            <a:r>
              <a:rPr lang="en-IN" dirty="0"/>
              <a:t> using it for cryptography algorithms. An additional example is </a:t>
            </a:r>
            <a:r>
              <a:rPr lang="en-IN" dirty="0" err="1"/>
              <a:t>Numecent</a:t>
            </a:r>
            <a:r>
              <a:rPr lang="en-IN" dirty="0"/>
              <a:t> using SGX to protect the DRM that is used to authorize application execution with their </a:t>
            </a:r>
            <a:r>
              <a:rPr lang="en-IN" dirty="0" err="1"/>
              <a:t>Cloudpaging</a:t>
            </a:r>
            <a:r>
              <a:rPr lang="en-IN" dirty="0"/>
              <a:t> application delivery products.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2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gains ability to defend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secrets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Smallest attack surface (App + processor)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Malware that subverts OS/VMM, BIOS, Drivers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 cannot steal app secrets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0FA8-8760-42B0-8B53-EA14E25F27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9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5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1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CB56B6-1664-46B3-971C-AADB37E196CB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5184CC1-C568-408B-90C9-E13C7BD15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Java Secure Native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IN" dirty="0"/>
              <a:t>DSP-LAB 2016-17</a:t>
            </a:r>
          </a:p>
          <a:p>
            <a:pPr algn="ctr"/>
            <a:r>
              <a:rPr lang="en-IN" dirty="0"/>
              <a:t>By: Clindo </a:t>
            </a:r>
            <a:r>
              <a:rPr lang="en-IN" dirty="0" err="1"/>
              <a:t>Devassy</a:t>
            </a:r>
            <a:r>
              <a:rPr lang="en-IN" dirty="0"/>
              <a:t> and Subhadeep Manna</a:t>
            </a:r>
          </a:p>
          <a:p>
            <a:pPr algn="ctr"/>
            <a:r>
              <a:rPr lang="en-IN" dirty="0"/>
              <a:t>Guidance By: Marcel Blöcher and Malte </a:t>
            </a:r>
            <a:r>
              <a:rPr lang="en-IN" dirty="0" err="1"/>
              <a:t>Viering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89" y="284215"/>
            <a:ext cx="101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Example: Hacking Asphalt 8 using </a:t>
            </a:r>
            <a:r>
              <a:rPr lang="en-IN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CheatEngine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v6.3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1474757"/>
            <a:ext cx="9480884" cy="44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89" y="284215"/>
            <a:ext cx="108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So, how to</a:t>
            </a:r>
            <a:r>
              <a:rPr lang="en-IN" sz="3600" b="1" dirty="0">
                <a:solidFill>
                  <a:srgbClr val="FF0000"/>
                </a:solidFill>
                <a:latin typeface="+mj-lt"/>
              </a:rPr>
              <a:t> Stop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Attacks on memory, OS and Apps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40" y="1411204"/>
            <a:ext cx="957563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7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SGX-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Software Guard</a:t>
            </a:r>
            <a:br>
              <a:rPr lang="en-IN" dirty="0"/>
            </a:br>
            <a:r>
              <a:rPr lang="en-IN" dirty="0"/>
              <a:t>Extensions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71" y="1438465"/>
            <a:ext cx="5905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276" y="257439"/>
            <a:ext cx="683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 brief Introduction to Intel- SGX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34960" y="1406609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284" y="1406609"/>
            <a:ext cx="10090483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dirty="0"/>
              <a:t>Intel SGX is a </a:t>
            </a:r>
            <a:r>
              <a:rPr lang="en-IN" b="1" i="1" dirty="0"/>
              <a:t>set of new instructions </a:t>
            </a:r>
            <a:r>
              <a:rPr lang="en-IN" dirty="0"/>
              <a:t>from Intel that allows user-level code to allocate private regions of memory, called enclaves.</a:t>
            </a:r>
          </a:p>
          <a:p>
            <a:endParaRPr lang="en-IN" dirty="0"/>
          </a:p>
          <a:p>
            <a:r>
              <a:rPr lang="en-IN" dirty="0"/>
              <a:t>Emulation of SGX was added to experimental version of QEMU system emulator in 2014.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was introduced in 2015 with the </a:t>
            </a:r>
            <a:r>
              <a:rPr lang="en-IN" b="1" dirty="0"/>
              <a:t>sixth generation </a:t>
            </a:r>
            <a:r>
              <a:rPr lang="en-IN" dirty="0"/>
              <a:t>Intel Core microprocessors based on the </a:t>
            </a:r>
            <a:r>
              <a:rPr lang="en-IN" dirty="0" err="1"/>
              <a:t>Skylake</a:t>
            </a:r>
            <a:r>
              <a:rPr lang="en-IN" dirty="0"/>
              <a:t> microarchitecture.</a:t>
            </a:r>
          </a:p>
          <a:p>
            <a:endParaRPr lang="en-IN" dirty="0"/>
          </a:p>
          <a:p>
            <a:r>
              <a:rPr lang="en-IN" dirty="0"/>
              <a:t>The introduction of SGX has a large impact on the security industry. It shifts how security is being achieved and lowers the attack surface area of projects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19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Developing a more secure App – using Intel SGX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1" y="1502381"/>
            <a:ext cx="4823878" cy="3756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57" y="1745221"/>
            <a:ext cx="3886537" cy="3688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84231" y="5240881"/>
            <a:ext cx="10090483" cy="12678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dirty="0"/>
              <a:t>Application gains ability to defend its own secrets.</a:t>
            </a:r>
          </a:p>
          <a:p>
            <a:r>
              <a:rPr lang="en-IN" dirty="0"/>
              <a:t>Reduced Attack Surface.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25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Concept of Enclaves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8" y="860837"/>
            <a:ext cx="5121084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13" y="818924"/>
            <a:ext cx="5227773" cy="5220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Concept of Enclaves</a:t>
            </a:r>
          </a:p>
        </p:txBody>
      </p:sp>
    </p:spTree>
    <p:extLst>
      <p:ext uri="{BB962C8B-B14F-4D97-AF65-F5344CB8AC3E}">
        <p14:creationId xmlns:p14="http://schemas.microsoft.com/office/powerpoint/2010/main" val="292644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96" y="815113"/>
            <a:ext cx="5166808" cy="52277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Concept of Enclaves</a:t>
            </a:r>
          </a:p>
        </p:txBody>
      </p:sp>
    </p:spTree>
    <p:extLst>
      <p:ext uri="{BB962C8B-B14F-4D97-AF65-F5344CB8AC3E}">
        <p14:creationId xmlns:p14="http://schemas.microsoft.com/office/powerpoint/2010/main" val="153964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9" y="822734"/>
            <a:ext cx="5090601" cy="5212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Concept of Enclaves</a:t>
            </a:r>
          </a:p>
        </p:txBody>
      </p:sp>
    </p:spTree>
    <p:extLst>
      <p:ext uri="{BB962C8B-B14F-4D97-AF65-F5344CB8AC3E}">
        <p14:creationId xmlns:p14="http://schemas.microsoft.com/office/powerpoint/2010/main" val="413902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29" y="1289609"/>
            <a:ext cx="3421677" cy="4054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Feature of Enclaves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1" y="1631199"/>
            <a:ext cx="4620126" cy="311726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With its own code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Provide Confidentiality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Provide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With controlled entry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With full access to app memory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29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Computers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83" y="783771"/>
            <a:ext cx="7682031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78" y="853217"/>
            <a:ext cx="8352244" cy="5151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23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85752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265" y="241397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Intel - SGX : Attestation and Sealing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13" y="1240655"/>
            <a:ext cx="7872142" cy="2141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9" y="3382061"/>
            <a:ext cx="198899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78" y="1952594"/>
            <a:ext cx="10828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Currently libraries available for implementation in C/C++.</a:t>
            </a:r>
          </a:p>
          <a:p>
            <a:endParaRPr lang="en-IN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do we implement it into our old friend Java ?</a:t>
            </a:r>
          </a:p>
        </p:txBody>
      </p:sp>
    </p:spTree>
    <p:extLst>
      <p:ext uri="{BB962C8B-B14F-4D97-AF65-F5344CB8AC3E}">
        <p14:creationId xmlns:p14="http://schemas.microsoft.com/office/powerpoint/2010/main" val="226321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0"/>
            <a:ext cx="2947482" cy="4601183"/>
          </a:xfrm>
        </p:spPr>
        <p:txBody>
          <a:bodyPr/>
          <a:lstStyle/>
          <a:p>
            <a:r>
              <a:rPr lang="en-IN" dirty="0"/>
              <a:t>Java Native Interface (JNI)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9" y="3166647"/>
            <a:ext cx="1828958" cy="2387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39" y="2300591"/>
            <a:ext cx="4937352" cy="1822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0339" y="818912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Our Current Objective</a:t>
            </a:r>
          </a:p>
        </p:txBody>
      </p:sp>
    </p:spTree>
    <p:extLst>
      <p:ext uri="{BB962C8B-B14F-4D97-AF65-F5344CB8AC3E}">
        <p14:creationId xmlns:p14="http://schemas.microsoft.com/office/powerpoint/2010/main" val="219490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4003" y="305565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 is widespread, needs no 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0" y="1170071"/>
            <a:ext cx="8305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3980" y="353692"/>
            <a:ext cx="9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JNI in short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87371" y="2158426"/>
            <a:ext cx="6794566" cy="19964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At times, it is necessary to use native codes (C/C++) to overcome the memory management and performance constraints in Java.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Java Native Interface (JNI) is a programming framework.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12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347" y="257440"/>
            <a:ext cx="1111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Problem Statement: How to make Java App more secure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79413" y="1532784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Java code running in a Java Virtual Machine (JVM)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 call and be called </a:t>
            </a:r>
            <a:r>
              <a:rPr lang="en-IN" dirty="0"/>
              <a:t>by native applications .(programs specific to a hardware and operating system platform).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the JNI framework, native functions are implemented in separate .c or .</a:t>
            </a:r>
            <a:r>
              <a:rPr lang="en-IN" dirty="0" err="1"/>
              <a:t>cpp</a:t>
            </a:r>
            <a:r>
              <a:rPr lang="en-IN" dirty="0"/>
              <a:t> files. (Intel SGX has native functions)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JVM invokes the function, it passes a </a:t>
            </a:r>
            <a:r>
              <a:rPr lang="en-IN" dirty="0" err="1"/>
              <a:t>JNIEnv</a:t>
            </a:r>
            <a:r>
              <a:rPr lang="en-IN" dirty="0"/>
              <a:t> pointer, a </a:t>
            </a:r>
            <a:r>
              <a:rPr lang="en-IN" dirty="0" err="1"/>
              <a:t>jobject</a:t>
            </a:r>
            <a:r>
              <a:rPr lang="en-IN" dirty="0"/>
              <a:t> pointer, and any Java arguments declared by the Java 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6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973" y="182944"/>
            <a:ext cx="108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Our Objective : Approach for creating secure Interpreter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79413" y="1532784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Interpreter code written in Java must not be accessed by other applications.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Should not be prone to attack by malicious apps and users.(Using SGX native C/C++ libraries).</a:t>
            </a:r>
          </a:p>
          <a:p>
            <a:endParaRPr lang="en-IN" dirty="0"/>
          </a:p>
          <a:p>
            <a:r>
              <a:rPr lang="en-IN" dirty="0"/>
              <a:t>So we make the trusted code run in Enclave and not trusted code outside the enclave of the application.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50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" y="1361010"/>
            <a:ext cx="3453833" cy="25532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37501" y="1008051"/>
            <a:ext cx="2916194" cy="368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68156" y="2717853"/>
            <a:ext cx="86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7677" y="1176344"/>
            <a:ext cx="297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C/C++ classes and libraries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7619" y="1763347"/>
            <a:ext cx="1086961" cy="1909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971698" y="2298357"/>
            <a:ext cx="121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JNI.bridge.dll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1222" y="1763346"/>
            <a:ext cx="1257246" cy="1909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497142" y="1989222"/>
            <a:ext cx="1121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Intel SGX-C/C++ libraries</a:t>
            </a:r>
          </a:p>
        </p:txBody>
      </p:sp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6124580" y="2717852"/>
            <a:ext cx="30664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5973" y="182944"/>
            <a:ext cx="1030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Our Objective : Creating a secure interpreter in Java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56" y="1071665"/>
            <a:ext cx="3107363" cy="368177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853695" y="2717851"/>
            <a:ext cx="137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6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95" y="656764"/>
            <a:ext cx="7315200" cy="3255264"/>
          </a:xfrm>
        </p:spPr>
        <p:txBody>
          <a:bodyPr/>
          <a:lstStyle/>
          <a:p>
            <a:r>
              <a:rPr lang="en-IN" dirty="0"/>
              <a:t>Thank 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366837"/>
            <a:ext cx="58293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1875" y="252130"/>
            <a:ext cx="683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Security: Broad Classification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4825" y="857117"/>
            <a:ext cx="7334106" cy="587025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27" y="3051258"/>
            <a:ext cx="2275974" cy="170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1" y="3051258"/>
            <a:ext cx="213360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84" y="538799"/>
            <a:ext cx="2652295" cy="1989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56" y="5083972"/>
            <a:ext cx="2668892" cy="17740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513095" y="1438209"/>
            <a:ext cx="2838542" cy="22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13095" y="4539916"/>
            <a:ext cx="3529263" cy="126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2989" y="3651333"/>
            <a:ext cx="2085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8441" y="4539916"/>
            <a:ext cx="33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Memory and OS security </a:t>
            </a: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677981" y="2626248"/>
            <a:ext cx="253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security </a:t>
            </a:r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977479" y="5459533"/>
            <a:ext cx="237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security </a:t>
            </a:r>
          </a:p>
          <a:p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58441" y="5083972"/>
            <a:ext cx="304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</a:rPr>
              <a:t>Buffer overflow project</a:t>
            </a:r>
          </a:p>
          <a:p>
            <a:r>
              <a:rPr lang="en-IN" sz="1200" dirty="0">
                <a:solidFill>
                  <a:schemeClr val="tx2"/>
                </a:solidFill>
              </a:rPr>
              <a:t>Vulnerabilities: control hijacking attacks, fuzzing</a:t>
            </a:r>
          </a:p>
          <a:p>
            <a:r>
              <a:rPr lang="en-IN" sz="1200" dirty="0">
                <a:solidFill>
                  <a:schemeClr val="tx2"/>
                </a:solidFill>
              </a:rPr>
              <a:t>Prevention: System design, robust coding, isolation</a:t>
            </a:r>
          </a:p>
          <a:p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7981" y="2969648"/>
            <a:ext cx="366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</a:rPr>
              <a:t>Web site attack and defences project</a:t>
            </a:r>
          </a:p>
          <a:p>
            <a:r>
              <a:rPr lang="en-IN" sz="1200" dirty="0">
                <a:solidFill>
                  <a:schemeClr val="tx2"/>
                </a:solidFill>
              </a:rPr>
              <a:t>Browser policies, session </a:t>
            </a:r>
            <a:r>
              <a:rPr lang="en-IN" sz="1200" dirty="0" err="1">
                <a:solidFill>
                  <a:schemeClr val="tx2"/>
                </a:solidFill>
              </a:rPr>
              <a:t>mgmt</a:t>
            </a:r>
            <a:r>
              <a:rPr lang="en-IN" sz="1200" dirty="0">
                <a:solidFill>
                  <a:schemeClr val="tx2"/>
                </a:solidFill>
              </a:rPr>
              <a:t>, user authentication</a:t>
            </a:r>
          </a:p>
          <a:p>
            <a:r>
              <a:rPr lang="en-IN" sz="1200" dirty="0">
                <a:solidFill>
                  <a:schemeClr val="tx2"/>
                </a:solidFill>
              </a:rPr>
              <a:t>HTTPS and web application security</a:t>
            </a:r>
          </a:p>
          <a:p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7479" y="5794249"/>
            <a:ext cx="310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</a:rPr>
              <a:t>Network traceroute and packet filtering project </a:t>
            </a:r>
          </a:p>
          <a:p>
            <a:r>
              <a:rPr lang="en-IN" sz="1200" dirty="0">
                <a:solidFill>
                  <a:schemeClr val="tx2"/>
                </a:solidFill>
              </a:rPr>
              <a:t>Protocol designs, vulnerabilities, prevention</a:t>
            </a:r>
          </a:p>
          <a:p>
            <a:r>
              <a:rPr lang="en-IN" sz="1200" dirty="0">
                <a:solidFill>
                  <a:schemeClr val="tx2"/>
                </a:solidFill>
              </a:rPr>
              <a:t>Malware, botnets, DDoS, network security testing</a:t>
            </a:r>
          </a:p>
          <a:p>
            <a:endParaRPr lang="en-IN" sz="1200" dirty="0">
              <a:solidFill>
                <a:schemeClr val="tx2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29" y="2181716"/>
            <a:ext cx="1745381" cy="10908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05" y="2064793"/>
            <a:ext cx="2047589" cy="11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96" y="1770318"/>
            <a:ext cx="9295115" cy="3828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7896" y="5839326"/>
            <a:ext cx="8701557" cy="80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0276" y="5598694"/>
            <a:ext cx="6819556" cy="125930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r>
              <a:rPr lang="en-IN" dirty="0"/>
              <a:t>Protected Mode protects OS from apps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3768" y="380466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OS, Application Security and Memory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22404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380466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OS, Application Security and Memory and Permissions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40" y="1676274"/>
            <a:ext cx="7330513" cy="32582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18159" y="5339362"/>
            <a:ext cx="6819556" cy="125930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r>
              <a:rPr lang="en-IN" dirty="0"/>
              <a:t>Protected Mode protects apps from other apps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7896" y="380466"/>
            <a:ext cx="81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 Privileged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7896" y="1459831"/>
            <a:ext cx="8621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Main.java: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public class Main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public static void main(String []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LowLevel.executeLowLevelAction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LowLevel.java: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public class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LowLevel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public static void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executeLowLevelAction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 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System.getProperty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("test"));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4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896" y="380466"/>
            <a:ext cx="81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 Privileged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5242" y="1524000"/>
            <a:ext cx="8309811" cy="4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C:&gt; java -</a:t>
            </a:r>
            <a:r>
              <a:rPr lang="en-IN" dirty="0" err="1">
                <a:solidFill>
                  <a:schemeClr val="tx2"/>
                </a:solidFill>
              </a:rPr>
              <a:t>Dtest</a:t>
            </a:r>
            <a:r>
              <a:rPr lang="en-IN" dirty="0">
                <a:solidFill>
                  <a:schemeClr val="tx2"/>
                </a:solidFill>
              </a:rPr>
              <a:t>="Hello, World!" Main</a:t>
            </a:r>
          </a:p>
          <a:p>
            <a:r>
              <a:rPr lang="en-IN" dirty="0">
                <a:solidFill>
                  <a:schemeClr val="tx2"/>
                </a:solidFill>
              </a:rPr>
              <a:t>Hello, World!</a:t>
            </a:r>
          </a:p>
          <a:p>
            <a:r>
              <a:rPr lang="en-IN" dirty="0">
                <a:solidFill>
                  <a:schemeClr val="tx2"/>
                </a:solidFill>
              </a:rPr>
              <a:t>  </a:t>
            </a:r>
          </a:p>
          <a:p>
            <a:r>
              <a:rPr lang="en-IN" dirty="0">
                <a:solidFill>
                  <a:schemeClr val="tx2"/>
                </a:solidFill>
              </a:rPr>
              <a:t>C:&gt; java -</a:t>
            </a:r>
            <a:r>
              <a:rPr lang="en-IN" dirty="0" err="1">
                <a:solidFill>
                  <a:schemeClr val="tx2"/>
                </a:solidFill>
              </a:rPr>
              <a:t>Dtest</a:t>
            </a:r>
            <a:r>
              <a:rPr lang="en-IN" dirty="0">
                <a:solidFill>
                  <a:schemeClr val="tx2"/>
                </a:solidFill>
              </a:rPr>
              <a:t>="Hello, World!" -</a:t>
            </a:r>
            <a:r>
              <a:rPr lang="en-IN" dirty="0" err="1">
                <a:solidFill>
                  <a:schemeClr val="tx2"/>
                </a:solidFill>
              </a:rPr>
              <a:t>Djava.security.manager</a:t>
            </a:r>
            <a:r>
              <a:rPr lang="en-IN" dirty="0">
                <a:solidFill>
                  <a:schemeClr val="tx2"/>
                </a:solidFill>
              </a:rPr>
              <a:t> Main</a:t>
            </a:r>
          </a:p>
          <a:p>
            <a:r>
              <a:rPr lang="en-IN" dirty="0">
                <a:solidFill>
                  <a:schemeClr val="tx2"/>
                </a:solidFill>
              </a:rPr>
              <a:t>Exception in thread "main" </a:t>
            </a:r>
            <a:r>
              <a:rPr lang="en-IN" dirty="0" err="1">
                <a:solidFill>
                  <a:schemeClr val="tx2"/>
                </a:solidFill>
              </a:rPr>
              <a:t>java.security.AccessControlException</a:t>
            </a:r>
            <a:r>
              <a:rPr lang="en-IN" dirty="0">
                <a:solidFill>
                  <a:schemeClr val="tx2"/>
                </a:solidFill>
              </a:rPr>
              <a:t>: access denied</a:t>
            </a:r>
          </a:p>
          <a:p>
            <a:r>
              <a:rPr lang="en-IN" dirty="0" err="1">
                <a:solidFill>
                  <a:schemeClr val="tx2"/>
                </a:solidFill>
              </a:rPr>
              <a:t>java.util.PropertyPermission</a:t>
            </a:r>
            <a:r>
              <a:rPr lang="en-IN" dirty="0">
                <a:solidFill>
                  <a:schemeClr val="tx2"/>
                </a:solidFill>
              </a:rPr>
              <a:t> test read)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java.security.AccessControlContext.checkPermission</a:t>
            </a:r>
            <a:r>
              <a:rPr lang="en-IN" dirty="0">
                <a:solidFill>
                  <a:schemeClr val="tx2"/>
                </a:solidFill>
              </a:rPr>
              <a:t>(</a:t>
            </a:r>
            <a:r>
              <a:rPr lang="en-IN" dirty="0" err="1">
                <a:solidFill>
                  <a:schemeClr val="tx2"/>
                </a:solidFill>
              </a:rPr>
              <a:t>AccessControlCont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xt.java:195)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java.security.AccessController.checkPermission(AccessController.java</a:t>
            </a:r>
          </a:p>
          <a:p>
            <a:r>
              <a:rPr lang="en-IN" dirty="0">
                <a:solidFill>
                  <a:schemeClr val="tx2"/>
                </a:solidFill>
              </a:rPr>
              <a:t>403)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java.lang.SecurityManager.checkPermission</a:t>
            </a:r>
            <a:r>
              <a:rPr lang="en-IN" dirty="0">
                <a:solidFill>
                  <a:schemeClr val="tx2"/>
                </a:solidFill>
              </a:rPr>
              <a:t>(SecurityManager.java:549)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java.lang.SecurityManager.checkPropertyAccess</a:t>
            </a:r>
            <a:r>
              <a:rPr lang="en-IN" dirty="0">
                <a:solidFill>
                  <a:schemeClr val="tx2"/>
                </a:solidFill>
              </a:rPr>
              <a:t>(SecurityManager.java:1</a:t>
            </a:r>
          </a:p>
          <a:p>
            <a:r>
              <a:rPr lang="en-IN" dirty="0">
                <a:solidFill>
                  <a:schemeClr val="tx2"/>
                </a:solidFill>
              </a:rPr>
              <a:t>43)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java.lang.System.getProperty</a:t>
            </a:r>
            <a:r>
              <a:rPr lang="en-IN" dirty="0">
                <a:solidFill>
                  <a:schemeClr val="tx2"/>
                </a:solidFill>
              </a:rPr>
              <a:t>(System.java:539)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LowLevel.executeLowLevelAction</a:t>
            </a:r>
            <a:r>
              <a:rPr lang="en-IN" dirty="0">
                <a:solidFill>
                  <a:schemeClr val="tx2"/>
                </a:solidFill>
              </a:rPr>
              <a:t>(LowLevel.java:6)</a:t>
            </a:r>
          </a:p>
          <a:p>
            <a:r>
              <a:rPr lang="en-IN" dirty="0">
                <a:solidFill>
                  <a:schemeClr val="tx2"/>
                </a:solidFill>
              </a:rPr>
              <a:t>        at </a:t>
            </a:r>
            <a:r>
              <a:rPr lang="en-IN" dirty="0" err="1">
                <a:solidFill>
                  <a:schemeClr val="tx2"/>
                </a:solidFill>
              </a:rPr>
              <a:t>Main.main</a:t>
            </a:r>
            <a:r>
              <a:rPr lang="en-IN" dirty="0">
                <a:solidFill>
                  <a:schemeClr val="tx2"/>
                </a:solidFill>
              </a:rPr>
              <a:t>(Main.java:4)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3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5053" y="348380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Well, we still cannot trust the Security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90" y="1513094"/>
            <a:ext cx="6210838" cy="29415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54576" y="4973052"/>
            <a:ext cx="8398873" cy="125930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r>
              <a:rPr lang="en-IN" dirty="0"/>
              <a:t>A malicious app exploits a flaw to gain full privileges and then tampers with the OS or other apps and memory.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452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1657</Words>
  <Application>Microsoft Office PowerPoint</Application>
  <PresentationFormat>Widescreen</PresentationFormat>
  <Paragraphs>249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 2</vt:lpstr>
      <vt:lpstr>Frame</vt:lpstr>
      <vt:lpstr>Java Secure Native Interface</vt:lpstr>
      <vt:lpstr>Security and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 SGX-  Software Guard Extensions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Native Interface (JNI)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 Native Interface</dc:title>
  <dc:creator>Manna Subhadeep</dc:creator>
  <cp:lastModifiedBy>Manna Subhadeep</cp:lastModifiedBy>
  <cp:revision>23</cp:revision>
  <dcterms:created xsi:type="dcterms:W3CDTF">2016-11-28T11:33:37Z</dcterms:created>
  <dcterms:modified xsi:type="dcterms:W3CDTF">2016-11-28T16:09:26Z</dcterms:modified>
</cp:coreProperties>
</file>