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4630400" cy="8229600"/>
  <p:notesSz cx="8229600" cy="14630400"/>
  <p:embeddedFontLst>
    <p:embeddedFont>
      <p:font typeface="Raleway" pitchFamily="2" charset="0"/>
      <p:regular r:id="rId18"/>
    </p:embeddedFont>
    <p:embeddedFont>
      <p:font typeface="Roboto" panose="02000000000000000000" pitchFamily="2"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5" d="100"/>
          <a:sy n="55" d="100"/>
        </p:scale>
        <p:origin x="65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4278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CECF3"/>
          </a:solidFill>
          <a:ln/>
        </p:spPr>
      </p:sp>
      <p:sp>
        <p:nvSpPr>
          <p:cNvPr id="3" name="Shape 1"/>
          <p:cNvSpPr/>
          <p:nvPr/>
        </p:nvSpPr>
        <p:spPr>
          <a:xfrm>
            <a:off x="0" y="0"/>
            <a:ext cx="14630400" cy="8229600"/>
          </a:xfrm>
          <a:prstGeom prst="rect">
            <a:avLst/>
          </a:prstGeom>
          <a:solidFill>
            <a:srgbClr val="FFFFFF">
              <a:alpha val="95000"/>
            </a:srgbClr>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745462"/>
            <a:ext cx="7556421" cy="1417558"/>
          </a:xfrm>
          <a:prstGeom prst="rect">
            <a:avLst/>
          </a:prstGeom>
          <a:noFill/>
          <a:ln/>
        </p:spPr>
        <p:txBody>
          <a:bodyPr wrap="squar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Wireshark Network Tracking with Google Maps</a:t>
            </a:r>
            <a:endParaRPr lang="en-US" sz="4450" dirty="0"/>
          </a:p>
        </p:txBody>
      </p:sp>
      <p:sp>
        <p:nvSpPr>
          <p:cNvPr id="4" name="Text 1"/>
          <p:cNvSpPr/>
          <p:nvPr/>
        </p:nvSpPr>
        <p:spPr>
          <a:xfrm>
            <a:off x="793790" y="4503182"/>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by Abhik Das</a:t>
            </a:r>
            <a:endParaRPr lang="en-US" sz="1750" dirty="0"/>
          </a:p>
        </p:txBody>
      </p:sp>
      <p:sp>
        <p:nvSpPr>
          <p:cNvPr id="5" name="Text 2"/>
          <p:cNvSpPr/>
          <p:nvPr/>
        </p:nvSpPr>
        <p:spPr>
          <a:xfrm>
            <a:off x="793790" y="5121235"/>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Reg. No: 22BCE8616 </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201263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Results and Findings</a:t>
            </a:r>
            <a:endParaRPr lang="en-US" sz="4450" dirty="0"/>
          </a:p>
        </p:txBody>
      </p:sp>
      <p:sp>
        <p:nvSpPr>
          <p:cNvPr id="3" name="Shape 1"/>
          <p:cNvSpPr/>
          <p:nvPr/>
        </p:nvSpPr>
        <p:spPr>
          <a:xfrm>
            <a:off x="793790" y="3175040"/>
            <a:ext cx="510302" cy="510302"/>
          </a:xfrm>
          <a:prstGeom prst="roundRect">
            <a:avLst>
              <a:gd name="adj" fmla="val 18669"/>
            </a:avLst>
          </a:prstGeom>
          <a:solidFill>
            <a:srgbClr val="E1E1EA"/>
          </a:solidFill>
          <a:ln w="7620">
            <a:solidFill>
              <a:srgbClr val="C7C7D0"/>
            </a:solidFill>
            <a:prstDash val="solid"/>
          </a:ln>
        </p:spPr>
      </p:sp>
      <p:sp>
        <p:nvSpPr>
          <p:cNvPr id="4" name="Text 2"/>
          <p:cNvSpPr/>
          <p:nvPr/>
        </p:nvSpPr>
        <p:spPr>
          <a:xfrm>
            <a:off x="1530906" y="3252907"/>
            <a:ext cx="330136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Malicious IP Identification</a:t>
            </a:r>
            <a:endParaRPr lang="en-US" sz="2200" dirty="0"/>
          </a:p>
        </p:txBody>
      </p:sp>
      <p:sp>
        <p:nvSpPr>
          <p:cNvPr id="5" name="Text 3"/>
          <p:cNvSpPr/>
          <p:nvPr/>
        </p:nvSpPr>
        <p:spPr>
          <a:xfrm>
            <a:off x="1530906" y="3743325"/>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Detected suspicious IPs linked to specific countries rapidly.</a:t>
            </a:r>
            <a:endParaRPr lang="en-US" sz="1750" dirty="0"/>
          </a:p>
        </p:txBody>
      </p:sp>
      <p:sp>
        <p:nvSpPr>
          <p:cNvPr id="6" name="Shape 4"/>
          <p:cNvSpPr/>
          <p:nvPr/>
        </p:nvSpPr>
        <p:spPr>
          <a:xfrm>
            <a:off x="7457003" y="3175040"/>
            <a:ext cx="510302" cy="510302"/>
          </a:xfrm>
          <a:prstGeom prst="roundRect">
            <a:avLst>
              <a:gd name="adj" fmla="val 18669"/>
            </a:avLst>
          </a:prstGeom>
          <a:solidFill>
            <a:srgbClr val="E1E1EA"/>
          </a:solidFill>
          <a:ln w="7620">
            <a:solidFill>
              <a:srgbClr val="C7C7D0"/>
            </a:solidFill>
            <a:prstDash val="solid"/>
          </a:ln>
        </p:spPr>
      </p:sp>
      <p:sp>
        <p:nvSpPr>
          <p:cNvPr id="7" name="Text 5"/>
          <p:cNvSpPr/>
          <p:nvPr/>
        </p:nvSpPr>
        <p:spPr>
          <a:xfrm>
            <a:off x="8194119" y="3252907"/>
            <a:ext cx="2919651"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Visual Threat Mapping</a:t>
            </a:r>
            <a:endParaRPr lang="en-US" sz="2200" dirty="0"/>
          </a:p>
        </p:txBody>
      </p:sp>
      <p:sp>
        <p:nvSpPr>
          <p:cNvPr id="8" name="Text 6"/>
          <p:cNvSpPr/>
          <p:nvPr/>
        </p:nvSpPr>
        <p:spPr>
          <a:xfrm>
            <a:off x="8194119" y="3743325"/>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Maps simplified complex traffic analysis with clear visuals.</a:t>
            </a:r>
            <a:endParaRPr lang="en-US" sz="1750" dirty="0"/>
          </a:p>
        </p:txBody>
      </p:sp>
      <p:sp>
        <p:nvSpPr>
          <p:cNvPr id="9" name="Shape 7"/>
          <p:cNvSpPr/>
          <p:nvPr/>
        </p:nvSpPr>
        <p:spPr>
          <a:xfrm>
            <a:off x="793790" y="4922758"/>
            <a:ext cx="510302" cy="510302"/>
          </a:xfrm>
          <a:prstGeom prst="roundRect">
            <a:avLst>
              <a:gd name="adj" fmla="val 18669"/>
            </a:avLst>
          </a:prstGeom>
          <a:solidFill>
            <a:srgbClr val="E1E1EA"/>
          </a:solidFill>
          <a:ln w="7620">
            <a:solidFill>
              <a:srgbClr val="C7C7D0"/>
            </a:solidFill>
            <a:prstDash val="solid"/>
          </a:ln>
        </p:spPr>
      </p:sp>
      <p:sp>
        <p:nvSpPr>
          <p:cNvPr id="10" name="Text 8"/>
          <p:cNvSpPr/>
          <p:nvPr/>
        </p:nvSpPr>
        <p:spPr>
          <a:xfrm>
            <a:off x="1530906" y="5000625"/>
            <a:ext cx="4072652"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Protocol and Frequency Trends</a:t>
            </a:r>
            <a:endParaRPr lang="en-US" sz="2200" dirty="0"/>
          </a:p>
        </p:txBody>
      </p:sp>
      <p:sp>
        <p:nvSpPr>
          <p:cNvPr id="11" name="Text 9"/>
          <p:cNvSpPr/>
          <p:nvPr/>
        </p:nvSpPr>
        <p:spPr>
          <a:xfrm>
            <a:off x="1530906" y="5491043"/>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Analyzed protocol distribution and IP activity patterns effectively.</a:t>
            </a:r>
            <a:endParaRPr lang="en-US" sz="1750" dirty="0"/>
          </a:p>
        </p:txBody>
      </p:sp>
      <p:sp>
        <p:nvSpPr>
          <p:cNvPr id="12" name="Shape 10"/>
          <p:cNvSpPr/>
          <p:nvPr/>
        </p:nvSpPr>
        <p:spPr>
          <a:xfrm>
            <a:off x="7457003" y="4922758"/>
            <a:ext cx="510302" cy="510302"/>
          </a:xfrm>
          <a:prstGeom prst="roundRect">
            <a:avLst>
              <a:gd name="adj" fmla="val 18669"/>
            </a:avLst>
          </a:prstGeom>
          <a:solidFill>
            <a:srgbClr val="E1E1EA"/>
          </a:solidFill>
          <a:ln w="7620">
            <a:solidFill>
              <a:srgbClr val="C7C7D0"/>
            </a:solidFill>
            <a:prstDash val="solid"/>
          </a:ln>
        </p:spPr>
      </p:sp>
      <p:sp>
        <p:nvSpPr>
          <p:cNvPr id="13" name="Text 11"/>
          <p:cNvSpPr/>
          <p:nvPr/>
        </p:nvSpPr>
        <p:spPr>
          <a:xfrm>
            <a:off x="8194119" y="5000625"/>
            <a:ext cx="475047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Geography and Behavior Correlation</a:t>
            </a:r>
            <a:endParaRPr lang="en-US" sz="2200" dirty="0"/>
          </a:p>
        </p:txBody>
      </p:sp>
      <p:sp>
        <p:nvSpPr>
          <p:cNvPr id="14" name="Text 12"/>
          <p:cNvSpPr/>
          <p:nvPr/>
        </p:nvSpPr>
        <p:spPr>
          <a:xfrm>
            <a:off x="8194119" y="5491043"/>
            <a:ext cx="5642610"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Connected network behavior insights with geographic data points.</a:t>
            </a:r>
            <a:endParaRPr lang="en-US" sz="1750" dirty="0"/>
          </a:p>
        </p:txBody>
      </p:sp>
      <p:sp>
        <p:nvSpPr>
          <p:cNvPr id="15" name="Rectangle 14">
            <a:extLst>
              <a:ext uri="{FF2B5EF4-FFF2-40B4-BE49-F238E27FC236}">
                <a16:creationId xmlns:a16="http://schemas.microsoft.com/office/drawing/2014/main" id="{1030F879-3A0B-67C7-B826-63567025DC15}"/>
              </a:ext>
            </a:extLst>
          </p:cNvPr>
          <p:cNvSpPr/>
          <p:nvPr/>
        </p:nvSpPr>
        <p:spPr>
          <a:xfrm>
            <a:off x="12535382" y="7778188"/>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305997"/>
            <a:ext cx="10949464"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Applications of Our Network Tracking Tool</a:t>
            </a:r>
            <a:endParaRPr lang="en-US" sz="4450" dirty="0"/>
          </a:p>
        </p:txBody>
      </p:sp>
      <p:pic>
        <p:nvPicPr>
          <p:cNvPr id="3" name="Image 0" descr="preencoded.png"/>
          <p:cNvPicPr>
            <a:picLocks noChangeAspect="1"/>
          </p:cNvPicPr>
          <p:nvPr/>
        </p:nvPicPr>
        <p:blipFill>
          <a:blip r:embed="rId3"/>
          <a:stretch>
            <a:fillRect/>
          </a:stretch>
        </p:blipFill>
        <p:spPr>
          <a:xfrm>
            <a:off x="793790" y="2468404"/>
            <a:ext cx="3048000" cy="1883807"/>
          </a:xfrm>
          <a:prstGeom prst="rect">
            <a:avLst/>
          </a:prstGeom>
        </p:spPr>
      </p:pic>
      <p:sp>
        <p:nvSpPr>
          <p:cNvPr id="4" name="Text 1"/>
          <p:cNvSpPr/>
          <p:nvPr/>
        </p:nvSpPr>
        <p:spPr>
          <a:xfrm>
            <a:off x="793790" y="4635698"/>
            <a:ext cx="3048000" cy="708660"/>
          </a:xfrm>
          <a:prstGeom prst="rect">
            <a:avLst/>
          </a:prstGeom>
          <a:noFill/>
          <a:ln/>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Cybersecurity Education &amp; Training</a:t>
            </a:r>
            <a:endParaRPr lang="en-US" sz="2200" dirty="0"/>
          </a:p>
        </p:txBody>
      </p:sp>
      <p:sp>
        <p:nvSpPr>
          <p:cNvPr id="5" name="Text 2"/>
          <p:cNvSpPr/>
          <p:nvPr/>
        </p:nvSpPr>
        <p:spPr>
          <a:xfrm>
            <a:off x="793790" y="5480447"/>
            <a:ext cx="3048000"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Helps students visualize network traffic and understand cyber threats.</a:t>
            </a:r>
            <a:endParaRPr lang="en-US" sz="1750" dirty="0"/>
          </a:p>
        </p:txBody>
      </p:sp>
      <p:pic>
        <p:nvPicPr>
          <p:cNvPr id="6" name="Image 1" descr="preencoded.png"/>
          <p:cNvPicPr>
            <a:picLocks noChangeAspect="1"/>
          </p:cNvPicPr>
          <p:nvPr/>
        </p:nvPicPr>
        <p:blipFill>
          <a:blip r:embed="rId4"/>
          <a:stretch>
            <a:fillRect/>
          </a:stretch>
        </p:blipFill>
        <p:spPr>
          <a:xfrm>
            <a:off x="4125278" y="2468404"/>
            <a:ext cx="3048119" cy="1883807"/>
          </a:xfrm>
          <a:prstGeom prst="rect">
            <a:avLst/>
          </a:prstGeom>
        </p:spPr>
      </p:pic>
      <p:sp>
        <p:nvSpPr>
          <p:cNvPr id="7" name="Text 3"/>
          <p:cNvSpPr/>
          <p:nvPr/>
        </p:nvSpPr>
        <p:spPr>
          <a:xfrm>
            <a:off x="4125278" y="4635698"/>
            <a:ext cx="3048119" cy="708660"/>
          </a:xfrm>
          <a:prstGeom prst="rect">
            <a:avLst/>
          </a:prstGeom>
          <a:noFill/>
          <a:ln/>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Internal Network Auditing</a:t>
            </a:r>
            <a:endParaRPr lang="en-US" sz="2200" dirty="0"/>
          </a:p>
        </p:txBody>
      </p:sp>
      <p:sp>
        <p:nvSpPr>
          <p:cNvPr id="8" name="Text 4"/>
          <p:cNvSpPr/>
          <p:nvPr/>
        </p:nvSpPr>
        <p:spPr>
          <a:xfrm>
            <a:off x="4125278" y="5480447"/>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Tracks suspicious inbound and outbound connections in organizations.</a:t>
            </a:r>
            <a:endParaRPr lang="en-US" sz="1750" dirty="0"/>
          </a:p>
        </p:txBody>
      </p:sp>
      <p:pic>
        <p:nvPicPr>
          <p:cNvPr id="9" name="Image 2" descr="preencoded.png"/>
          <p:cNvPicPr>
            <a:picLocks noChangeAspect="1"/>
          </p:cNvPicPr>
          <p:nvPr/>
        </p:nvPicPr>
        <p:blipFill>
          <a:blip r:embed="rId5"/>
          <a:stretch>
            <a:fillRect/>
          </a:stretch>
        </p:blipFill>
        <p:spPr>
          <a:xfrm>
            <a:off x="7456884" y="2468404"/>
            <a:ext cx="3048119" cy="1883807"/>
          </a:xfrm>
          <a:prstGeom prst="rect">
            <a:avLst/>
          </a:prstGeom>
        </p:spPr>
      </p:pic>
      <p:sp>
        <p:nvSpPr>
          <p:cNvPr id="10" name="Text 5"/>
          <p:cNvSpPr/>
          <p:nvPr/>
        </p:nvSpPr>
        <p:spPr>
          <a:xfrm>
            <a:off x="7456884" y="4635698"/>
            <a:ext cx="3048119" cy="708660"/>
          </a:xfrm>
          <a:prstGeom prst="rect">
            <a:avLst/>
          </a:prstGeom>
          <a:noFill/>
          <a:ln/>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Threat Intelligence &amp; Research</a:t>
            </a:r>
            <a:endParaRPr lang="en-US" sz="2200" dirty="0"/>
          </a:p>
        </p:txBody>
      </p:sp>
      <p:sp>
        <p:nvSpPr>
          <p:cNvPr id="11" name="Text 6"/>
          <p:cNvSpPr/>
          <p:nvPr/>
        </p:nvSpPr>
        <p:spPr>
          <a:xfrm>
            <a:off x="7456884" y="5480447"/>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Correlates malicious IPs with locations for threat hunting and patterns.</a:t>
            </a:r>
            <a:endParaRPr lang="en-US" sz="1750" dirty="0"/>
          </a:p>
        </p:txBody>
      </p:sp>
      <p:pic>
        <p:nvPicPr>
          <p:cNvPr id="12" name="Image 3" descr="preencoded.png"/>
          <p:cNvPicPr>
            <a:picLocks noChangeAspect="1"/>
          </p:cNvPicPr>
          <p:nvPr/>
        </p:nvPicPr>
        <p:blipFill>
          <a:blip r:embed="rId6"/>
          <a:stretch>
            <a:fillRect/>
          </a:stretch>
        </p:blipFill>
        <p:spPr>
          <a:xfrm>
            <a:off x="10788491" y="2468404"/>
            <a:ext cx="3048119" cy="1883807"/>
          </a:xfrm>
          <a:prstGeom prst="rect">
            <a:avLst/>
          </a:prstGeom>
        </p:spPr>
      </p:pic>
      <p:sp>
        <p:nvSpPr>
          <p:cNvPr id="13" name="Text 7"/>
          <p:cNvSpPr/>
          <p:nvPr/>
        </p:nvSpPr>
        <p:spPr>
          <a:xfrm>
            <a:off x="10788491" y="4635698"/>
            <a:ext cx="3048119" cy="1062990"/>
          </a:xfrm>
          <a:prstGeom prst="rect">
            <a:avLst/>
          </a:prstGeom>
          <a:noFill/>
          <a:ln/>
        </p:spPr>
        <p:txBody>
          <a:bodyPr wrap="squar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Incident Response Support &amp; Network Forensics</a:t>
            </a:r>
            <a:endParaRPr lang="en-US" sz="2200" dirty="0"/>
          </a:p>
        </p:txBody>
      </p:sp>
      <p:sp>
        <p:nvSpPr>
          <p:cNvPr id="14" name="Text 8"/>
          <p:cNvSpPr/>
          <p:nvPr/>
        </p:nvSpPr>
        <p:spPr>
          <a:xfrm>
            <a:off x="10788491" y="5834777"/>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Identifies attack origins quickly, aiding prioritization and investigation.</a:t>
            </a:r>
            <a:endParaRPr lang="en-US" sz="1750" dirty="0"/>
          </a:p>
        </p:txBody>
      </p:sp>
      <p:sp>
        <p:nvSpPr>
          <p:cNvPr id="15" name="Rectangle 14">
            <a:extLst>
              <a:ext uri="{FF2B5EF4-FFF2-40B4-BE49-F238E27FC236}">
                <a16:creationId xmlns:a16="http://schemas.microsoft.com/office/drawing/2014/main" id="{CBA4D7C8-E93C-B044-73B6-440A16910E10}"/>
              </a:ext>
            </a:extLst>
          </p:cNvPr>
          <p:cNvSpPr/>
          <p:nvPr/>
        </p:nvSpPr>
        <p:spPr>
          <a:xfrm>
            <a:off x="12523808"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909888"/>
            <a:ext cx="732032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Challenges Faced and Fixes</a:t>
            </a:r>
            <a:endParaRPr lang="en-US" sz="4450" dirty="0"/>
          </a:p>
        </p:txBody>
      </p:sp>
      <p:sp>
        <p:nvSpPr>
          <p:cNvPr id="3" name="Text 1"/>
          <p:cNvSpPr/>
          <p:nvPr/>
        </p:nvSpPr>
        <p:spPr>
          <a:xfrm>
            <a:off x="793790" y="407229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API Rate Limits:</a:t>
            </a:r>
            <a:r>
              <a:rPr lang="en-US" sz="1750" dirty="0">
                <a:solidFill>
                  <a:srgbClr val="3C3939"/>
                </a:solidFill>
                <a:latin typeface="Roboto" pitchFamily="34" charset="0"/>
                <a:ea typeface="Roboto" pitchFamily="34" charset="-122"/>
                <a:cs typeface="Roboto" pitchFamily="34" charset="-120"/>
              </a:rPr>
              <a:t> Added delays between requests to avoid being blocked.</a:t>
            </a:r>
            <a:endParaRPr lang="en-US" sz="1750" dirty="0"/>
          </a:p>
        </p:txBody>
      </p:sp>
      <p:sp>
        <p:nvSpPr>
          <p:cNvPr id="4" name="Text 2"/>
          <p:cNvSpPr/>
          <p:nvPr/>
        </p:nvSpPr>
        <p:spPr>
          <a:xfrm>
            <a:off x="793790" y="451449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Missing Data:</a:t>
            </a:r>
            <a:r>
              <a:rPr lang="en-US" sz="1750" dirty="0">
                <a:solidFill>
                  <a:srgbClr val="3C3939"/>
                </a:solidFill>
                <a:latin typeface="Roboto" pitchFamily="34" charset="0"/>
                <a:ea typeface="Roboto" pitchFamily="34" charset="-122"/>
                <a:cs typeface="Roboto" pitchFamily="34" charset="-120"/>
              </a:rPr>
              <a:t> Skipped empty geolocation entries to maintain accuracy.</a:t>
            </a:r>
            <a:endParaRPr lang="en-US" sz="1750" dirty="0"/>
          </a:p>
        </p:txBody>
      </p:sp>
      <p:sp>
        <p:nvSpPr>
          <p:cNvPr id="5" name="Text 3"/>
          <p:cNvSpPr/>
          <p:nvPr/>
        </p:nvSpPr>
        <p:spPr>
          <a:xfrm>
            <a:off x="793790" y="495669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Slow Performance:</a:t>
            </a:r>
            <a:r>
              <a:rPr lang="en-US" sz="1750" dirty="0">
                <a:solidFill>
                  <a:srgbClr val="3C3939"/>
                </a:solidFill>
                <a:latin typeface="Roboto" pitchFamily="34" charset="0"/>
                <a:ea typeface="Roboto" pitchFamily="34" charset="-122"/>
                <a:cs typeface="Roboto" pitchFamily="34" charset="-120"/>
              </a:rPr>
              <a:t> Optimized memory use and implemented loading indicators.</a:t>
            </a:r>
            <a:endParaRPr lang="en-US" sz="1750" dirty="0"/>
          </a:p>
        </p:txBody>
      </p:sp>
      <p:sp>
        <p:nvSpPr>
          <p:cNvPr id="6" name="Rectangle 5">
            <a:extLst>
              <a:ext uri="{FF2B5EF4-FFF2-40B4-BE49-F238E27FC236}">
                <a16:creationId xmlns:a16="http://schemas.microsoft.com/office/drawing/2014/main" id="{8A3478AD-4641-CE86-FA1D-C3B16C3E7ED1}"/>
              </a:ext>
            </a:extLst>
          </p:cNvPr>
          <p:cNvSpPr/>
          <p:nvPr/>
        </p:nvSpPr>
        <p:spPr>
          <a:xfrm>
            <a:off x="12477509"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793790" y="2688788"/>
            <a:ext cx="5775841"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Future Enhancements</a:t>
            </a:r>
            <a:endParaRPr lang="en-US" sz="4450" dirty="0"/>
          </a:p>
        </p:txBody>
      </p:sp>
      <p:sp>
        <p:nvSpPr>
          <p:cNvPr id="3" name="Text 1"/>
          <p:cNvSpPr/>
          <p:nvPr/>
        </p:nvSpPr>
        <p:spPr>
          <a:xfrm>
            <a:off x="793790" y="3851196"/>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a:pPr>
            <a:r>
              <a:rPr lang="en-US" sz="1750" b="1" dirty="0">
                <a:solidFill>
                  <a:srgbClr val="3C3939"/>
                </a:solidFill>
                <a:latin typeface="Roboto" pitchFamily="34" charset="0"/>
                <a:ea typeface="Roboto" pitchFamily="34" charset="-122"/>
                <a:cs typeface="Roboto" pitchFamily="34" charset="-120"/>
              </a:rPr>
              <a:t>Real-time Packet Capture:</a:t>
            </a:r>
            <a:r>
              <a:rPr lang="en-US" sz="1750" dirty="0">
                <a:solidFill>
                  <a:srgbClr val="3C3939"/>
                </a:solidFill>
                <a:latin typeface="Roboto" pitchFamily="34" charset="0"/>
                <a:ea typeface="Roboto" pitchFamily="34" charset="-122"/>
                <a:cs typeface="Roboto" pitchFamily="34" charset="-120"/>
              </a:rPr>
              <a:t> Auto-refresh maps displaying live network activity.</a:t>
            </a:r>
            <a:endParaRPr lang="en-US" sz="1750" dirty="0"/>
          </a:p>
        </p:txBody>
      </p:sp>
      <p:sp>
        <p:nvSpPr>
          <p:cNvPr id="4" name="Text 2"/>
          <p:cNvSpPr/>
          <p:nvPr/>
        </p:nvSpPr>
        <p:spPr>
          <a:xfrm>
            <a:off x="793790" y="4293394"/>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2"/>
            </a:pPr>
            <a:r>
              <a:rPr lang="en-US" sz="1750" b="1" dirty="0">
                <a:solidFill>
                  <a:srgbClr val="3C3939"/>
                </a:solidFill>
                <a:latin typeface="Roboto" pitchFamily="34" charset="0"/>
                <a:ea typeface="Roboto" pitchFamily="34" charset="-122"/>
                <a:cs typeface="Roboto" pitchFamily="34" charset="-120"/>
              </a:rPr>
              <a:t>Alert System:</a:t>
            </a:r>
            <a:r>
              <a:rPr lang="en-US" sz="1750" dirty="0">
                <a:solidFill>
                  <a:srgbClr val="3C3939"/>
                </a:solidFill>
                <a:latin typeface="Roboto" pitchFamily="34" charset="0"/>
                <a:ea typeface="Roboto" pitchFamily="34" charset="-122"/>
                <a:cs typeface="Roboto" pitchFamily="34" charset="-120"/>
              </a:rPr>
              <a:t> Instant notifications for high-threat IP detections.</a:t>
            </a:r>
            <a:endParaRPr lang="en-US" sz="1750" dirty="0"/>
          </a:p>
        </p:txBody>
      </p:sp>
      <p:sp>
        <p:nvSpPr>
          <p:cNvPr id="5" name="Text 3"/>
          <p:cNvSpPr/>
          <p:nvPr/>
        </p:nvSpPr>
        <p:spPr>
          <a:xfrm>
            <a:off x="793790" y="4735592"/>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3"/>
            </a:pPr>
            <a:r>
              <a:rPr lang="en-US" sz="1750" b="1" dirty="0">
                <a:solidFill>
                  <a:srgbClr val="3C3939"/>
                </a:solidFill>
                <a:latin typeface="Roboto" pitchFamily="34" charset="0"/>
                <a:ea typeface="Roboto" pitchFamily="34" charset="-122"/>
                <a:cs typeface="Roboto" pitchFamily="34" charset="-120"/>
              </a:rPr>
              <a:t>Report Export:</a:t>
            </a:r>
            <a:r>
              <a:rPr lang="en-US" sz="1750" dirty="0">
                <a:solidFill>
                  <a:srgbClr val="3C3939"/>
                </a:solidFill>
                <a:latin typeface="Roboto" pitchFamily="34" charset="0"/>
                <a:ea typeface="Roboto" pitchFamily="34" charset="-122"/>
                <a:cs typeface="Roboto" pitchFamily="34" charset="-120"/>
              </a:rPr>
              <a:t> Generate detailed PDF and HTML threat reports.</a:t>
            </a:r>
            <a:endParaRPr lang="en-US" sz="1750" dirty="0"/>
          </a:p>
        </p:txBody>
      </p:sp>
      <p:sp>
        <p:nvSpPr>
          <p:cNvPr id="6" name="Text 4"/>
          <p:cNvSpPr/>
          <p:nvPr/>
        </p:nvSpPr>
        <p:spPr>
          <a:xfrm>
            <a:off x="793790" y="5177790"/>
            <a:ext cx="13042821" cy="362903"/>
          </a:xfrm>
          <a:prstGeom prst="rect">
            <a:avLst/>
          </a:prstGeom>
          <a:noFill/>
          <a:ln/>
        </p:spPr>
        <p:txBody>
          <a:bodyPr wrap="none" lIns="0" tIns="0" rIns="0" bIns="0" rtlCol="0" anchor="t"/>
          <a:lstStyle/>
          <a:p>
            <a:pPr marL="342900" indent="-342900" algn="l">
              <a:lnSpc>
                <a:spcPts val="2850"/>
              </a:lnSpc>
              <a:buSzPct val="100000"/>
              <a:buFont typeface="+mj-lt"/>
              <a:buAutoNum type="arabicPeriod" startAt="4"/>
            </a:pPr>
            <a:r>
              <a:rPr lang="en-US" sz="1750" b="1" dirty="0">
                <a:solidFill>
                  <a:srgbClr val="3C3939"/>
                </a:solidFill>
                <a:latin typeface="Roboto" pitchFamily="34" charset="0"/>
                <a:ea typeface="Roboto" pitchFamily="34" charset="-122"/>
                <a:cs typeface="Roboto" pitchFamily="34" charset="-120"/>
              </a:rPr>
              <a:t>Machine Learning:</a:t>
            </a:r>
            <a:r>
              <a:rPr lang="en-US" sz="1750" dirty="0">
                <a:solidFill>
                  <a:srgbClr val="3C3939"/>
                </a:solidFill>
                <a:latin typeface="Roboto" pitchFamily="34" charset="0"/>
                <a:ea typeface="Roboto" pitchFamily="34" charset="-122"/>
                <a:cs typeface="Roboto" pitchFamily="34" charset="-120"/>
              </a:rPr>
              <a:t> Predict and flag IP threats using advanced algorithms.</a:t>
            </a:r>
            <a:endParaRPr lang="en-US" sz="1750" dirty="0"/>
          </a:p>
        </p:txBody>
      </p:sp>
      <p:sp>
        <p:nvSpPr>
          <p:cNvPr id="7" name="Rectangle 6">
            <a:extLst>
              <a:ext uri="{FF2B5EF4-FFF2-40B4-BE49-F238E27FC236}">
                <a16:creationId xmlns:a16="http://schemas.microsoft.com/office/drawing/2014/main" id="{CE203A59-42B7-8E78-1250-7E363A071F94}"/>
              </a:ext>
            </a:extLst>
          </p:cNvPr>
          <p:cNvSpPr/>
          <p:nvPr/>
        </p:nvSpPr>
        <p:spPr>
          <a:xfrm>
            <a:off x="12523807"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93790" y="1643301"/>
            <a:ext cx="7825502" cy="978218"/>
          </a:xfrm>
          <a:prstGeom prst="rect">
            <a:avLst/>
          </a:prstGeom>
          <a:noFill/>
          <a:ln/>
        </p:spPr>
        <p:txBody>
          <a:bodyPr wrap="none" lIns="0" tIns="0" rIns="0" bIns="0" rtlCol="0" anchor="t"/>
          <a:lstStyle/>
          <a:p>
            <a:pPr marL="0" indent="0" algn="l">
              <a:lnSpc>
                <a:spcPts val="7700"/>
              </a:lnSpc>
              <a:buNone/>
            </a:pPr>
            <a:r>
              <a:rPr lang="en-US" sz="6150" dirty="0">
                <a:solidFill>
                  <a:srgbClr val="1B1B27"/>
                </a:solidFill>
                <a:latin typeface="Raleway" pitchFamily="34" charset="0"/>
                <a:ea typeface="Raleway" pitchFamily="34" charset="-122"/>
                <a:cs typeface="Raleway" pitchFamily="34" charset="-120"/>
              </a:rPr>
              <a:t>Conclusion</a:t>
            </a:r>
            <a:endParaRPr lang="en-US" sz="6150" dirty="0"/>
          </a:p>
        </p:txBody>
      </p:sp>
      <p:sp>
        <p:nvSpPr>
          <p:cNvPr id="3" name="Text 1"/>
          <p:cNvSpPr/>
          <p:nvPr/>
        </p:nvSpPr>
        <p:spPr>
          <a:xfrm>
            <a:off x="793790" y="3075146"/>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This tool transforms raw network data into clear visual intelligence.</a:t>
            </a:r>
            <a:endParaRPr lang="en-US" sz="1750" dirty="0"/>
          </a:p>
        </p:txBody>
      </p:sp>
      <p:sp>
        <p:nvSpPr>
          <p:cNvPr id="4" name="Text 2"/>
          <p:cNvSpPr/>
          <p:nvPr/>
        </p:nvSpPr>
        <p:spPr>
          <a:xfrm>
            <a:off x="793790" y="3693200"/>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It's user-friendly and integrates trusted real-world threat data.</a:t>
            </a:r>
            <a:endParaRPr lang="en-US" sz="1750" dirty="0"/>
          </a:p>
        </p:txBody>
      </p:sp>
      <p:sp>
        <p:nvSpPr>
          <p:cNvPr id="5" name="Text 3"/>
          <p:cNvSpPr/>
          <p:nvPr/>
        </p:nvSpPr>
        <p:spPr>
          <a:xfrm>
            <a:off x="793790" y="431125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Ideal for students and analysts beginning their cybersecurity journey.</a:t>
            </a:r>
            <a:endParaRPr lang="en-US" sz="1750" dirty="0"/>
          </a:p>
        </p:txBody>
      </p:sp>
      <p:sp>
        <p:nvSpPr>
          <p:cNvPr id="6" name="Shape 4"/>
          <p:cNvSpPr/>
          <p:nvPr/>
        </p:nvSpPr>
        <p:spPr>
          <a:xfrm>
            <a:off x="793790" y="4929307"/>
            <a:ext cx="510302" cy="510302"/>
          </a:xfrm>
          <a:prstGeom prst="roundRect">
            <a:avLst>
              <a:gd name="adj" fmla="val 18669"/>
            </a:avLst>
          </a:prstGeom>
          <a:solidFill>
            <a:srgbClr val="E1E1EA"/>
          </a:solidFill>
          <a:ln w="7620">
            <a:solidFill>
              <a:srgbClr val="C7C7D0"/>
            </a:solidFill>
            <a:prstDash val="solid"/>
          </a:ln>
        </p:spPr>
      </p:sp>
      <p:sp>
        <p:nvSpPr>
          <p:cNvPr id="7" name="Text 5"/>
          <p:cNvSpPr/>
          <p:nvPr/>
        </p:nvSpPr>
        <p:spPr>
          <a:xfrm>
            <a:off x="1530906" y="50071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User-Friendly Design</a:t>
            </a:r>
            <a:endParaRPr lang="en-US" sz="2200" dirty="0"/>
          </a:p>
        </p:txBody>
      </p:sp>
      <p:sp>
        <p:nvSpPr>
          <p:cNvPr id="8" name="Text 6"/>
          <p:cNvSpPr/>
          <p:nvPr/>
        </p:nvSpPr>
        <p:spPr>
          <a:xfrm>
            <a:off x="1530906" y="5497592"/>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Intuitive interface simplifies complex network data analysis.</a:t>
            </a:r>
            <a:endParaRPr lang="en-US" sz="1750" dirty="0"/>
          </a:p>
        </p:txBody>
      </p:sp>
      <p:sp>
        <p:nvSpPr>
          <p:cNvPr id="9" name="Shape 7"/>
          <p:cNvSpPr/>
          <p:nvPr/>
        </p:nvSpPr>
        <p:spPr>
          <a:xfrm>
            <a:off x="5235893" y="4929307"/>
            <a:ext cx="510302" cy="510302"/>
          </a:xfrm>
          <a:prstGeom prst="roundRect">
            <a:avLst>
              <a:gd name="adj" fmla="val 18669"/>
            </a:avLst>
          </a:prstGeom>
          <a:solidFill>
            <a:srgbClr val="E1E1EA"/>
          </a:solidFill>
          <a:ln w="7620">
            <a:solidFill>
              <a:srgbClr val="C7C7D0"/>
            </a:solidFill>
            <a:prstDash val="solid"/>
          </a:ln>
        </p:spPr>
      </p:sp>
      <p:sp>
        <p:nvSpPr>
          <p:cNvPr id="10" name="Text 8"/>
          <p:cNvSpPr/>
          <p:nvPr/>
        </p:nvSpPr>
        <p:spPr>
          <a:xfrm>
            <a:off x="5973008" y="5007173"/>
            <a:ext cx="2943106"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Integrated Threat Data</a:t>
            </a:r>
            <a:endParaRPr lang="en-US" sz="2200" dirty="0"/>
          </a:p>
        </p:txBody>
      </p:sp>
      <p:sp>
        <p:nvSpPr>
          <p:cNvPr id="11" name="Text 9"/>
          <p:cNvSpPr/>
          <p:nvPr/>
        </p:nvSpPr>
        <p:spPr>
          <a:xfrm>
            <a:off x="5973008" y="5497592"/>
            <a:ext cx="3421499"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Leverages multiple APIs for accurate reputation and geolocation.</a:t>
            </a:r>
            <a:endParaRPr lang="en-US" sz="1750" dirty="0"/>
          </a:p>
        </p:txBody>
      </p:sp>
      <p:sp>
        <p:nvSpPr>
          <p:cNvPr id="12" name="Shape 10"/>
          <p:cNvSpPr/>
          <p:nvPr/>
        </p:nvSpPr>
        <p:spPr>
          <a:xfrm>
            <a:off x="9677995" y="4929307"/>
            <a:ext cx="510302" cy="510302"/>
          </a:xfrm>
          <a:prstGeom prst="roundRect">
            <a:avLst>
              <a:gd name="adj" fmla="val 18669"/>
            </a:avLst>
          </a:prstGeom>
          <a:solidFill>
            <a:srgbClr val="E1E1EA"/>
          </a:solidFill>
          <a:ln w="7620">
            <a:solidFill>
              <a:srgbClr val="C7C7D0"/>
            </a:solidFill>
            <a:prstDash val="solid"/>
          </a:ln>
        </p:spPr>
      </p:sp>
      <p:sp>
        <p:nvSpPr>
          <p:cNvPr id="13" name="Text 11"/>
          <p:cNvSpPr/>
          <p:nvPr/>
        </p:nvSpPr>
        <p:spPr>
          <a:xfrm>
            <a:off x="10415111" y="5007173"/>
            <a:ext cx="3304699"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Educational and Practical</a:t>
            </a:r>
            <a:endParaRPr lang="en-US" sz="2200" dirty="0"/>
          </a:p>
        </p:txBody>
      </p:sp>
      <p:sp>
        <p:nvSpPr>
          <p:cNvPr id="14" name="Text 12"/>
          <p:cNvSpPr/>
          <p:nvPr/>
        </p:nvSpPr>
        <p:spPr>
          <a:xfrm>
            <a:off x="10415111" y="5497592"/>
            <a:ext cx="3421499"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Supports learning and real-world threat detection for beginners.</a:t>
            </a:r>
            <a:endParaRPr lang="en-US" sz="1750" dirty="0"/>
          </a:p>
        </p:txBody>
      </p:sp>
      <p:sp>
        <p:nvSpPr>
          <p:cNvPr id="15" name="Rectangle 14">
            <a:extLst>
              <a:ext uri="{FF2B5EF4-FFF2-40B4-BE49-F238E27FC236}">
                <a16:creationId xmlns:a16="http://schemas.microsoft.com/office/drawing/2014/main" id="{7BD52456-5240-3BC2-C570-95B2D991BFAF}"/>
              </a:ext>
            </a:extLst>
          </p:cNvPr>
          <p:cNvSpPr/>
          <p:nvPr/>
        </p:nvSpPr>
        <p:spPr>
          <a:xfrm>
            <a:off x="12512233"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309979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Thank You</a:t>
            </a:r>
            <a:endParaRPr lang="en-US" sz="4450" dirty="0"/>
          </a:p>
        </p:txBody>
      </p:sp>
      <p:sp>
        <p:nvSpPr>
          <p:cNvPr id="4" name="Text 1"/>
          <p:cNvSpPr/>
          <p:nvPr/>
        </p:nvSpPr>
        <p:spPr>
          <a:xfrm>
            <a:off x="793790" y="4148733"/>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We appreciate your time and interest in our network tracking solution.</a:t>
            </a:r>
            <a:endParaRPr lang="en-US" sz="1750" dirty="0"/>
          </a:p>
        </p:txBody>
      </p:sp>
      <p:sp>
        <p:nvSpPr>
          <p:cNvPr id="5" name="Text 2"/>
          <p:cNvSpPr/>
          <p:nvPr/>
        </p:nvSpPr>
        <p:spPr>
          <a:xfrm>
            <a:off x="793790" y="4766786"/>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Feel free to ask questions or request further details about the project.</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4463534"/>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Introduction</a:t>
            </a:r>
            <a:endParaRPr lang="en-US" sz="4450" dirty="0"/>
          </a:p>
        </p:txBody>
      </p:sp>
      <p:sp>
        <p:nvSpPr>
          <p:cNvPr id="4" name="Text 1"/>
          <p:cNvSpPr/>
          <p:nvPr/>
        </p:nvSpPr>
        <p:spPr>
          <a:xfrm>
            <a:off x="793790" y="5512475"/>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In the realm of escalating cyber dangers, the analysis of network traffic stands as a pivotal task. While Wireshark excels in parsing packet-level intricacies, it lacks the crucial elements of geolocation and threat understanding. Our venture transcends these limitations by amalgamating Wireshark data with immersive Google Maps-style visuals and comprehensive threat intelligence.</a:t>
            </a:r>
            <a:endParaRPr lang="en-US" sz="1750" dirty="0"/>
          </a:p>
        </p:txBody>
      </p:sp>
      <p:sp>
        <p:nvSpPr>
          <p:cNvPr id="5" name="Rectangle 4">
            <a:extLst>
              <a:ext uri="{FF2B5EF4-FFF2-40B4-BE49-F238E27FC236}">
                <a16:creationId xmlns:a16="http://schemas.microsoft.com/office/drawing/2014/main" id="{E1DE6240-9130-BEC5-60AE-D3BDAACF4F09}"/>
              </a:ext>
            </a:extLst>
          </p:cNvPr>
          <p:cNvSpPr/>
          <p:nvPr/>
        </p:nvSpPr>
        <p:spPr>
          <a:xfrm>
            <a:off x="12512233"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2317313"/>
            <a:ext cx="12210455"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Visualizing Network Activity with Geo-Mapping</a:t>
            </a:r>
            <a:endParaRPr lang="en-US" sz="4450" dirty="0"/>
          </a:p>
        </p:txBody>
      </p:sp>
      <p:sp>
        <p:nvSpPr>
          <p:cNvPr id="3" name="Text 1"/>
          <p:cNvSpPr/>
          <p:nvPr/>
        </p:nvSpPr>
        <p:spPr>
          <a:xfrm>
            <a:off x="793790" y="347972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Traditional network analysis tools provide insights into what's happening on the network, but lack the visual context of where those events are occurring. Analysts often have to manually cross-reference IP addresses with external reputation and location data to piece together the full picture.</a:t>
            </a:r>
            <a:endParaRPr lang="en-US" sz="1750" dirty="0"/>
          </a:p>
        </p:txBody>
      </p:sp>
      <p:sp>
        <p:nvSpPr>
          <p:cNvPr id="4" name="Text 2"/>
          <p:cNvSpPr/>
          <p:nvPr/>
        </p:nvSpPr>
        <p:spPr>
          <a:xfrm>
            <a:off x="793790" y="482357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This gap between raw packet data and geographic understanding limits the speed and effectiveness of network monitoring and incident response. Our tool bridges this divide by integrating network traffic data with interactive Google Maps visualizations, giving analysts a more intuitive and contextual view of network activity and security events.</a:t>
            </a:r>
            <a:endParaRPr lang="en-US" sz="1750" dirty="0"/>
          </a:p>
        </p:txBody>
      </p:sp>
      <p:sp>
        <p:nvSpPr>
          <p:cNvPr id="5" name="Rectangle 4">
            <a:extLst>
              <a:ext uri="{FF2B5EF4-FFF2-40B4-BE49-F238E27FC236}">
                <a16:creationId xmlns:a16="http://schemas.microsoft.com/office/drawing/2014/main" id="{CE685EDE-9D9A-B529-5E3A-39B76B30E83B}"/>
              </a:ext>
            </a:extLst>
          </p:cNvPr>
          <p:cNvSpPr/>
          <p:nvPr/>
        </p:nvSpPr>
        <p:spPr>
          <a:xfrm>
            <a:off x="12512233"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29558"/>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Existing Solutions</a:t>
            </a:r>
            <a:endParaRPr lang="en-US" sz="4450" dirty="0"/>
          </a:p>
        </p:txBody>
      </p:sp>
      <p:sp>
        <p:nvSpPr>
          <p:cNvPr id="3" name="Shape 1"/>
          <p:cNvSpPr/>
          <p:nvPr/>
        </p:nvSpPr>
        <p:spPr>
          <a:xfrm>
            <a:off x="1048941" y="2391966"/>
            <a:ext cx="30480" cy="4608076"/>
          </a:xfrm>
          <a:prstGeom prst="roundRect">
            <a:avLst>
              <a:gd name="adj" fmla="val 312558"/>
            </a:avLst>
          </a:prstGeom>
          <a:solidFill>
            <a:srgbClr val="C7C7D0"/>
          </a:solidFill>
          <a:ln/>
        </p:spPr>
      </p:sp>
      <p:sp>
        <p:nvSpPr>
          <p:cNvPr id="4" name="Shape 2"/>
          <p:cNvSpPr/>
          <p:nvPr/>
        </p:nvSpPr>
        <p:spPr>
          <a:xfrm>
            <a:off x="1273612" y="2631877"/>
            <a:ext cx="680442" cy="30480"/>
          </a:xfrm>
          <a:prstGeom prst="roundRect">
            <a:avLst>
              <a:gd name="adj" fmla="val 312558"/>
            </a:avLst>
          </a:prstGeom>
          <a:solidFill>
            <a:srgbClr val="C7C7D0"/>
          </a:solidFill>
          <a:ln/>
        </p:spPr>
      </p:sp>
      <p:sp>
        <p:nvSpPr>
          <p:cNvPr id="5" name="Shape 3"/>
          <p:cNvSpPr/>
          <p:nvPr/>
        </p:nvSpPr>
        <p:spPr>
          <a:xfrm>
            <a:off x="793790" y="2391966"/>
            <a:ext cx="510302" cy="510302"/>
          </a:xfrm>
          <a:prstGeom prst="roundRect">
            <a:avLst>
              <a:gd name="adj" fmla="val 18669"/>
            </a:avLst>
          </a:prstGeom>
          <a:solidFill>
            <a:srgbClr val="E1E1EA"/>
          </a:solidFill>
          <a:ln w="7620">
            <a:solidFill>
              <a:srgbClr val="C7C7D0"/>
            </a:solidFill>
            <a:prstDash val="solid"/>
          </a:ln>
        </p:spPr>
      </p:sp>
      <p:sp>
        <p:nvSpPr>
          <p:cNvPr id="6" name="Text 4"/>
          <p:cNvSpPr/>
          <p:nvPr/>
        </p:nvSpPr>
        <p:spPr>
          <a:xfrm>
            <a:off x="878860" y="2434471"/>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1</a:t>
            </a:r>
            <a:endParaRPr lang="en-US" sz="2650" dirty="0"/>
          </a:p>
        </p:txBody>
      </p:sp>
      <p:sp>
        <p:nvSpPr>
          <p:cNvPr id="7" name="Text 5"/>
          <p:cNvSpPr/>
          <p:nvPr/>
        </p:nvSpPr>
        <p:spPr>
          <a:xfrm>
            <a:off x="2183011" y="24698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Wireshark</a:t>
            </a:r>
            <a:endParaRPr lang="en-US" sz="2200" dirty="0"/>
          </a:p>
        </p:txBody>
      </p:sp>
      <p:sp>
        <p:nvSpPr>
          <p:cNvPr id="8" name="Text 6"/>
          <p:cNvSpPr/>
          <p:nvPr/>
        </p:nvSpPr>
        <p:spPr>
          <a:xfrm>
            <a:off x="2183011" y="2960251"/>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Provides packet-level inspection, but lacks visual maps</a:t>
            </a:r>
            <a:endParaRPr lang="en-US" sz="1750" dirty="0"/>
          </a:p>
        </p:txBody>
      </p:sp>
      <p:sp>
        <p:nvSpPr>
          <p:cNvPr id="9" name="Shape 7"/>
          <p:cNvSpPr/>
          <p:nvPr/>
        </p:nvSpPr>
        <p:spPr>
          <a:xfrm>
            <a:off x="1273612" y="4016693"/>
            <a:ext cx="680442" cy="30480"/>
          </a:xfrm>
          <a:prstGeom prst="roundRect">
            <a:avLst>
              <a:gd name="adj" fmla="val 312558"/>
            </a:avLst>
          </a:prstGeom>
          <a:solidFill>
            <a:srgbClr val="C7C7D0"/>
          </a:solidFill>
          <a:ln/>
        </p:spPr>
      </p:sp>
      <p:sp>
        <p:nvSpPr>
          <p:cNvPr id="10" name="Shape 8"/>
          <p:cNvSpPr/>
          <p:nvPr/>
        </p:nvSpPr>
        <p:spPr>
          <a:xfrm>
            <a:off x="793790" y="3776782"/>
            <a:ext cx="510302" cy="510302"/>
          </a:xfrm>
          <a:prstGeom prst="roundRect">
            <a:avLst>
              <a:gd name="adj" fmla="val 18669"/>
            </a:avLst>
          </a:prstGeom>
          <a:solidFill>
            <a:srgbClr val="E1E1EA"/>
          </a:solidFill>
          <a:ln w="7620">
            <a:solidFill>
              <a:srgbClr val="C7C7D0"/>
            </a:solidFill>
            <a:prstDash val="solid"/>
          </a:ln>
        </p:spPr>
      </p:sp>
      <p:sp>
        <p:nvSpPr>
          <p:cNvPr id="11" name="Text 9"/>
          <p:cNvSpPr/>
          <p:nvPr/>
        </p:nvSpPr>
        <p:spPr>
          <a:xfrm>
            <a:off x="878860" y="3819287"/>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2</a:t>
            </a:r>
            <a:endParaRPr lang="en-US" sz="2650" dirty="0"/>
          </a:p>
        </p:txBody>
      </p:sp>
      <p:sp>
        <p:nvSpPr>
          <p:cNvPr id="12" name="Text 10"/>
          <p:cNvSpPr/>
          <p:nvPr/>
        </p:nvSpPr>
        <p:spPr>
          <a:xfrm>
            <a:off x="2183011" y="385464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Splunk, Kibana</a:t>
            </a:r>
            <a:endParaRPr lang="en-US" sz="2200" dirty="0"/>
          </a:p>
        </p:txBody>
      </p:sp>
      <p:sp>
        <p:nvSpPr>
          <p:cNvPr id="13" name="Text 11"/>
          <p:cNvSpPr/>
          <p:nvPr/>
        </p:nvSpPr>
        <p:spPr>
          <a:xfrm>
            <a:off x="2183011" y="4345067"/>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Powerful tools, but complex and expensive</a:t>
            </a:r>
            <a:endParaRPr lang="en-US" sz="1750" dirty="0"/>
          </a:p>
        </p:txBody>
      </p:sp>
      <p:sp>
        <p:nvSpPr>
          <p:cNvPr id="14" name="Shape 12"/>
          <p:cNvSpPr/>
          <p:nvPr/>
        </p:nvSpPr>
        <p:spPr>
          <a:xfrm>
            <a:off x="1273612" y="5401508"/>
            <a:ext cx="680442" cy="30480"/>
          </a:xfrm>
          <a:prstGeom prst="roundRect">
            <a:avLst>
              <a:gd name="adj" fmla="val 312558"/>
            </a:avLst>
          </a:prstGeom>
          <a:solidFill>
            <a:srgbClr val="C7C7D0"/>
          </a:solidFill>
          <a:ln/>
        </p:spPr>
      </p:sp>
      <p:sp>
        <p:nvSpPr>
          <p:cNvPr id="15" name="Shape 13"/>
          <p:cNvSpPr/>
          <p:nvPr/>
        </p:nvSpPr>
        <p:spPr>
          <a:xfrm>
            <a:off x="793790" y="5161598"/>
            <a:ext cx="510302" cy="510302"/>
          </a:xfrm>
          <a:prstGeom prst="roundRect">
            <a:avLst>
              <a:gd name="adj" fmla="val 18669"/>
            </a:avLst>
          </a:prstGeom>
          <a:solidFill>
            <a:srgbClr val="E1E1EA"/>
          </a:solidFill>
          <a:ln w="7620">
            <a:solidFill>
              <a:srgbClr val="C7C7D0"/>
            </a:solidFill>
            <a:prstDash val="solid"/>
          </a:ln>
        </p:spPr>
      </p:sp>
      <p:sp>
        <p:nvSpPr>
          <p:cNvPr id="16" name="Text 14"/>
          <p:cNvSpPr/>
          <p:nvPr/>
        </p:nvSpPr>
        <p:spPr>
          <a:xfrm>
            <a:off x="878860" y="5204103"/>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3</a:t>
            </a:r>
            <a:endParaRPr lang="en-US" sz="2650" dirty="0"/>
          </a:p>
        </p:txBody>
      </p:sp>
      <p:sp>
        <p:nvSpPr>
          <p:cNvPr id="17" name="Text 15"/>
          <p:cNvSpPr/>
          <p:nvPr/>
        </p:nvSpPr>
        <p:spPr>
          <a:xfrm>
            <a:off x="2183011" y="5239464"/>
            <a:ext cx="2864882"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AbuseIPDB, VirusTotal</a:t>
            </a:r>
            <a:endParaRPr lang="en-US" sz="2200" dirty="0"/>
          </a:p>
        </p:txBody>
      </p:sp>
      <p:sp>
        <p:nvSpPr>
          <p:cNvPr id="18" name="Text 16"/>
          <p:cNvSpPr/>
          <p:nvPr/>
        </p:nvSpPr>
        <p:spPr>
          <a:xfrm>
            <a:off x="2183011" y="5729883"/>
            <a:ext cx="11653599" cy="362903"/>
          </a:xfrm>
          <a:prstGeom prst="rect">
            <a:avLst/>
          </a:prstGeom>
          <a:noFill/>
          <a:ln/>
        </p:spPr>
        <p:txBody>
          <a:bodyPr wrap="non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Offer reputation checks, but not integrated</a:t>
            </a:r>
            <a:endParaRPr lang="en-US" sz="1750" dirty="0"/>
          </a:p>
        </p:txBody>
      </p:sp>
      <p:sp>
        <p:nvSpPr>
          <p:cNvPr id="19" name="Shape 17"/>
          <p:cNvSpPr/>
          <p:nvPr/>
        </p:nvSpPr>
        <p:spPr>
          <a:xfrm>
            <a:off x="1273612" y="6786324"/>
            <a:ext cx="680442" cy="30480"/>
          </a:xfrm>
          <a:prstGeom prst="roundRect">
            <a:avLst>
              <a:gd name="adj" fmla="val 312558"/>
            </a:avLst>
          </a:prstGeom>
          <a:solidFill>
            <a:srgbClr val="C7C7D0"/>
          </a:solidFill>
          <a:ln/>
        </p:spPr>
      </p:sp>
      <p:sp>
        <p:nvSpPr>
          <p:cNvPr id="20" name="Shape 18"/>
          <p:cNvSpPr/>
          <p:nvPr/>
        </p:nvSpPr>
        <p:spPr>
          <a:xfrm>
            <a:off x="793790" y="6546413"/>
            <a:ext cx="510302" cy="510302"/>
          </a:xfrm>
          <a:prstGeom prst="roundRect">
            <a:avLst>
              <a:gd name="adj" fmla="val 18669"/>
            </a:avLst>
          </a:prstGeom>
          <a:solidFill>
            <a:srgbClr val="E1E1EA"/>
          </a:solidFill>
          <a:ln w="7620">
            <a:solidFill>
              <a:srgbClr val="C7C7D0"/>
            </a:solidFill>
            <a:prstDash val="solid"/>
          </a:ln>
        </p:spPr>
      </p:sp>
      <p:sp>
        <p:nvSpPr>
          <p:cNvPr id="21" name="Text 19"/>
          <p:cNvSpPr/>
          <p:nvPr/>
        </p:nvSpPr>
        <p:spPr>
          <a:xfrm>
            <a:off x="878860" y="6588919"/>
            <a:ext cx="340162" cy="425291"/>
          </a:xfrm>
          <a:prstGeom prst="rect">
            <a:avLst/>
          </a:prstGeom>
          <a:noFill/>
          <a:ln/>
        </p:spPr>
        <p:txBody>
          <a:bodyPr wrap="none" lIns="0" tIns="0" rIns="0" bIns="0" rtlCol="0" anchor="t"/>
          <a:lstStyle/>
          <a:p>
            <a:pPr marL="0" indent="0" algn="ctr">
              <a:lnSpc>
                <a:spcPts val="2650"/>
              </a:lnSpc>
              <a:buNone/>
            </a:pPr>
            <a:r>
              <a:rPr lang="en-US" sz="2650" dirty="0">
                <a:solidFill>
                  <a:srgbClr val="3C3939"/>
                </a:solidFill>
                <a:latin typeface="Raleway" pitchFamily="34" charset="0"/>
                <a:ea typeface="Raleway" pitchFamily="34" charset="-122"/>
                <a:cs typeface="Raleway" pitchFamily="34" charset="-120"/>
              </a:rPr>
              <a:t>4</a:t>
            </a:r>
            <a:endParaRPr lang="en-US" sz="2650" dirty="0"/>
          </a:p>
        </p:txBody>
      </p:sp>
      <p:sp>
        <p:nvSpPr>
          <p:cNvPr id="22" name="Text 20"/>
          <p:cNvSpPr/>
          <p:nvPr/>
        </p:nvSpPr>
        <p:spPr>
          <a:xfrm>
            <a:off x="2183011" y="6624280"/>
            <a:ext cx="6001583"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Lack of combined, beginner-friendly solutions</a:t>
            </a:r>
            <a:endParaRPr lang="en-US" sz="2200" dirty="0"/>
          </a:p>
        </p:txBody>
      </p:sp>
      <p:sp>
        <p:nvSpPr>
          <p:cNvPr id="23" name="Rectangle 22">
            <a:extLst>
              <a:ext uri="{FF2B5EF4-FFF2-40B4-BE49-F238E27FC236}">
                <a16:creationId xmlns:a16="http://schemas.microsoft.com/office/drawing/2014/main" id="{5BE6D300-299D-3F24-4675-B697B5A6B158}"/>
              </a:ext>
            </a:extLst>
          </p:cNvPr>
          <p:cNvSpPr/>
          <p:nvPr/>
        </p:nvSpPr>
        <p:spPr>
          <a:xfrm>
            <a:off x="12477509"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467689"/>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Proposed Solution </a:t>
            </a:r>
            <a:endParaRPr lang="en-US" sz="4450" dirty="0"/>
          </a:p>
        </p:txBody>
      </p:sp>
      <p:sp>
        <p:nvSpPr>
          <p:cNvPr id="3" name="Text 1"/>
          <p:cNvSpPr/>
          <p:nvPr/>
        </p:nvSpPr>
        <p:spPr>
          <a:xfrm>
            <a:off x="793790" y="363009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Python-powered GUI:</a:t>
            </a:r>
            <a:r>
              <a:rPr lang="en-US" sz="1750" dirty="0">
                <a:solidFill>
                  <a:srgbClr val="3C3939"/>
                </a:solidFill>
                <a:latin typeface="Roboto" pitchFamily="34" charset="0"/>
                <a:ea typeface="Roboto" pitchFamily="34" charset="-122"/>
                <a:cs typeface="Roboto" pitchFamily="34" charset="-120"/>
              </a:rPr>
              <a:t> Imports Wireshark CSV exports for analysis.</a:t>
            </a:r>
            <a:endParaRPr lang="en-US" sz="1750" dirty="0"/>
          </a:p>
        </p:txBody>
      </p:sp>
      <p:sp>
        <p:nvSpPr>
          <p:cNvPr id="4" name="Text 2"/>
          <p:cNvSpPr/>
          <p:nvPr/>
        </p:nvSpPr>
        <p:spPr>
          <a:xfrm>
            <a:off x="793790" y="407229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IP identification:</a:t>
            </a:r>
            <a:r>
              <a:rPr lang="en-US" sz="1750" dirty="0">
                <a:solidFill>
                  <a:srgbClr val="3C3939"/>
                </a:solidFill>
                <a:latin typeface="Roboto" pitchFamily="34" charset="0"/>
                <a:ea typeface="Roboto" pitchFamily="34" charset="-122"/>
                <a:cs typeface="Roboto" pitchFamily="34" charset="-120"/>
              </a:rPr>
              <a:t> Extracts source and destination IP addresses.</a:t>
            </a:r>
            <a:endParaRPr lang="en-US" sz="1750" dirty="0"/>
          </a:p>
        </p:txBody>
      </p:sp>
      <p:sp>
        <p:nvSpPr>
          <p:cNvPr id="5" name="Text 3"/>
          <p:cNvSpPr/>
          <p:nvPr/>
        </p:nvSpPr>
        <p:spPr>
          <a:xfrm>
            <a:off x="793790" y="451449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Geo and reputation data:</a:t>
            </a:r>
            <a:r>
              <a:rPr lang="en-US" sz="1750" dirty="0">
                <a:solidFill>
                  <a:srgbClr val="3C3939"/>
                </a:solidFill>
                <a:latin typeface="Roboto" pitchFamily="34" charset="0"/>
                <a:ea typeface="Roboto" pitchFamily="34" charset="-122"/>
                <a:cs typeface="Roboto" pitchFamily="34" charset="-120"/>
              </a:rPr>
              <a:t> Retrieves location and threat intelligence.</a:t>
            </a:r>
            <a:endParaRPr lang="en-US" sz="1750" dirty="0"/>
          </a:p>
        </p:txBody>
      </p:sp>
      <p:sp>
        <p:nvSpPr>
          <p:cNvPr id="6" name="Text 4"/>
          <p:cNvSpPr/>
          <p:nvPr/>
        </p:nvSpPr>
        <p:spPr>
          <a:xfrm>
            <a:off x="793790" y="495669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Interactive map:</a:t>
            </a:r>
            <a:r>
              <a:rPr lang="en-US" sz="1750" dirty="0">
                <a:solidFill>
                  <a:srgbClr val="3C3939"/>
                </a:solidFill>
                <a:latin typeface="Roboto" pitchFamily="34" charset="0"/>
                <a:ea typeface="Roboto" pitchFamily="34" charset="-122"/>
                <a:cs typeface="Roboto" pitchFamily="34" charset="-120"/>
              </a:rPr>
              <a:t> Visualizes IPs on a dynamic Google Maps interface.</a:t>
            </a:r>
            <a:endParaRPr lang="en-US" sz="1750" dirty="0"/>
          </a:p>
        </p:txBody>
      </p:sp>
      <p:sp>
        <p:nvSpPr>
          <p:cNvPr id="7" name="Text 5"/>
          <p:cNvSpPr/>
          <p:nvPr/>
        </p:nvSpPr>
        <p:spPr>
          <a:xfrm>
            <a:off x="793790" y="539888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Filtering and analytics:</a:t>
            </a:r>
            <a:r>
              <a:rPr lang="en-US" sz="1750" dirty="0">
                <a:solidFill>
                  <a:srgbClr val="3C3939"/>
                </a:solidFill>
                <a:latin typeface="Roboto" pitchFamily="34" charset="0"/>
                <a:ea typeface="Roboto" pitchFamily="34" charset="-122"/>
                <a:cs typeface="Roboto" pitchFamily="34" charset="-120"/>
              </a:rPr>
              <a:t> Filter by country and access traffic insights.</a:t>
            </a:r>
            <a:endParaRPr lang="en-US" sz="1750" dirty="0"/>
          </a:p>
        </p:txBody>
      </p:sp>
      <p:sp>
        <p:nvSpPr>
          <p:cNvPr id="8" name="Rectangle 7">
            <a:extLst>
              <a:ext uri="{FF2B5EF4-FFF2-40B4-BE49-F238E27FC236}">
                <a16:creationId xmlns:a16="http://schemas.microsoft.com/office/drawing/2014/main" id="{32765B53-A3EA-EDAA-BCD6-7856E9C06C5B}"/>
              </a:ext>
            </a:extLst>
          </p:cNvPr>
          <p:cNvSpPr/>
          <p:nvPr/>
        </p:nvSpPr>
        <p:spPr>
          <a:xfrm>
            <a:off x="12477508"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09136" y="557213"/>
            <a:ext cx="6835616" cy="633174"/>
          </a:xfrm>
          <a:prstGeom prst="rect">
            <a:avLst/>
          </a:prstGeom>
          <a:noFill/>
          <a:ln/>
        </p:spPr>
        <p:txBody>
          <a:bodyPr wrap="none" lIns="0" tIns="0" rIns="0" bIns="0" rtlCol="0" anchor="t"/>
          <a:lstStyle/>
          <a:p>
            <a:pPr marL="0" indent="0" algn="l">
              <a:lnSpc>
                <a:spcPts val="4950"/>
              </a:lnSpc>
              <a:buNone/>
            </a:pPr>
            <a:r>
              <a:rPr lang="en-US" sz="3950" dirty="0">
                <a:solidFill>
                  <a:srgbClr val="1B1B27"/>
                </a:solidFill>
                <a:latin typeface="Raleway" pitchFamily="34" charset="0"/>
                <a:ea typeface="Raleway" pitchFamily="34" charset="-122"/>
                <a:cs typeface="Raleway" pitchFamily="34" charset="-120"/>
              </a:rPr>
              <a:t>System Architecture Diagram</a:t>
            </a:r>
            <a:endParaRPr lang="en-US" sz="3950" dirty="0"/>
          </a:p>
        </p:txBody>
      </p:sp>
      <p:pic>
        <p:nvPicPr>
          <p:cNvPr id="3" name="Image 0" descr="preencoded.png"/>
          <p:cNvPicPr>
            <a:picLocks noChangeAspect="1"/>
          </p:cNvPicPr>
          <p:nvPr/>
        </p:nvPicPr>
        <p:blipFill>
          <a:blip r:embed="rId3"/>
          <a:stretch>
            <a:fillRect/>
          </a:stretch>
        </p:blipFill>
        <p:spPr>
          <a:xfrm>
            <a:off x="709136" y="1595557"/>
            <a:ext cx="1013103" cy="1215747"/>
          </a:xfrm>
          <a:prstGeom prst="rect">
            <a:avLst/>
          </a:prstGeom>
        </p:spPr>
      </p:pic>
      <p:sp>
        <p:nvSpPr>
          <p:cNvPr id="4" name="Text 1"/>
          <p:cNvSpPr/>
          <p:nvPr/>
        </p:nvSpPr>
        <p:spPr>
          <a:xfrm>
            <a:off x="2026087" y="1798082"/>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CSV Input</a:t>
            </a:r>
            <a:endParaRPr lang="en-US" sz="1950" dirty="0"/>
          </a:p>
        </p:txBody>
      </p:sp>
      <p:sp>
        <p:nvSpPr>
          <p:cNvPr id="5" name="Text 2"/>
          <p:cNvSpPr/>
          <p:nvPr/>
        </p:nvSpPr>
        <p:spPr>
          <a:xfrm>
            <a:off x="2026087" y="2236113"/>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3C3939"/>
                </a:solidFill>
                <a:latin typeface="Roboto" pitchFamily="34" charset="0"/>
                <a:ea typeface="Roboto" pitchFamily="34" charset="-122"/>
                <a:cs typeface="Roboto" pitchFamily="34" charset="-120"/>
              </a:rPr>
              <a:t>The app imports network data from Wireshark CSV exports.</a:t>
            </a:r>
            <a:endParaRPr lang="en-US" sz="1550" dirty="0"/>
          </a:p>
        </p:txBody>
      </p:sp>
      <p:pic>
        <p:nvPicPr>
          <p:cNvPr id="6" name="Image 1" descr="preencoded.png"/>
          <p:cNvPicPr>
            <a:picLocks noChangeAspect="1"/>
          </p:cNvPicPr>
          <p:nvPr/>
        </p:nvPicPr>
        <p:blipFill>
          <a:blip r:embed="rId4"/>
          <a:stretch>
            <a:fillRect/>
          </a:stretch>
        </p:blipFill>
        <p:spPr>
          <a:xfrm>
            <a:off x="709136" y="2811304"/>
            <a:ext cx="1013103" cy="1215747"/>
          </a:xfrm>
          <a:prstGeom prst="rect">
            <a:avLst/>
          </a:prstGeom>
        </p:spPr>
      </p:pic>
      <p:sp>
        <p:nvSpPr>
          <p:cNvPr id="7" name="Text 3"/>
          <p:cNvSpPr/>
          <p:nvPr/>
        </p:nvSpPr>
        <p:spPr>
          <a:xfrm>
            <a:off x="2026087" y="3013829"/>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IP Extraction</a:t>
            </a:r>
            <a:endParaRPr lang="en-US" sz="1950" dirty="0"/>
          </a:p>
        </p:txBody>
      </p:sp>
      <p:sp>
        <p:nvSpPr>
          <p:cNvPr id="8" name="Text 4"/>
          <p:cNvSpPr/>
          <p:nvPr/>
        </p:nvSpPr>
        <p:spPr>
          <a:xfrm>
            <a:off x="2026087" y="3451860"/>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3C3939"/>
                </a:solidFill>
                <a:latin typeface="Roboto" pitchFamily="34" charset="0"/>
                <a:ea typeface="Roboto" pitchFamily="34" charset="-122"/>
                <a:cs typeface="Roboto" pitchFamily="34" charset="-120"/>
              </a:rPr>
              <a:t>Source and destination IPs are extracted for analysis.</a:t>
            </a:r>
            <a:endParaRPr lang="en-US" sz="1550" dirty="0"/>
          </a:p>
        </p:txBody>
      </p:sp>
      <p:pic>
        <p:nvPicPr>
          <p:cNvPr id="9" name="Image 2" descr="preencoded.png"/>
          <p:cNvPicPr>
            <a:picLocks noChangeAspect="1"/>
          </p:cNvPicPr>
          <p:nvPr/>
        </p:nvPicPr>
        <p:blipFill>
          <a:blip r:embed="rId5"/>
          <a:stretch>
            <a:fillRect/>
          </a:stretch>
        </p:blipFill>
        <p:spPr>
          <a:xfrm>
            <a:off x="709136" y="4027051"/>
            <a:ext cx="1013103" cy="1215747"/>
          </a:xfrm>
          <a:prstGeom prst="rect">
            <a:avLst/>
          </a:prstGeom>
        </p:spPr>
      </p:pic>
      <p:sp>
        <p:nvSpPr>
          <p:cNvPr id="10" name="Text 5"/>
          <p:cNvSpPr/>
          <p:nvPr/>
        </p:nvSpPr>
        <p:spPr>
          <a:xfrm>
            <a:off x="2026087" y="4229576"/>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Threat Lookup APIs</a:t>
            </a:r>
            <a:endParaRPr lang="en-US" sz="1950" dirty="0"/>
          </a:p>
        </p:txBody>
      </p:sp>
      <p:sp>
        <p:nvSpPr>
          <p:cNvPr id="11" name="Text 6"/>
          <p:cNvSpPr/>
          <p:nvPr/>
        </p:nvSpPr>
        <p:spPr>
          <a:xfrm>
            <a:off x="2026087" y="4667607"/>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3C3939"/>
                </a:solidFill>
                <a:latin typeface="Roboto" pitchFamily="34" charset="0"/>
                <a:ea typeface="Roboto" pitchFamily="34" charset="-122"/>
                <a:cs typeface="Roboto" pitchFamily="34" charset="-120"/>
              </a:rPr>
              <a:t>AbuseIPDB and VirusTotal provide reputation intelligence.</a:t>
            </a:r>
            <a:endParaRPr lang="en-US" sz="1550" dirty="0"/>
          </a:p>
        </p:txBody>
      </p:sp>
      <p:pic>
        <p:nvPicPr>
          <p:cNvPr id="12" name="Image 3" descr="preencoded.png"/>
          <p:cNvPicPr>
            <a:picLocks noChangeAspect="1"/>
          </p:cNvPicPr>
          <p:nvPr/>
        </p:nvPicPr>
        <p:blipFill>
          <a:blip r:embed="rId6"/>
          <a:stretch>
            <a:fillRect/>
          </a:stretch>
        </p:blipFill>
        <p:spPr>
          <a:xfrm>
            <a:off x="709136" y="5242798"/>
            <a:ext cx="1013103" cy="1215747"/>
          </a:xfrm>
          <a:prstGeom prst="rect">
            <a:avLst/>
          </a:prstGeom>
        </p:spPr>
      </p:pic>
      <p:sp>
        <p:nvSpPr>
          <p:cNvPr id="13" name="Text 7"/>
          <p:cNvSpPr/>
          <p:nvPr/>
        </p:nvSpPr>
        <p:spPr>
          <a:xfrm>
            <a:off x="2026087" y="5445323"/>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Geolocation APIs</a:t>
            </a:r>
            <a:endParaRPr lang="en-US" sz="1950" dirty="0"/>
          </a:p>
        </p:txBody>
      </p:sp>
      <p:sp>
        <p:nvSpPr>
          <p:cNvPr id="14" name="Text 8"/>
          <p:cNvSpPr/>
          <p:nvPr/>
        </p:nvSpPr>
        <p:spPr>
          <a:xfrm>
            <a:off x="2026087" y="5883354"/>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3C3939"/>
                </a:solidFill>
                <a:latin typeface="Roboto" pitchFamily="34" charset="0"/>
                <a:ea typeface="Roboto" pitchFamily="34" charset="-122"/>
                <a:cs typeface="Roboto" pitchFamily="34" charset="-120"/>
              </a:rPr>
              <a:t>IPs are geolocated to associate network events with places.</a:t>
            </a:r>
            <a:endParaRPr lang="en-US" sz="1550" dirty="0"/>
          </a:p>
        </p:txBody>
      </p:sp>
      <p:pic>
        <p:nvPicPr>
          <p:cNvPr id="15" name="Image 4" descr="preencoded.png"/>
          <p:cNvPicPr>
            <a:picLocks noChangeAspect="1"/>
          </p:cNvPicPr>
          <p:nvPr/>
        </p:nvPicPr>
        <p:blipFill>
          <a:blip r:embed="rId7"/>
          <a:stretch>
            <a:fillRect/>
          </a:stretch>
        </p:blipFill>
        <p:spPr>
          <a:xfrm>
            <a:off x="709136" y="6458545"/>
            <a:ext cx="1013103" cy="1215747"/>
          </a:xfrm>
          <a:prstGeom prst="rect">
            <a:avLst/>
          </a:prstGeom>
        </p:spPr>
      </p:pic>
      <p:sp>
        <p:nvSpPr>
          <p:cNvPr id="16" name="Text 9"/>
          <p:cNvSpPr/>
          <p:nvPr/>
        </p:nvSpPr>
        <p:spPr>
          <a:xfrm>
            <a:off x="2026087" y="6661071"/>
            <a:ext cx="2532817" cy="316468"/>
          </a:xfrm>
          <a:prstGeom prst="rect">
            <a:avLst/>
          </a:prstGeom>
          <a:noFill/>
          <a:ln/>
        </p:spPr>
        <p:txBody>
          <a:bodyPr wrap="none" lIns="0" tIns="0" rIns="0" bIns="0" rtlCol="0" anchor="t"/>
          <a:lstStyle/>
          <a:p>
            <a:pPr marL="0" indent="0" algn="l">
              <a:lnSpc>
                <a:spcPts val="2450"/>
              </a:lnSpc>
              <a:buNone/>
            </a:pPr>
            <a:r>
              <a:rPr lang="en-US" sz="1950" dirty="0">
                <a:solidFill>
                  <a:srgbClr val="3C3939"/>
                </a:solidFill>
                <a:latin typeface="Raleway" pitchFamily="34" charset="0"/>
                <a:ea typeface="Raleway" pitchFamily="34" charset="-122"/>
                <a:cs typeface="Raleway" pitchFamily="34" charset="-120"/>
              </a:rPr>
              <a:t>Mapping &amp; Analytics</a:t>
            </a:r>
            <a:endParaRPr lang="en-US" sz="1950" dirty="0"/>
          </a:p>
        </p:txBody>
      </p:sp>
      <p:sp>
        <p:nvSpPr>
          <p:cNvPr id="17" name="Text 10"/>
          <p:cNvSpPr/>
          <p:nvPr/>
        </p:nvSpPr>
        <p:spPr>
          <a:xfrm>
            <a:off x="2026087" y="7099102"/>
            <a:ext cx="11895177" cy="324207"/>
          </a:xfrm>
          <a:prstGeom prst="rect">
            <a:avLst/>
          </a:prstGeom>
          <a:noFill/>
          <a:ln/>
        </p:spPr>
        <p:txBody>
          <a:bodyPr wrap="none" lIns="0" tIns="0" rIns="0" bIns="0" rtlCol="0" anchor="t"/>
          <a:lstStyle/>
          <a:p>
            <a:pPr marL="0" indent="0" algn="l">
              <a:lnSpc>
                <a:spcPts val="2550"/>
              </a:lnSpc>
              <a:buNone/>
            </a:pPr>
            <a:r>
              <a:rPr lang="en-US" sz="1550" dirty="0">
                <a:solidFill>
                  <a:srgbClr val="3C3939"/>
                </a:solidFill>
                <a:latin typeface="Roboto" pitchFamily="34" charset="0"/>
                <a:ea typeface="Roboto" pitchFamily="34" charset="-122"/>
                <a:cs typeface="Roboto" pitchFamily="34" charset="-120"/>
              </a:rPr>
              <a:t>Folium visualizes IPs on interactive maps with analytics insights.</a:t>
            </a:r>
            <a:endParaRPr lang="en-US" sz="1550" dirty="0"/>
          </a:p>
        </p:txBody>
      </p:sp>
      <p:sp>
        <p:nvSpPr>
          <p:cNvPr id="18" name="Rectangle 17">
            <a:extLst>
              <a:ext uri="{FF2B5EF4-FFF2-40B4-BE49-F238E27FC236}">
                <a16:creationId xmlns:a16="http://schemas.microsoft.com/office/drawing/2014/main" id="{28EA9AC7-000E-8067-3D2C-401FD382BC6A}"/>
              </a:ext>
            </a:extLst>
          </p:cNvPr>
          <p:cNvSpPr/>
          <p:nvPr/>
        </p:nvSpPr>
        <p:spPr>
          <a:xfrm>
            <a:off x="12500658"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2246590"/>
            <a:ext cx="767179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Tools and Technologies Used</a:t>
            </a:r>
            <a:endParaRPr lang="en-US" sz="4450" dirty="0"/>
          </a:p>
        </p:txBody>
      </p:sp>
      <p:sp>
        <p:nvSpPr>
          <p:cNvPr id="3" name="Text 1"/>
          <p:cNvSpPr/>
          <p:nvPr/>
        </p:nvSpPr>
        <p:spPr>
          <a:xfrm>
            <a:off x="793790" y="340899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Python &amp; Tkinter:</a:t>
            </a:r>
            <a:r>
              <a:rPr lang="en-US" sz="1750" dirty="0">
                <a:solidFill>
                  <a:srgbClr val="3C3939"/>
                </a:solidFill>
                <a:latin typeface="Roboto" pitchFamily="34" charset="0"/>
                <a:ea typeface="Roboto" pitchFamily="34" charset="-122"/>
                <a:cs typeface="Roboto" pitchFamily="34" charset="-120"/>
              </a:rPr>
              <a:t> Core language and GUI framework for application.</a:t>
            </a:r>
            <a:endParaRPr lang="en-US" sz="1750" dirty="0"/>
          </a:p>
        </p:txBody>
      </p:sp>
      <p:sp>
        <p:nvSpPr>
          <p:cNvPr id="4" name="Text 2"/>
          <p:cNvSpPr/>
          <p:nvPr/>
        </p:nvSpPr>
        <p:spPr>
          <a:xfrm>
            <a:off x="793790" y="385119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Pandas &amp; Matplotlib:</a:t>
            </a:r>
            <a:r>
              <a:rPr lang="en-US" sz="1750" dirty="0">
                <a:solidFill>
                  <a:srgbClr val="3C3939"/>
                </a:solidFill>
                <a:latin typeface="Roboto" pitchFamily="34" charset="0"/>
                <a:ea typeface="Roboto" pitchFamily="34" charset="-122"/>
                <a:cs typeface="Roboto" pitchFamily="34" charset="-120"/>
              </a:rPr>
              <a:t> Data processing and visualization libraries.</a:t>
            </a:r>
            <a:endParaRPr lang="en-US" sz="1750" dirty="0"/>
          </a:p>
        </p:txBody>
      </p:sp>
      <p:sp>
        <p:nvSpPr>
          <p:cNvPr id="5" name="Text 3"/>
          <p:cNvSpPr/>
          <p:nvPr/>
        </p:nvSpPr>
        <p:spPr>
          <a:xfrm>
            <a:off x="793790" y="4293394"/>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Folium:</a:t>
            </a:r>
            <a:r>
              <a:rPr lang="en-US" sz="1750" dirty="0">
                <a:solidFill>
                  <a:srgbClr val="3C3939"/>
                </a:solidFill>
                <a:latin typeface="Roboto" pitchFamily="34" charset="0"/>
                <a:ea typeface="Roboto" pitchFamily="34" charset="-122"/>
                <a:cs typeface="Roboto" pitchFamily="34" charset="-120"/>
              </a:rPr>
              <a:t> Interactive map creation with Google Maps style.</a:t>
            </a:r>
            <a:endParaRPr lang="en-US" sz="1750" dirty="0"/>
          </a:p>
        </p:txBody>
      </p:sp>
      <p:sp>
        <p:nvSpPr>
          <p:cNvPr id="6" name="Text 4"/>
          <p:cNvSpPr/>
          <p:nvPr/>
        </p:nvSpPr>
        <p:spPr>
          <a:xfrm>
            <a:off x="793790" y="4735592"/>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Wireshark:</a:t>
            </a:r>
            <a:r>
              <a:rPr lang="en-US" sz="1750" dirty="0">
                <a:solidFill>
                  <a:srgbClr val="3C3939"/>
                </a:solidFill>
                <a:latin typeface="Roboto" pitchFamily="34" charset="0"/>
                <a:ea typeface="Roboto" pitchFamily="34" charset="-122"/>
                <a:cs typeface="Roboto" pitchFamily="34" charset="-120"/>
              </a:rPr>
              <a:t> Network data source via CSV export.</a:t>
            </a:r>
            <a:endParaRPr lang="en-US" sz="1750" dirty="0"/>
          </a:p>
        </p:txBody>
      </p:sp>
      <p:sp>
        <p:nvSpPr>
          <p:cNvPr id="7" name="Text 5"/>
          <p:cNvSpPr/>
          <p:nvPr/>
        </p:nvSpPr>
        <p:spPr>
          <a:xfrm>
            <a:off x="793790" y="5177790"/>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AbuseIPDB &amp; VirusTotal APIs:</a:t>
            </a:r>
            <a:r>
              <a:rPr lang="en-US" sz="1750" dirty="0">
                <a:solidFill>
                  <a:srgbClr val="3C3939"/>
                </a:solidFill>
                <a:latin typeface="Roboto" pitchFamily="34" charset="0"/>
                <a:ea typeface="Roboto" pitchFamily="34" charset="-122"/>
                <a:cs typeface="Roboto" pitchFamily="34" charset="-120"/>
              </a:rPr>
              <a:t> Threat intelligence and reputation lookup.</a:t>
            </a:r>
            <a:endParaRPr lang="en-US" sz="1750" dirty="0"/>
          </a:p>
        </p:txBody>
      </p:sp>
      <p:sp>
        <p:nvSpPr>
          <p:cNvPr id="8" name="Text 6"/>
          <p:cNvSpPr/>
          <p:nvPr/>
        </p:nvSpPr>
        <p:spPr>
          <a:xfrm>
            <a:off x="793790" y="561998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3C3939"/>
                </a:solidFill>
                <a:latin typeface="Roboto" pitchFamily="34" charset="0"/>
                <a:ea typeface="Roboto" pitchFamily="34" charset="-122"/>
                <a:cs typeface="Roboto" pitchFamily="34" charset="-120"/>
              </a:rPr>
              <a:t>IP Geolocation APIs:</a:t>
            </a:r>
            <a:r>
              <a:rPr lang="en-US" sz="1750" dirty="0">
                <a:solidFill>
                  <a:srgbClr val="3C3939"/>
                </a:solidFill>
                <a:latin typeface="Roboto" pitchFamily="34" charset="0"/>
                <a:ea typeface="Roboto" pitchFamily="34" charset="-122"/>
                <a:cs typeface="Roboto" pitchFamily="34" charset="-120"/>
              </a:rPr>
              <a:t> Location data to map IP addresses visually.</a:t>
            </a:r>
            <a:endParaRPr lang="en-US" sz="1750" dirty="0"/>
          </a:p>
        </p:txBody>
      </p:sp>
      <p:sp>
        <p:nvSpPr>
          <p:cNvPr id="9" name="Rectangle 8">
            <a:extLst>
              <a:ext uri="{FF2B5EF4-FFF2-40B4-BE49-F238E27FC236}">
                <a16:creationId xmlns:a16="http://schemas.microsoft.com/office/drawing/2014/main" id="{BC0E0515-ED11-2418-CE6B-EE67C2928D4E}"/>
              </a:ext>
            </a:extLst>
          </p:cNvPr>
          <p:cNvSpPr/>
          <p:nvPr/>
        </p:nvSpPr>
        <p:spPr>
          <a:xfrm>
            <a:off x="12535382"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660327"/>
            <a:ext cx="11101388"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Key Features of Our Network Tracking Tool</a:t>
            </a:r>
            <a:endParaRPr lang="en-US" sz="4450" dirty="0"/>
          </a:p>
        </p:txBody>
      </p:sp>
      <p:pic>
        <p:nvPicPr>
          <p:cNvPr id="3" name="Image 0" descr="preencoded.png"/>
          <p:cNvPicPr>
            <a:picLocks noChangeAspect="1"/>
          </p:cNvPicPr>
          <p:nvPr/>
        </p:nvPicPr>
        <p:blipFill>
          <a:blip r:embed="rId3"/>
          <a:stretch>
            <a:fillRect/>
          </a:stretch>
        </p:blipFill>
        <p:spPr>
          <a:xfrm>
            <a:off x="793790" y="2822734"/>
            <a:ext cx="3048000" cy="1883807"/>
          </a:xfrm>
          <a:prstGeom prst="rect">
            <a:avLst/>
          </a:prstGeom>
        </p:spPr>
      </p:pic>
      <p:sp>
        <p:nvSpPr>
          <p:cNvPr id="4" name="Text 1"/>
          <p:cNvSpPr/>
          <p:nvPr/>
        </p:nvSpPr>
        <p:spPr>
          <a:xfrm>
            <a:off x="793790" y="49900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CSV File Loader</a:t>
            </a:r>
            <a:endParaRPr lang="en-US" sz="2200" dirty="0"/>
          </a:p>
        </p:txBody>
      </p:sp>
      <p:sp>
        <p:nvSpPr>
          <p:cNvPr id="5" name="Text 2"/>
          <p:cNvSpPr/>
          <p:nvPr/>
        </p:nvSpPr>
        <p:spPr>
          <a:xfrm>
            <a:off x="793790" y="5480447"/>
            <a:ext cx="3048000"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Easy import of Wireshark CSV exports through a user-friendly GUI.</a:t>
            </a:r>
            <a:endParaRPr lang="en-US" sz="1750" dirty="0"/>
          </a:p>
        </p:txBody>
      </p:sp>
      <p:pic>
        <p:nvPicPr>
          <p:cNvPr id="6" name="Image 1" descr="preencoded.png"/>
          <p:cNvPicPr>
            <a:picLocks noChangeAspect="1"/>
          </p:cNvPicPr>
          <p:nvPr/>
        </p:nvPicPr>
        <p:blipFill>
          <a:blip r:embed="rId4"/>
          <a:stretch>
            <a:fillRect/>
          </a:stretch>
        </p:blipFill>
        <p:spPr>
          <a:xfrm>
            <a:off x="4125278" y="2822734"/>
            <a:ext cx="3048119" cy="1883807"/>
          </a:xfrm>
          <a:prstGeom prst="rect">
            <a:avLst/>
          </a:prstGeom>
        </p:spPr>
      </p:pic>
      <p:sp>
        <p:nvSpPr>
          <p:cNvPr id="7" name="Text 3"/>
          <p:cNvSpPr/>
          <p:nvPr/>
        </p:nvSpPr>
        <p:spPr>
          <a:xfrm>
            <a:off x="4125278" y="49900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Geolocation Mapping</a:t>
            </a:r>
            <a:endParaRPr lang="en-US" sz="2200" dirty="0"/>
          </a:p>
        </p:txBody>
      </p:sp>
      <p:sp>
        <p:nvSpPr>
          <p:cNvPr id="8" name="Text 4"/>
          <p:cNvSpPr/>
          <p:nvPr/>
        </p:nvSpPr>
        <p:spPr>
          <a:xfrm>
            <a:off x="4125278" y="5480447"/>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Visualize IP addresses on interactive maps for clear geographic context.</a:t>
            </a:r>
            <a:endParaRPr lang="en-US" sz="1750" dirty="0"/>
          </a:p>
        </p:txBody>
      </p:sp>
      <p:pic>
        <p:nvPicPr>
          <p:cNvPr id="9" name="Image 2" descr="preencoded.png"/>
          <p:cNvPicPr>
            <a:picLocks noChangeAspect="1"/>
          </p:cNvPicPr>
          <p:nvPr/>
        </p:nvPicPr>
        <p:blipFill>
          <a:blip r:embed="rId5"/>
          <a:stretch>
            <a:fillRect/>
          </a:stretch>
        </p:blipFill>
        <p:spPr>
          <a:xfrm>
            <a:off x="7456884" y="2822734"/>
            <a:ext cx="3048119" cy="1883807"/>
          </a:xfrm>
          <a:prstGeom prst="rect">
            <a:avLst/>
          </a:prstGeom>
        </p:spPr>
      </p:pic>
      <p:sp>
        <p:nvSpPr>
          <p:cNvPr id="10" name="Text 5"/>
          <p:cNvSpPr/>
          <p:nvPr/>
        </p:nvSpPr>
        <p:spPr>
          <a:xfrm>
            <a:off x="7456884" y="49900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Threat Scoring</a:t>
            </a:r>
            <a:endParaRPr lang="en-US" sz="2200" dirty="0"/>
          </a:p>
        </p:txBody>
      </p:sp>
      <p:sp>
        <p:nvSpPr>
          <p:cNvPr id="11" name="Text 6"/>
          <p:cNvSpPr/>
          <p:nvPr/>
        </p:nvSpPr>
        <p:spPr>
          <a:xfrm>
            <a:off x="7456884" y="5480447"/>
            <a:ext cx="3048119" cy="1088708"/>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Colored markers show reputation scores for quick threat assessment.</a:t>
            </a:r>
            <a:endParaRPr lang="en-US" sz="1750" dirty="0"/>
          </a:p>
        </p:txBody>
      </p:sp>
      <p:pic>
        <p:nvPicPr>
          <p:cNvPr id="12" name="Image 3" descr="preencoded.png"/>
          <p:cNvPicPr>
            <a:picLocks noChangeAspect="1"/>
          </p:cNvPicPr>
          <p:nvPr/>
        </p:nvPicPr>
        <p:blipFill>
          <a:blip r:embed="rId6"/>
          <a:stretch>
            <a:fillRect/>
          </a:stretch>
        </p:blipFill>
        <p:spPr>
          <a:xfrm>
            <a:off x="10788491" y="2822734"/>
            <a:ext cx="3048119" cy="1883807"/>
          </a:xfrm>
          <a:prstGeom prst="rect">
            <a:avLst/>
          </a:prstGeom>
        </p:spPr>
      </p:pic>
      <p:sp>
        <p:nvSpPr>
          <p:cNvPr id="13" name="Text 7"/>
          <p:cNvSpPr/>
          <p:nvPr/>
        </p:nvSpPr>
        <p:spPr>
          <a:xfrm>
            <a:off x="10788491" y="49900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Country Filtering</a:t>
            </a:r>
            <a:endParaRPr lang="en-US" sz="2200" dirty="0"/>
          </a:p>
        </p:txBody>
      </p:sp>
      <p:sp>
        <p:nvSpPr>
          <p:cNvPr id="14" name="Text 8"/>
          <p:cNvSpPr/>
          <p:nvPr/>
        </p:nvSpPr>
        <p:spPr>
          <a:xfrm>
            <a:off x="10788491" y="5480447"/>
            <a:ext cx="3048119"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Filter network data by country to focus on relevant traffic.</a:t>
            </a:r>
            <a:endParaRPr lang="en-US" sz="1750" dirty="0"/>
          </a:p>
        </p:txBody>
      </p:sp>
      <p:sp>
        <p:nvSpPr>
          <p:cNvPr id="15" name="Rectangle 14">
            <a:extLst>
              <a:ext uri="{FF2B5EF4-FFF2-40B4-BE49-F238E27FC236}">
                <a16:creationId xmlns:a16="http://schemas.microsoft.com/office/drawing/2014/main" id="{7F208509-72FC-7CA4-847D-F32CDC48164C}"/>
              </a:ext>
            </a:extLst>
          </p:cNvPr>
          <p:cNvSpPr/>
          <p:nvPr/>
        </p:nvSpPr>
        <p:spPr>
          <a:xfrm>
            <a:off x="12489084"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498640"/>
            <a:ext cx="7025402" cy="708779"/>
          </a:xfrm>
          <a:prstGeom prst="rect">
            <a:avLst/>
          </a:prstGeom>
          <a:noFill/>
          <a:ln/>
        </p:spPr>
        <p:txBody>
          <a:bodyPr wrap="none" lIns="0" tIns="0" rIns="0" bIns="0" rtlCol="0" anchor="t"/>
          <a:lstStyle/>
          <a:p>
            <a:pPr marL="0" indent="0" algn="l">
              <a:lnSpc>
                <a:spcPts val="5550"/>
              </a:lnSpc>
              <a:buNone/>
            </a:pPr>
            <a:r>
              <a:rPr lang="en-US" sz="4450" dirty="0">
                <a:solidFill>
                  <a:srgbClr val="1B1B27"/>
                </a:solidFill>
                <a:latin typeface="Raleway" pitchFamily="34" charset="0"/>
                <a:ea typeface="Raleway" pitchFamily="34" charset="-122"/>
                <a:cs typeface="Raleway" pitchFamily="34" charset="-120"/>
              </a:rPr>
              <a:t>Pie and Bar Chart Analytics</a:t>
            </a:r>
            <a:endParaRPr lang="en-US" sz="4450" dirty="0"/>
          </a:p>
        </p:txBody>
      </p:sp>
      <p:pic>
        <p:nvPicPr>
          <p:cNvPr id="3" name="Image 0" descr="preencoded.png"/>
          <p:cNvPicPr>
            <a:picLocks noChangeAspect="1"/>
          </p:cNvPicPr>
          <p:nvPr/>
        </p:nvPicPr>
        <p:blipFill>
          <a:blip r:embed="rId3"/>
          <a:stretch>
            <a:fillRect/>
          </a:stretch>
        </p:blipFill>
        <p:spPr>
          <a:xfrm>
            <a:off x="793790" y="2661047"/>
            <a:ext cx="4158615" cy="2570202"/>
          </a:xfrm>
          <a:prstGeom prst="rect">
            <a:avLst/>
          </a:prstGeom>
        </p:spPr>
      </p:pic>
      <p:sp>
        <p:nvSpPr>
          <p:cNvPr id="4" name="Text 1"/>
          <p:cNvSpPr/>
          <p:nvPr/>
        </p:nvSpPr>
        <p:spPr>
          <a:xfrm>
            <a:off x="793790" y="55147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Threat Distribution</a:t>
            </a:r>
            <a:endParaRPr lang="en-US" sz="2200" dirty="0"/>
          </a:p>
        </p:txBody>
      </p:sp>
      <p:sp>
        <p:nvSpPr>
          <p:cNvPr id="5" name="Text 2"/>
          <p:cNvSpPr/>
          <p:nvPr/>
        </p:nvSpPr>
        <p:spPr>
          <a:xfrm>
            <a:off x="793790" y="6005155"/>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Visualizes network traffic threat across different countries.</a:t>
            </a:r>
            <a:endParaRPr lang="en-US" sz="1750" dirty="0"/>
          </a:p>
        </p:txBody>
      </p:sp>
      <p:pic>
        <p:nvPicPr>
          <p:cNvPr id="6" name="Image 1" descr="preencoded.png"/>
          <p:cNvPicPr>
            <a:picLocks noChangeAspect="1"/>
          </p:cNvPicPr>
          <p:nvPr/>
        </p:nvPicPr>
        <p:blipFill>
          <a:blip r:embed="rId4"/>
          <a:stretch>
            <a:fillRect/>
          </a:stretch>
        </p:blipFill>
        <p:spPr>
          <a:xfrm>
            <a:off x="5235893" y="2661047"/>
            <a:ext cx="4158615" cy="2570202"/>
          </a:xfrm>
          <a:prstGeom prst="rect">
            <a:avLst/>
          </a:prstGeom>
        </p:spPr>
      </p:pic>
      <p:sp>
        <p:nvSpPr>
          <p:cNvPr id="7" name="Text 3"/>
          <p:cNvSpPr/>
          <p:nvPr/>
        </p:nvSpPr>
        <p:spPr>
          <a:xfrm>
            <a:off x="5235893" y="55147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Threat Analysis</a:t>
            </a:r>
            <a:endParaRPr lang="en-US" sz="2200" dirty="0"/>
          </a:p>
        </p:txBody>
      </p:sp>
      <p:sp>
        <p:nvSpPr>
          <p:cNvPr id="8" name="Text 4"/>
          <p:cNvSpPr/>
          <p:nvPr/>
        </p:nvSpPr>
        <p:spPr>
          <a:xfrm>
            <a:off x="5235893" y="6005155"/>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Displays abuse scores to identify high-risk IPs quickly.</a:t>
            </a:r>
            <a:endParaRPr lang="en-US" sz="1750" dirty="0"/>
          </a:p>
        </p:txBody>
      </p:sp>
      <p:pic>
        <p:nvPicPr>
          <p:cNvPr id="9" name="Image 2" descr="preencoded.png"/>
          <p:cNvPicPr>
            <a:picLocks noChangeAspect="1"/>
          </p:cNvPicPr>
          <p:nvPr/>
        </p:nvPicPr>
        <p:blipFill>
          <a:blip r:embed="rId5"/>
          <a:stretch>
            <a:fillRect/>
          </a:stretch>
        </p:blipFill>
        <p:spPr>
          <a:xfrm>
            <a:off x="9677995" y="2661047"/>
            <a:ext cx="4158615" cy="2570202"/>
          </a:xfrm>
          <a:prstGeom prst="rect">
            <a:avLst/>
          </a:prstGeom>
        </p:spPr>
      </p:pic>
      <p:sp>
        <p:nvSpPr>
          <p:cNvPr id="10" name="Text 5"/>
          <p:cNvSpPr/>
          <p:nvPr/>
        </p:nvSpPr>
        <p:spPr>
          <a:xfrm>
            <a:off x="9677995" y="551473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3C3939"/>
                </a:solidFill>
                <a:latin typeface="Raleway" pitchFamily="34" charset="0"/>
                <a:ea typeface="Raleway" pitchFamily="34" charset="-122"/>
                <a:cs typeface="Raleway" pitchFamily="34" charset="-120"/>
              </a:rPr>
              <a:t>Protocol Traffic</a:t>
            </a:r>
            <a:endParaRPr lang="en-US" sz="2200" dirty="0"/>
          </a:p>
        </p:txBody>
      </p:sp>
      <p:sp>
        <p:nvSpPr>
          <p:cNvPr id="11" name="Text 6"/>
          <p:cNvSpPr/>
          <p:nvPr/>
        </p:nvSpPr>
        <p:spPr>
          <a:xfrm>
            <a:off x="9677995" y="6005155"/>
            <a:ext cx="4158615" cy="725805"/>
          </a:xfrm>
          <a:prstGeom prst="rect">
            <a:avLst/>
          </a:prstGeom>
          <a:noFill/>
          <a:ln/>
        </p:spPr>
        <p:txBody>
          <a:bodyPr wrap="square" lIns="0" tIns="0" rIns="0" bIns="0" rtlCol="0" anchor="t"/>
          <a:lstStyle/>
          <a:p>
            <a:pPr marL="0" indent="0" algn="l">
              <a:lnSpc>
                <a:spcPts val="2850"/>
              </a:lnSpc>
              <a:buNone/>
            </a:pPr>
            <a:r>
              <a:rPr lang="en-US" sz="1750" dirty="0">
                <a:solidFill>
                  <a:srgbClr val="3C3939"/>
                </a:solidFill>
                <a:latin typeface="Roboto" pitchFamily="34" charset="0"/>
                <a:ea typeface="Roboto" pitchFamily="34" charset="-122"/>
                <a:cs typeface="Roboto" pitchFamily="34" charset="-120"/>
              </a:rPr>
              <a:t>Bar plot visualizing the distribution of protocol traffic.</a:t>
            </a:r>
            <a:endParaRPr lang="en-US" sz="1750" dirty="0"/>
          </a:p>
        </p:txBody>
      </p:sp>
      <p:sp>
        <p:nvSpPr>
          <p:cNvPr id="12" name="Rectangle 11">
            <a:extLst>
              <a:ext uri="{FF2B5EF4-FFF2-40B4-BE49-F238E27FC236}">
                <a16:creationId xmlns:a16="http://schemas.microsoft.com/office/drawing/2014/main" id="{77080C50-6A0A-EBD3-34B8-CDB6A2612D3B}"/>
              </a:ext>
            </a:extLst>
          </p:cNvPr>
          <p:cNvSpPr/>
          <p:nvPr/>
        </p:nvSpPr>
        <p:spPr>
          <a:xfrm>
            <a:off x="12513230" y="7766613"/>
            <a:ext cx="2013995" cy="381964"/>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806</Words>
  <Application>Microsoft Office PowerPoint</Application>
  <PresentationFormat>Custom</PresentationFormat>
  <Paragraphs>115</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Roboto</vt:lpstr>
      <vt:lpstr>Raleway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Abhik Das</cp:lastModifiedBy>
  <cp:revision>2</cp:revision>
  <dcterms:created xsi:type="dcterms:W3CDTF">2025-05-26T13:06:44Z</dcterms:created>
  <dcterms:modified xsi:type="dcterms:W3CDTF">2025-05-26T13:18:43Z</dcterms:modified>
</cp:coreProperties>
</file>