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84" r:id="rId7"/>
    <p:sldId id="317" r:id="rId8"/>
    <p:sldId id="279" r:id="rId9"/>
    <p:sldId id="268" r:id="rId10"/>
    <p:sldId id="39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E70CA-3F51-43D5-8660-D7E86E908A15}" v="11" dt="2023-12-08T21:19:12.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3725" autoAdjust="0"/>
  </p:normalViewPr>
  <p:slideViewPr>
    <p:cSldViewPr snapToGrid="0">
      <p:cViewPr varScale="1">
        <p:scale>
          <a:sx n="97" d="100"/>
          <a:sy n="97" d="100"/>
        </p:scale>
        <p:origin x="48" y="11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sz="3600" dirty="0"/>
              <a:t>Exo-Planet transit(Project 5)</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Angelo O’Dorisio</a:t>
            </a:r>
          </a:p>
          <a:p>
            <a:r>
              <a:rPr lang="en-US" dirty="0"/>
              <a:t>Astro-1221</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Motivation</a:t>
            </a:r>
          </a:p>
          <a:p>
            <a:r>
              <a:rPr lang="en-US" dirty="0"/>
              <a:t>Methodology</a:t>
            </a:r>
          </a:p>
          <a:p>
            <a:r>
              <a:rPr lang="en-US" dirty="0"/>
              <a:t>Results</a:t>
            </a:r>
          </a:p>
          <a:p>
            <a:r>
              <a:rPr lang="en-US" dirty="0"/>
              <a:t>Conclusion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Motivation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As of recently we have been learning about exo-planet detection methods. We watched videos of how we have increased our understanding of exo-planets, along with reading papers that show us direct evidence through radial velocity, transit, and more. We focused mainly on transit, the method by which a planet is detected by observing blocked starlight. Which is of course caused from an exo-planet moving in front of the star. Data from these observations such as time in transit, and the amount of star-light which is blocked tell us more about the individual properties of these exo-planets.</a:t>
            </a:r>
            <a:endParaRPr lang="en-US" dirty="0"/>
          </a:p>
        </p:txBody>
      </p:sp>
      <p:pic>
        <p:nvPicPr>
          <p:cNvPr id="10" name="Picture Placeholder 9" descr="Satellite dish under a starry night sky">
            <a:extLst>
              <a:ext uri="{FF2B5EF4-FFF2-40B4-BE49-F238E27FC236}">
                <a16:creationId xmlns:a16="http://schemas.microsoft.com/office/drawing/2014/main" id="{839D9A3D-A503-8857-8E4A-9BCFC3A637A8}"/>
              </a:ext>
            </a:extLst>
          </p:cNvPr>
          <p:cNvPicPr>
            <a:picLocks noGrp="1" noChangeAspect="1"/>
          </p:cNvPicPr>
          <p:nvPr>
            <p:ph type="pic" sz="quarter" idx="15"/>
          </p:nvPr>
        </p:nvPicPr>
        <p:blipFill>
          <a:blip r:embed="rId5"/>
          <a:srcRect l="24964" r="24964"/>
          <a:stretch>
            <a:fillRect/>
          </a:stretch>
        </p:blipFill>
        <p:spPr/>
      </p:pic>
      <p:pic>
        <p:nvPicPr>
          <p:cNvPr id="14" name="Picture Placeholder 13" descr="Long exposure of a rocket launch">
            <a:extLst>
              <a:ext uri="{FF2B5EF4-FFF2-40B4-BE49-F238E27FC236}">
                <a16:creationId xmlns:a16="http://schemas.microsoft.com/office/drawing/2014/main" id="{7974945D-75C0-6B2C-2E0A-0351414B5840}"/>
              </a:ext>
            </a:extLst>
          </p:cNvPr>
          <p:cNvPicPr>
            <a:picLocks noGrp="1" noChangeAspect="1"/>
          </p:cNvPicPr>
          <p:nvPr>
            <p:ph type="pic" sz="quarter" idx="13"/>
          </p:nvPr>
        </p:nvPicPr>
        <p:blipFill>
          <a:blip r:embed="rId6"/>
          <a:srcRect l="21054" r="21054"/>
          <a:stretch>
            <a:fillRect/>
          </a:stretch>
        </p:blipFill>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Methodology</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9" name="Subtitle 8">
            <a:extLst>
              <a:ext uri="{FF2B5EF4-FFF2-40B4-BE49-F238E27FC236}">
                <a16:creationId xmlns:a16="http://schemas.microsoft.com/office/drawing/2014/main" id="{056620B6-C29E-DEE8-A4B9-F1FB76949991}"/>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used mainly a code that was given to us in class, we worked together in the code to discuss what each individual component meant. Adding and deleting parameters as we saw fit for our individual data set. The data sets we analyzed consisted of the flux, time, and real magnitude. These were specifically for a time that was before, during, and after a transit. </a:t>
            </a:r>
            <a:endParaRPr lang="en-US" sz="1600"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4" name="Picture 3" descr="A graph with lines and numbers&#10;&#10;Description automatically generated">
            <a:extLst>
              <a:ext uri="{FF2B5EF4-FFF2-40B4-BE49-F238E27FC236}">
                <a16:creationId xmlns:a16="http://schemas.microsoft.com/office/drawing/2014/main" id="{511E09D3-5206-A24C-690E-D998DC5D0E12}"/>
              </a:ext>
            </a:extLst>
          </p:cNvPr>
          <p:cNvPicPr>
            <a:picLocks noChangeAspect="1"/>
          </p:cNvPicPr>
          <p:nvPr/>
        </p:nvPicPr>
        <p:blipFill>
          <a:blip r:embed="rId2"/>
          <a:stretch>
            <a:fillRect/>
          </a:stretch>
        </p:blipFill>
        <p:spPr>
          <a:xfrm>
            <a:off x="434616" y="1612151"/>
            <a:ext cx="4695825" cy="3240405"/>
          </a:xfrm>
          <a:prstGeom prst="rect">
            <a:avLst/>
          </a:prstGeom>
        </p:spPr>
      </p:pic>
      <p:pic>
        <p:nvPicPr>
          <p:cNvPr id="5" name="Picture 4">
            <a:extLst>
              <a:ext uri="{FF2B5EF4-FFF2-40B4-BE49-F238E27FC236}">
                <a16:creationId xmlns:a16="http://schemas.microsoft.com/office/drawing/2014/main" id="{0E404F84-6F36-5CDA-F5C5-3A09412E5AE5}"/>
              </a:ext>
            </a:extLst>
          </p:cNvPr>
          <p:cNvPicPr>
            <a:picLocks noChangeAspect="1"/>
          </p:cNvPicPr>
          <p:nvPr/>
        </p:nvPicPr>
        <p:blipFill>
          <a:blip r:embed="rId3"/>
          <a:stretch>
            <a:fillRect/>
          </a:stretch>
        </p:blipFill>
        <p:spPr>
          <a:xfrm>
            <a:off x="5977523" y="1612150"/>
            <a:ext cx="6064305" cy="3286853"/>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Observation techniques</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Transit</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Radial velocity</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875694" cy="365760"/>
          </a:xfrm>
        </p:spPr>
        <p:txBody>
          <a:bodyPr/>
          <a:lstStyle/>
          <a:p>
            <a:r>
              <a:rPr lang="en-US" dirty="0"/>
              <a:t>Direct imaging</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Spectroscopy</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13" name="Text Placeholder 12">
            <a:extLst>
              <a:ext uri="{FF2B5EF4-FFF2-40B4-BE49-F238E27FC236}">
                <a16:creationId xmlns:a16="http://schemas.microsoft.com/office/drawing/2014/main" id="{A4D62DBA-371A-6F1B-F507-AD2A1ED2A9FA}"/>
              </a:ext>
            </a:extLst>
          </p:cNvPr>
          <p:cNvSpPr>
            <a:spLocks noGrp="1"/>
          </p:cNvSpPr>
          <p:nvPr>
            <p:ph type="body" sz="quarter" idx="17"/>
          </p:nvPr>
        </p:nvSpPr>
        <p:spPr/>
        <p:txBody>
          <a:bodyPr/>
          <a:lstStyle/>
          <a:p>
            <a:endParaRPr lang="en-US" dirty="0"/>
          </a:p>
        </p:txBody>
      </p:sp>
      <p:pic>
        <p:nvPicPr>
          <p:cNvPr id="11" name="Picture Placeholder 10">
            <a:extLst>
              <a:ext uri="{FF2B5EF4-FFF2-40B4-BE49-F238E27FC236}">
                <a16:creationId xmlns:a16="http://schemas.microsoft.com/office/drawing/2014/main" id="{330CF3C7-A49A-4E26-C6E3-373529678DED}"/>
              </a:ext>
            </a:extLst>
          </p:cNvPr>
          <p:cNvPicPr>
            <a:picLocks noGrp="1" noChangeAspect="1"/>
          </p:cNvPicPr>
          <p:nvPr>
            <p:ph type="pic" sz="quarter" idx="15"/>
          </p:nvPr>
        </p:nvPicPr>
        <p:blipFill>
          <a:blip r:embed="rId3"/>
          <a:srcRect l="16866" r="16866"/>
          <a:stretch>
            <a:fillRect/>
          </a:stretch>
        </p:blipFill>
        <p:spPr>
          <a:xfrm>
            <a:off x="6661975" y="1588577"/>
            <a:ext cx="2168651" cy="1840423"/>
          </a:xfrm>
          <a:prstGeom prst="rect">
            <a:avLst/>
          </a:prstGeom>
        </p:spPr>
      </p:pic>
      <p:pic>
        <p:nvPicPr>
          <p:cNvPr id="2" name="Picture 1">
            <a:extLst>
              <a:ext uri="{FF2B5EF4-FFF2-40B4-BE49-F238E27FC236}">
                <a16:creationId xmlns:a16="http://schemas.microsoft.com/office/drawing/2014/main" id="{C6B86230-ACDE-FCF2-0E3E-CA79F3CCF922}"/>
              </a:ext>
            </a:extLst>
          </p:cNvPr>
          <p:cNvPicPr>
            <a:picLocks noChangeAspect="1"/>
          </p:cNvPicPr>
          <p:nvPr/>
        </p:nvPicPr>
        <p:blipFill>
          <a:blip r:embed="rId4"/>
          <a:stretch>
            <a:fillRect/>
          </a:stretch>
        </p:blipFill>
        <p:spPr>
          <a:xfrm>
            <a:off x="801009" y="1672724"/>
            <a:ext cx="2466975" cy="1857375"/>
          </a:xfrm>
          <a:prstGeom prst="rect">
            <a:avLst/>
          </a:prstGeom>
        </p:spPr>
      </p:pic>
      <p:pic>
        <p:nvPicPr>
          <p:cNvPr id="10" name="Picture Placeholder 9">
            <a:extLst>
              <a:ext uri="{FF2B5EF4-FFF2-40B4-BE49-F238E27FC236}">
                <a16:creationId xmlns:a16="http://schemas.microsoft.com/office/drawing/2014/main" id="{B48F3107-2F1A-7A46-92C3-899F8CD52C5E}"/>
              </a:ext>
            </a:extLst>
          </p:cNvPr>
          <p:cNvPicPr>
            <a:picLocks noGrp="1" noChangeAspect="1"/>
          </p:cNvPicPr>
          <p:nvPr>
            <p:ph type="pic" sz="quarter" idx="14"/>
          </p:nvPr>
        </p:nvPicPr>
        <p:blipFill>
          <a:blip r:embed="rId5"/>
          <a:srcRect t="417" b="417"/>
          <a:stretch>
            <a:fillRect/>
          </a:stretch>
        </p:blipFill>
        <p:spPr>
          <a:xfrm>
            <a:off x="3662770" y="1640255"/>
            <a:ext cx="2194809" cy="1862622"/>
          </a:xfrm>
          <a:prstGeom prst="rect">
            <a:avLst/>
          </a:prstGeom>
        </p:spPr>
      </p:pic>
      <p:pic>
        <p:nvPicPr>
          <p:cNvPr id="15" name="Picture Placeholder 14">
            <a:extLst>
              <a:ext uri="{FF2B5EF4-FFF2-40B4-BE49-F238E27FC236}">
                <a16:creationId xmlns:a16="http://schemas.microsoft.com/office/drawing/2014/main" id="{9AB263DC-0004-7882-DA7A-1A5077563C9C}"/>
              </a:ext>
            </a:extLst>
          </p:cNvPr>
          <p:cNvPicPr>
            <a:picLocks noGrp="1" noChangeAspect="1"/>
          </p:cNvPicPr>
          <p:nvPr>
            <p:ph type="pic" sz="quarter" idx="16"/>
          </p:nvPr>
        </p:nvPicPr>
        <p:blipFill>
          <a:blip r:embed="rId6"/>
          <a:srcRect l="18104" r="18104"/>
          <a:stretch>
            <a:fillRect/>
          </a:stretch>
        </p:blipFill>
        <p:spPr>
          <a:xfrm>
            <a:off x="9485568" y="1585910"/>
            <a:ext cx="2168650" cy="1840422"/>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5A91-DDE1-7119-F68F-1888A49A1DD7}"/>
              </a:ext>
            </a:extLst>
          </p:cNvPr>
          <p:cNvSpPr>
            <a:spLocks noGrp="1"/>
          </p:cNvSpPr>
          <p:nvPr>
            <p:ph type="ctrTitle"/>
          </p:nvPr>
        </p:nvSpPr>
        <p:spPr/>
        <p:txBody>
          <a:bodyPr/>
          <a:lstStyle/>
          <a:p>
            <a:r>
              <a:rPr lang="en-US" dirty="0"/>
              <a:t>Data and Results</a:t>
            </a:r>
          </a:p>
        </p:txBody>
      </p:sp>
      <p:sp>
        <p:nvSpPr>
          <p:cNvPr id="3" name="Subtitle 2">
            <a:extLst>
              <a:ext uri="{FF2B5EF4-FFF2-40B4-BE49-F238E27FC236}">
                <a16:creationId xmlns:a16="http://schemas.microsoft.com/office/drawing/2014/main" id="{6C72ED15-C38A-FE32-593C-CCB8040CC782}"/>
              </a:ext>
            </a:extLst>
          </p:cNvPr>
          <p:cNvSpPr>
            <a:spLocks noGrp="1"/>
          </p:cNvSpPr>
          <p:nvPr>
            <p:ph type="subTitle" idx="1"/>
          </p:nvPr>
        </p:nvSpPr>
        <p:spPr>
          <a:xfrm>
            <a:off x="6873139" y="3536951"/>
            <a:ext cx="4767999" cy="2555874"/>
          </a:xfrm>
        </p:spPr>
        <p:txBody>
          <a:bodyPr/>
          <a:lstStyle/>
          <a:p>
            <a:r>
              <a:rPr lang="en-US" dirty="0"/>
              <a:t>Through the data observed, a decrease in flux from the star is detected, it continues for a set period of time, implying a planet has passed in front of it. In this process it blocks a fraction of light heading our direction</a:t>
            </a:r>
          </a:p>
        </p:txBody>
      </p:sp>
      <p:sp>
        <p:nvSpPr>
          <p:cNvPr id="4" name="Date Placeholder 3">
            <a:extLst>
              <a:ext uri="{FF2B5EF4-FFF2-40B4-BE49-F238E27FC236}">
                <a16:creationId xmlns:a16="http://schemas.microsoft.com/office/drawing/2014/main" id="{FA8D1260-4AAB-4A7B-8CAE-0DF527DE5540}"/>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CD0DAD30-AFAB-C74A-6610-0BD059A1967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B6C7B58-9E0D-C7C8-5DB5-FABC3C453AC6}"/>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7" name="Picture 6">
            <a:extLst>
              <a:ext uri="{FF2B5EF4-FFF2-40B4-BE49-F238E27FC236}">
                <a16:creationId xmlns:a16="http://schemas.microsoft.com/office/drawing/2014/main" id="{0EE646F2-E8C1-5EAF-472D-69FC5B653C90}"/>
              </a:ext>
            </a:extLst>
          </p:cNvPr>
          <p:cNvPicPr>
            <a:picLocks noChangeAspect="1"/>
          </p:cNvPicPr>
          <p:nvPr/>
        </p:nvPicPr>
        <p:blipFill>
          <a:blip r:embed="rId2"/>
          <a:stretch>
            <a:fillRect/>
          </a:stretch>
        </p:blipFill>
        <p:spPr>
          <a:xfrm>
            <a:off x="451525" y="1682500"/>
            <a:ext cx="5275840" cy="3640398"/>
          </a:xfrm>
          <a:prstGeom prst="rect">
            <a:avLst/>
          </a:prstGeom>
        </p:spPr>
      </p:pic>
    </p:spTree>
    <p:extLst>
      <p:ext uri="{BB962C8B-B14F-4D97-AF65-F5344CB8AC3E}">
        <p14:creationId xmlns:p14="http://schemas.microsoft.com/office/powerpoint/2010/main" val="50929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Conclusion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F8555BB-05B6-E7FD-5598-85DACF07D2B2}"/>
              </a:ext>
            </a:extLst>
          </p:cNvPr>
          <p:cNvSpPr>
            <a:spLocks noGrp="1"/>
          </p:cNvSpPr>
          <p:nvPr>
            <p:ph sz="half" idx="2"/>
          </p:nvPr>
        </p:nvSpPr>
        <p:spPr>
          <a:xfrm>
            <a:off x="550862" y="2427370"/>
            <a:ext cx="10688385" cy="3515555"/>
          </a:xfrm>
        </p:spPr>
        <p:txBody>
          <a:bodyPr/>
          <a:lstStyle/>
          <a:p>
            <a:r>
              <a:rPr lang="en-US" dirty="0"/>
              <a:t>In addition to reinforcing that transit data is a great way to evaluate </a:t>
            </a:r>
            <a:r>
              <a:rPr lang="en-US" dirty="0" err="1"/>
              <a:t>exo</a:t>
            </a:r>
            <a:r>
              <a:rPr lang="en-US" dirty="0"/>
              <a:t>-planetary orbits. We confirmed mathematically along with the NASA published data. That the radius of HD 209458b, is approximately 15.6 times that of the Earth. Our value calculated from code and raw data is on par with what NASA has, this is quite impressive (thanks for a great semester!)</a:t>
            </a:r>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D6F52ECC92445A3A708DEEAB74E67" ma:contentTypeVersion="3" ma:contentTypeDescription="Create a new document." ma:contentTypeScope="" ma:versionID="0867533ea9389cfdd5f59585d43f1d28">
  <xsd:schema xmlns:xsd="http://www.w3.org/2001/XMLSchema" xmlns:xs="http://www.w3.org/2001/XMLSchema" xmlns:p="http://schemas.microsoft.com/office/2006/metadata/properties" xmlns:ns3="996fa4e0-e296-4bd3-a5d5-ab8dc47496ee" targetNamespace="http://schemas.microsoft.com/office/2006/metadata/properties" ma:root="true" ma:fieldsID="6de90eb0152d997a7cdcea1369f04f31" ns3:_="">
    <xsd:import namespace="996fa4e0-e296-4bd3-a5d5-ab8dc47496e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6fa4e0-e296-4bd3-a5d5-ab8dc4749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3507C4-5645-4725-B452-8B73B7266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6fa4e0-e296-4bd3-a5d5-ab8dc47496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dcmitype/"/>
    <ds:schemaRef ds:uri="996fa4e0-e296-4bd3-a5d5-ab8dc47496e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{F7930873-2E74-477B-BCB2-726BCEF7FB87}tf33713516_win32</Template>
  <TotalTime>27</TotalTime>
  <Words>395</Words>
  <Application>Microsoft Office PowerPoint</Application>
  <PresentationFormat>Widescreen</PresentationFormat>
  <Paragraphs>49</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Exo-Planet transit(Project 5)</vt:lpstr>
      <vt:lpstr>Agenda</vt:lpstr>
      <vt:lpstr>Motivation</vt:lpstr>
      <vt:lpstr>Methodology</vt:lpstr>
      <vt:lpstr>PowerPoint Presentation</vt:lpstr>
      <vt:lpstr>Observation techniques</vt:lpstr>
      <vt:lpstr>Data and 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Energy (Project 4)</dc:title>
  <dc:creator>O'Dorisio, Angelo</dc:creator>
  <cp:lastModifiedBy>O'Dorisio, Angelo</cp:lastModifiedBy>
  <cp:revision>2</cp:revision>
  <dcterms:created xsi:type="dcterms:W3CDTF">2023-11-13T18:53:27Z</dcterms:created>
  <dcterms:modified xsi:type="dcterms:W3CDTF">2023-12-08T21:20:12Z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0x01010076BD6F52ECC92445A3A708DEEAB74E67</vt:lpwstr>
  </property>
</Properties>
</file>