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68" r:id="rId4"/>
    <p:sldId id="279" r:id="rId5"/>
    <p:sldId id="257" r:id="rId6"/>
    <p:sldId id="269" r:id="rId7"/>
    <p:sldId id="262" r:id="rId8"/>
    <p:sldId id="276" r:id="rId9"/>
    <p:sldId id="277" r:id="rId10"/>
    <p:sldId id="280" r:id="rId11"/>
    <p:sldId id="278" r:id="rId12"/>
    <p:sldId id="259" r:id="rId13"/>
    <p:sldId id="270" r:id="rId14"/>
    <p:sldId id="260" r:id="rId15"/>
    <p:sldId id="265" r:id="rId16"/>
    <p:sldId id="271" r:id="rId17"/>
    <p:sldId id="266" r:id="rId18"/>
    <p:sldId id="281" r:id="rId19"/>
    <p:sldId id="272" r:id="rId20"/>
    <p:sldId id="258" r:id="rId21"/>
    <p:sldId id="275" r:id="rId22"/>
    <p:sldId id="287" r:id="rId23"/>
    <p:sldId id="288" r:id="rId24"/>
    <p:sldId id="289" r:id="rId25"/>
    <p:sldId id="273" r:id="rId26"/>
    <p:sldId id="286" r:id="rId27"/>
    <p:sldId id="29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6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53E0E4E-DF11-41DC-99D3-5CAC7E281091}"/>
    <pc:docChg chg="modSld">
      <pc:chgData name="" userId="" providerId="" clId="Web-{453E0E4E-DF11-41DC-99D3-5CAC7E281091}" dt="2019-06-18T13:10:30.394" v="28"/>
      <pc:docMkLst>
        <pc:docMk/>
      </pc:docMkLst>
      <pc:sldChg chg="modSp">
        <pc:chgData name="" userId="" providerId="" clId="Web-{453E0E4E-DF11-41DC-99D3-5CAC7E281091}" dt="2019-06-18T13:09:16.519" v="1" actId="1076"/>
        <pc:sldMkLst>
          <pc:docMk/>
          <pc:sldMk cId="2533735400" sldId="262"/>
        </pc:sldMkLst>
        <pc:grpChg chg="mod">
          <ac:chgData name="" userId="" providerId="" clId="Web-{453E0E4E-DF11-41DC-99D3-5CAC7E281091}" dt="2019-06-18T13:09:16.519" v="1" actId="1076"/>
          <ac:grpSpMkLst>
            <pc:docMk/>
            <pc:sldMk cId="2533735400" sldId="262"/>
            <ac:grpSpMk id="7" creationId="{1F90FF1A-7EE3-40C3-920C-220FFA81A4F7}"/>
          </ac:grpSpMkLst>
        </pc:grpChg>
      </pc:sldChg>
      <pc:sldChg chg="addSp delSp">
        <pc:chgData name="" userId="" providerId="" clId="Web-{453E0E4E-DF11-41DC-99D3-5CAC7E281091}" dt="2019-06-18T13:10:30.394" v="28"/>
        <pc:sldMkLst>
          <pc:docMk/>
          <pc:sldMk cId="1725295704" sldId="276"/>
        </pc:sldMkLst>
        <pc:spChg chg="del">
          <ac:chgData name="" userId="" providerId="" clId="Web-{453E0E4E-DF11-41DC-99D3-5CAC7E281091}" dt="2019-06-18T13:10:29.894" v="27"/>
          <ac:spMkLst>
            <pc:docMk/>
            <pc:sldMk cId="1725295704" sldId="276"/>
            <ac:spMk id="4" creationId="{7FAB7C3B-7DEB-4961-BF7A-ECE23484ABD8}"/>
          </ac:spMkLst>
        </pc:spChg>
        <pc:spChg chg="add">
          <ac:chgData name="" userId="" providerId="" clId="Web-{453E0E4E-DF11-41DC-99D3-5CAC7E281091}" dt="2019-06-18T13:10:30.394" v="28"/>
          <ac:spMkLst>
            <pc:docMk/>
            <pc:sldMk cId="1725295704" sldId="276"/>
            <ac:spMk id="7" creationId="{F0E4CD0A-EBDB-4D85-B14E-A97722A08A2D}"/>
          </ac:spMkLst>
        </pc:spChg>
      </pc:sldChg>
      <pc:sldChg chg="modSp">
        <pc:chgData name="" userId="" providerId="" clId="Web-{453E0E4E-DF11-41DC-99D3-5CAC7E281091}" dt="2019-06-18T13:10:04.550" v="22" actId="1076"/>
        <pc:sldMkLst>
          <pc:docMk/>
          <pc:sldMk cId="482911284" sldId="277"/>
        </pc:sldMkLst>
        <pc:spChg chg="mod">
          <ac:chgData name="" userId="" providerId="" clId="Web-{453E0E4E-DF11-41DC-99D3-5CAC7E281091}" dt="2019-06-18T13:10:04.550" v="22" actId="1076"/>
          <ac:spMkLst>
            <pc:docMk/>
            <pc:sldMk cId="482911284" sldId="277"/>
            <ac:spMk id="6" creationId="{FE2D5CEA-6B7B-4763-83F7-131DF9E21A11}"/>
          </ac:spMkLst>
        </pc:spChg>
      </pc:sldChg>
      <pc:sldChg chg="addSp delSp modSp">
        <pc:chgData name="" userId="" providerId="" clId="Web-{453E0E4E-DF11-41DC-99D3-5CAC7E281091}" dt="2019-06-18T13:10:17.629" v="26" actId="1076"/>
        <pc:sldMkLst>
          <pc:docMk/>
          <pc:sldMk cId="2409107261" sldId="280"/>
        </pc:sldMkLst>
        <pc:spChg chg="add mod">
          <ac:chgData name="" userId="" providerId="" clId="Web-{453E0E4E-DF11-41DC-99D3-5CAC7E281091}" dt="2019-06-18T13:10:17.629" v="26" actId="1076"/>
          <ac:spMkLst>
            <pc:docMk/>
            <pc:sldMk cId="2409107261" sldId="280"/>
            <ac:spMk id="4" creationId="{9B4D2531-9BAD-495C-9B06-0DBA3E0F43DF}"/>
          </ac:spMkLst>
        </pc:spChg>
        <pc:spChg chg="del">
          <ac:chgData name="" userId="" providerId="" clId="Web-{453E0E4E-DF11-41DC-99D3-5CAC7E281091}" dt="2019-06-18T13:10:14.003" v="25"/>
          <ac:spMkLst>
            <pc:docMk/>
            <pc:sldMk cId="2409107261" sldId="280"/>
            <ac:spMk id="6" creationId="{FE2D5CEA-6B7B-4763-83F7-131DF9E21A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2758-69E0-4C03-B9B9-6EC801F8DC9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F70F8B-88A5-4A59-AE28-D7A1FE22B39F}">
      <dgm:prSet phldrT="[Texto]"/>
      <dgm:spPr/>
      <dgm:t>
        <a:bodyPr/>
        <a:lstStyle/>
        <a:p>
          <a:r>
            <a:rPr lang="es-MX" dirty="0" err="1"/>
            <a:t>Additional</a:t>
          </a:r>
          <a:r>
            <a:rPr lang="es-MX" dirty="0"/>
            <a:t> </a:t>
          </a:r>
          <a:r>
            <a:rPr lang="es-MX" dirty="0" err="1"/>
            <a:t>costs</a:t>
          </a:r>
          <a:endParaRPr lang="es-MX" dirty="0"/>
        </a:p>
      </dgm:t>
    </dgm:pt>
    <dgm:pt modelId="{1CD440E8-7BA0-421A-B643-667D2733DF24}" type="parTrans" cxnId="{D7221E91-85DC-412E-A576-DAF62C6FD888}">
      <dgm:prSet/>
      <dgm:spPr/>
      <dgm:t>
        <a:bodyPr/>
        <a:lstStyle/>
        <a:p>
          <a:endParaRPr lang="es-MX"/>
        </a:p>
      </dgm:t>
    </dgm:pt>
    <dgm:pt modelId="{C721CC40-4395-426D-BFDA-FCADCA0E0FAB}" type="sibTrans" cxnId="{D7221E91-85DC-412E-A576-DAF62C6FD888}">
      <dgm:prSet/>
      <dgm:spPr/>
      <dgm:t>
        <a:bodyPr/>
        <a:lstStyle/>
        <a:p>
          <a:endParaRPr lang="es-MX"/>
        </a:p>
      </dgm:t>
    </dgm:pt>
    <dgm:pt modelId="{B8EB329D-7647-4625-845B-D3B2DFEF3845}">
      <dgm:prSet phldrT="[Texto]"/>
      <dgm:spPr/>
      <dgm:t>
        <a:bodyPr/>
        <a:lstStyle/>
        <a:p>
          <a:r>
            <a:rPr lang="es-MX" dirty="0"/>
            <a:t>Non-</a:t>
          </a:r>
          <a:r>
            <a:rPr lang="es-MX" dirty="0" err="1"/>
            <a:t>optimal</a:t>
          </a:r>
          <a:r>
            <a:rPr lang="es-MX" dirty="0"/>
            <a:t> </a:t>
          </a:r>
          <a:r>
            <a:rPr lang="es-MX" dirty="0" err="1"/>
            <a:t>structure</a:t>
          </a:r>
          <a:endParaRPr lang="es-MX" dirty="0"/>
        </a:p>
      </dgm:t>
    </dgm:pt>
    <dgm:pt modelId="{EA9D911E-CAC8-4DB6-AA00-5C2D521AE1E3}" type="parTrans" cxnId="{511DE384-C7D1-40FD-8C95-EFE624E8AEFE}">
      <dgm:prSet/>
      <dgm:spPr/>
      <dgm:t>
        <a:bodyPr/>
        <a:lstStyle/>
        <a:p>
          <a:endParaRPr lang="es-MX"/>
        </a:p>
      </dgm:t>
    </dgm:pt>
    <dgm:pt modelId="{8A5BE9AE-8EAE-4074-BE3B-FAFF5C486BF9}" type="sibTrans" cxnId="{511DE384-C7D1-40FD-8C95-EFE624E8AEFE}">
      <dgm:prSet/>
      <dgm:spPr/>
      <dgm:t>
        <a:bodyPr/>
        <a:lstStyle/>
        <a:p>
          <a:endParaRPr lang="es-MX"/>
        </a:p>
      </dgm:t>
    </dgm:pt>
    <dgm:pt modelId="{6E013F09-304D-41BA-A7E7-4D6F5F249C04}" type="pres">
      <dgm:prSet presAssocID="{E7472758-69E0-4C03-B9B9-6EC801F8DC99}" presName="compositeShape" presStyleCnt="0">
        <dgm:presLayoutVars>
          <dgm:chMax val="2"/>
          <dgm:dir/>
          <dgm:resizeHandles val="exact"/>
        </dgm:presLayoutVars>
      </dgm:prSet>
      <dgm:spPr/>
    </dgm:pt>
    <dgm:pt modelId="{A80D6D2F-AC15-444D-8351-A4422076F61F}" type="pres">
      <dgm:prSet presAssocID="{FCF70F8B-88A5-4A59-AE28-D7A1FE22B39F}" presName="upArrow" presStyleLbl="node1" presStyleIdx="0" presStyleCnt="2"/>
      <dgm:spPr/>
    </dgm:pt>
    <dgm:pt modelId="{C50C3779-1631-46C7-97BF-D747E5078B4B}" type="pres">
      <dgm:prSet presAssocID="{FCF70F8B-88A5-4A59-AE28-D7A1FE22B39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0BD9812-34A4-47EF-8BFC-20F71FFD7CE1}" type="pres">
      <dgm:prSet presAssocID="{B8EB329D-7647-4625-845B-D3B2DFEF3845}" presName="downArrow" presStyleLbl="node1" presStyleIdx="1" presStyleCnt="2"/>
      <dgm:spPr/>
    </dgm:pt>
    <dgm:pt modelId="{FF561261-36A1-462C-98B5-7F0BC84B5EE4}" type="pres">
      <dgm:prSet presAssocID="{B8EB329D-7647-4625-845B-D3B2DFEF384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662CF35-57C2-41F8-861C-40E02C2ADCC2}" type="presOf" srcId="{FCF70F8B-88A5-4A59-AE28-D7A1FE22B39F}" destId="{C50C3779-1631-46C7-97BF-D747E5078B4B}" srcOrd="0" destOrd="0" presId="urn:microsoft.com/office/officeart/2005/8/layout/arrow4"/>
    <dgm:cxn modelId="{DBD8C33E-E961-48E9-B459-A9908148D6BC}" type="presOf" srcId="{B8EB329D-7647-4625-845B-D3B2DFEF3845}" destId="{FF561261-36A1-462C-98B5-7F0BC84B5EE4}" srcOrd="0" destOrd="0" presId="urn:microsoft.com/office/officeart/2005/8/layout/arrow4"/>
    <dgm:cxn modelId="{511DE384-C7D1-40FD-8C95-EFE624E8AEFE}" srcId="{E7472758-69E0-4C03-B9B9-6EC801F8DC99}" destId="{B8EB329D-7647-4625-845B-D3B2DFEF3845}" srcOrd="1" destOrd="0" parTransId="{EA9D911E-CAC8-4DB6-AA00-5C2D521AE1E3}" sibTransId="{8A5BE9AE-8EAE-4074-BE3B-FAFF5C486BF9}"/>
    <dgm:cxn modelId="{D7221E91-85DC-412E-A576-DAF62C6FD888}" srcId="{E7472758-69E0-4C03-B9B9-6EC801F8DC99}" destId="{FCF70F8B-88A5-4A59-AE28-D7A1FE22B39F}" srcOrd="0" destOrd="0" parTransId="{1CD440E8-7BA0-421A-B643-667D2733DF24}" sibTransId="{C721CC40-4395-426D-BFDA-FCADCA0E0FAB}"/>
    <dgm:cxn modelId="{FF09B6E1-71CA-4570-805F-5DB56ED20F80}" type="presOf" srcId="{E7472758-69E0-4C03-B9B9-6EC801F8DC99}" destId="{6E013F09-304D-41BA-A7E7-4D6F5F249C04}" srcOrd="0" destOrd="0" presId="urn:microsoft.com/office/officeart/2005/8/layout/arrow4"/>
    <dgm:cxn modelId="{D5CE8BE6-372A-4F5A-81E0-B6D9D200A396}" type="presParOf" srcId="{6E013F09-304D-41BA-A7E7-4D6F5F249C04}" destId="{A80D6D2F-AC15-444D-8351-A4422076F61F}" srcOrd="0" destOrd="0" presId="urn:microsoft.com/office/officeart/2005/8/layout/arrow4"/>
    <dgm:cxn modelId="{CBC04A57-239A-4020-B3C3-680241137A77}" type="presParOf" srcId="{6E013F09-304D-41BA-A7E7-4D6F5F249C04}" destId="{C50C3779-1631-46C7-97BF-D747E5078B4B}" srcOrd="1" destOrd="0" presId="urn:microsoft.com/office/officeart/2005/8/layout/arrow4"/>
    <dgm:cxn modelId="{14ACD55C-8AEB-4C32-A684-86424E29EEBC}" type="presParOf" srcId="{6E013F09-304D-41BA-A7E7-4D6F5F249C04}" destId="{F0BD9812-34A4-47EF-8BFC-20F71FFD7CE1}" srcOrd="2" destOrd="0" presId="urn:microsoft.com/office/officeart/2005/8/layout/arrow4"/>
    <dgm:cxn modelId="{BEF897D7-083A-4987-8138-5FFABA129CBF}" type="presParOf" srcId="{6E013F09-304D-41BA-A7E7-4D6F5F249C04}" destId="{FF561261-36A1-462C-98B5-7F0BC84B5EE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D9CA1-1089-44FF-A3DE-86CDE443F47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CDF1763-794E-4FF9-AA1A-3C03DF343D9E}">
      <dgm:prSet phldrT="[Texto]"/>
      <dgm:spPr/>
      <dgm:t>
        <a:bodyPr/>
        <a:lstStyle/>
        <a:p>
          <a:r>
            <a:rPr lang="es-MX" dirty="0" err="1"/>
            <a:t>Start</a:t>
          </a:r>
          <a:endParaRPr lang="es-MX" dirty="0"/>
        </a:p>
      </dgm:t>
    </dgm:pt>
    <dgm:pt modelId="{604C8167-B9B5-494D-B079-4AE1E2348F47}" type="parTrans" cxnId="{64A2E867-C083-4335-B79A-53B142A7AA7E}">
      <dgm:prSet/>
      <dgm:spPr/>
      <dgm:t>
        <a:bodyPr/>
        <a:lstStyle/>
        <a:p>
          <a:endParaRPr lang="es-MX"/>
        </a:p>
      </dgm:t>
    </dgm:pt>
    <dgm:pt modelId="{8CC9F13A-1F51-423C-9DA7-A01960149EBC}" type="sibTrans" cxnId="{64A2E867-C083-4335-B79A-53B142A7AA7E}">
      <dgm:prSet/>
      <dgm:spPr/>
      <dgm:t>
        <a:bodyPr/>
        <a:lstStyle/>
        <a:p>
          <a:endParaRPr lang="es-MX"/>
        </a:p>
      </dgm:t>
    </dgm:pt>
    <dgm:pt modelId="{9DA4A464-C39E-4847-86BA-29C956B21F98}">
      <dgm:prSet phldrT="[Texto]"/>
      <dgm:spPr/>
      <dgm:t>
        <a:bodyPr/>
        <a:lstStyle/>
        <a:p>
          <a:r>
            <a:rPr lang="es-MX" dirty="0"/>
            <a:t>PANAIR</a:t>
          </a:r>
        </a:p>
      </dgm:t>
    </dgm:pt>
    <dgm:pt modelId="{18D33262-67BE-43AB-B624-02B1FE7A6F63}" type="parTrans" cxnId="{14B9F25E-7D2B-4AAA-908E-6E061E58CD86}">
      <dgm:prSet/>
      <dgm:spPr/>
      <dgm:t>
        <a:bodyPr/>
        <a:lstStyle/>
        <a:p>
          <a:endParaRPr lang="es-MX"/>
        </a:p>
      </dgm:t>
    </dgm:pt>
    <dgm:pt modelId="{F8DF5D2F-003A-4BBD-8BB5-C986BB373CF3}" type="sibTrans" cxnId="{14B9F25E-7D2B-4AAA-908E-6E061E58CD86}">
      <dgm:prSet/>
      <dgm:spPr/>
      <dgm:t>
        <a:bodyPr/>
        <a:lstStyle/>
        <a:p>
          <a:endParaRPr lang="es-MX"/>
        </a:p>
      </dgm:t>
    </dgm:pt>
    <dgm:pt modelId="{BF014CA8-9764-4AFD-8927-98FAA2B18FAA}">
      <dgm:prSet phldrT="[Texto]"/>
      <dgm:spPr/>
      <dgm:t>
        <a:bodyPr/>
        <a:lstStyle/>
        <a:p>
          <a:r>
            <a:rPr lang="es-MX" dirty="0" err="1"/>
            <a:t>Initial</a:t>
          </a:r>
          <a:r>
            <a:rPr lang="es-MX" dirty="0"/>
            <a:t> disp.</a:t>
          </a:r>
        </a:p>
      </dgm:t>
    </dgm:pt>
    <dgm:pt modelId="{558E7CDD-FEAC-4733-881F-9E462E2ED6D4}" type="parTrans" cxnId="{B85A830F-EDBD-4950-9BE0-EDFCD0F90732}">
      <dgm:prSet/>
      <dgm:spPr/>
      <dgm:t>
        <a:bodyPr/>
        <a:lstStyle/>
        <a:p>
          <a:endParaRPr lang="es-MX"/>
        </a:p>
      </dgm:t>
    </dgm:pt>
    <dgm:pt modelId="{1D438975-F48A-48E4-AA55-BC34A4F63805}" type="sibTrans" cxnId="{B85A830F-EDBD-4950-9BE0-EDFCD0F90732}">
      <dgm:prSet/>
      <dgm:spPr/>
      <dgm:t>
        <a:bodyPr/>
        <a:lstStyle/>
        <a:p>
          <a:endParaRPr lang="es-MX"/>
        </a:p>
      </dgm:t>
    </dgm:pt>
    <dgm:pt modelId="{B641506F-02DF-468B-AC83-E36C587E1187}">
      <dgm:prSet phldrT="[Texto]"/>
      <dgm:spPr/>
      <dgm:t>
        <a:bodyPr/>
        <a:lstStyle/>
        <a:p>
          <a:r>
            <a:rPr lang="es-MX" dirty="0"/>
            <a:t>Fidelity Change</a:t>
          </a:r>
        </a:p>
      </dgm:t>
    </dgm:pt>
    <dgm:pt modelId="{C733213A-F888-4626-9481-CD796CB1EB72}" type="parTrans" cxnId="{53A70D90-29BB-4705-BCC7-1DFB3055A763}">
      <dgm:prSet/>
      <dgm:spPr/>
      <dgm:t>
        <a:bodyPr/>
        <a:lstStyle/>
        <a:p>
          <a:endParaRPr lang="es-MX"/>
        </a:p>
      </dgm:t>
    </dgm:pt>
    <dgm:pt modelId="{40C6D9D0-F392-4F48-822F-7CDAA237B4EB}" type="sibTrans" cxnId="{53A70D90-29BB-4705-BCC7-1DFB3055A763}">
      <dgm:prSet/>
      <dgm:spPr/>
      <dgm:t>
        <a:bodyPr/>
        <a:lstStyle/>
        <a:p>
          <a:endParaRPr lang="es-MX"/>
        </a:p>
      </dgm:t>
    </dgm:pt>
    <dgm:pt modelId="{97FC2353-595B-4ED5-B9DE-202BAEDA54FB}">
      <dgm:prSet phldrT="[Texto]"/>
      <dgm:spPr/>
      <dgm:t>
        <a:bodyPr/>
        <a:lstStyle/>
        <a:p>
          <a:r>
            <a:rPr lang="es-MX" dirty="0" err="1"/>
            <a:t>AdFlow</a:t>
          </a:r>
          <a:endParaRPr lang="es-MX" dirty="0"/>
        </a:p>
      </dgm:t>
    </dgm:pt>
    <dgm:pt modelId="{ADBC9D8E-0838-48DF-A3B7-99582902B669}" type="parTrans" cxnId="{992A310B-1D63-47E0-B828-CB580029ECB5}">
      <dgm:prSet/>
      <dgm:spPr/>
      <dgm:t>
        <a:bodyPr/>
        <a:lstStyle/>
        <a:p>
          <a:endParaRPr lang="es-MX"/>
        </a:p>
      </dgm:t>
    </dgm:pt>
    <dgm:pt modelId="{D6CD01AF-1F2E-4525-9427-BE1F011FDE7E}" type="sibTrans" cxnId="{992A310B-1D63-47E0-B828-CB580029ECB5}">
      <dgm:prSet/>
      <dgm:spPr/>
      <dgm:t>
        <a:bodyPr/>
        <a:lstStyle/>
        <a:p>
          <a:endParaRPr lang="es-MX"/>
        </a:p>
      </dgm:t>
    </dgm:pt>
    <dgm:pt modelId="{B0C01E62-57CE-4E64-A0ED-B6D9423C29C6}">
      <dgm:prSet phldrT="[Texto]"/>
      <dgm:spPr/>
      <dgm:t>
        <a:bodyPr/>
        <a:lstStyle/>
        <a:p>
          <a:r>
            <a:rPr lang="es-MX" dirty="0" err="1"/>
            <a:t>Inherit</a:t>
          </a:r>
          <a:r>
            <a:rPr lang="es-MX" dirty="0"/>
            <a:t> PANAIR </a:t>
          </a:r>
          <a:r>
            <a:rPr lang="es-MX" dirty="0" err="1"/>
            <a:t>solution</a:t>
          </a:r>
          <a:endParaRPr lang="es-MX" dirty="0"/>
        </a:p>
      </dgm:t>
    </dgm:pt>
    <dgm:pt modelId="{A9F2F6FC-8262-4588-B643-AC157661C77A}" type="parTrans" cxnId="{89FCD2D2-F0EA-4A0D-9342-A92115904562}">
      <dgm:prSet/>
      <dgm:spPr/>
      <dgm:t>
        <a:bodyPr/>
        <a:lstStyle/>
        <a:p>
          <a:endParaRPr lang="es-MX"/>
        </a:p>
      </dgm:t>
    </dgm:pt>
    <dgm:pt modelId="{6BDA64AE-B7C8-4C71-B64A-F490D4D93ADD}" type="sibTrans" cxnId="{89FCD2D2-F0EA-4A0D-9342-A92115904562}">
      <dgm:prSet/>
      <dgm:spPr/>
      <dgm:t>
        <a:bodyPr/>
        <a:lstStyle/>
        <a:p>
          <a:endParaRPr lang="es-MX"/>
        </a:p>
      </dgm:t>
    </dgm:pt>
    <dgm:pt modelId="{45534BB3-4307-4C55-B39E-5AC5C480EA9F}">
      <dgm:prSet phldrT="[Texto]"/>
      <dgm:spPr/>
      <dgm:t>
        <a:bodyPr/>
        <a:lstStyle/>
        <a:p>
          <a:r>
            <a:rPr lang="es-MX" dirty="0" err="1"/>
            <a:t>Outer</a:t>
          </a:r>
          <a:r>
            <a:rPr lang="es-MX" dirty="0"/>
            <a:t> </a:t>
          </a:r>
          <a:r>
            <a:rPr lang="es-MX" dirty="0" err="1"/>
            <a:t>Loop</a:t>
          </a:r>
          <a:r>
            <a:rPr lang="es-MX" dirty="0"/>
            <a:t> </a:t>
          </a:r>
          <a:r>
            <a:rPr lang="es-MX" dirty="0" err="1"/>
            <a:t>Optimizer</a:t>
          </a:r>
          <a:endParaRPr lang="es-MX" dirty="0"/>
        </a:p>
      </dgm:t>
    </dgm:pt>
    <dgm:pt modelId="{002989FB-2A6D-4788-8039-D4227CD388EB}" type="parTrans" cxnId="{6B99AFF8-C700-4CD6-8FA7-29C0AFA4E09A}">
      <dgm:prSet/>
      <dgm:spPr/>
      <dgm:t>
        <a:bodyPr/>
        <a:lstStyle/>
        <a:p>
          <a:endParaRPr lang="es-MX"/>
        </a:p>
      </dgm:t>
    </dgm:pt>
    <dgm:pt modelId="{D687F87F-D58C-40D7-B88D-2078FCEA1B17}" type="sibTrans" cxnId="{6B99AFF8-C700-4CD6-8FA7-29C0AFA4E09A}">
      <dgm:prSet/>
      <dgm:spPr/>
      <dgm:t>
        <a:bodyPr/>
        <a:lstStyle/>
        <a:p>
          <a:endParaRPr lang="es-MX"/>
        </a:p>
      </dgm:t>
    </dgm:pt>
    <dgm:pt modelId="{5A923A61-7ABF-4ACA-B07F-74CA5D918E99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/>
            <a:t>Final </a:t>
          </a:r>
          <a:r>
            <a:rPr lang="es-MX" dirty="0" err="1"/>
            <a:t>solution</a:t>
          </a:r>
          <a:endParaRPr lang="es-MX" dirty="0"/>
        </a:p>
      </dgm:t>
    </dgm:pt>
    <dgm:pt modelId="{02FEEC52-CF79-4D5D-8CAA-D0C82B963D3C}" type="parTrans" cxnId="{445C70A1-3948-4EBB-B3FE-9A656FD3A156}">
      <dgm:prSet/>
      <dgm:spPr/>
      <dgm:t>
        <a:bodyPr/>
        <a:lstStyle/>
        <a:p>
          <a:endParaRPr lang="es-MX"/>
        </a:p>
      </dgm:t>
    </dgm:pt>
    <dgm:pt modelId="{1D1E9F70-ECE2-4116-ADF5-7580F5834271}" type="sibTrans" cxnId="{445C70A1-3948-4EBB-B3FE-9A656FD3A156}">
      <dgm:prSet/>
      <dgm:spPr/>
      <dgm:t>
        <a:bodyPr/>
        <a:lstStyle/>
        <a:p>
          <a:endParaRPr lang="es-MX"/>
        </a:p>
      </dgm:t>
    </dgm:pt>
    <dgm:pt modelId="{AB64E652-206A-4150-B9BF-ABCB8DFFC306}" type="pres">
      <dgm:prSet presAssocID="{CD5D9CA1-1089-44FF-A3DE-86CDE443F47A}" presName="theList" presStyleCnt="0">
        <dgm:presLayoutVars>
          <dgm:dir/>
          <dgm:animLvl val="lvl"/>
          <dgm:resizeHandles val="exact"/>
        </dgm:presLayoutVars>
      </dgm:prSet>
      <dgm:spPr/>
    </dgm:pt>
    <dgm:pt modelId="{A9E86E6A-A7B3-4C7E-80F1-CBFDFD5544DF}" type="pres">
      <dgm:prSet presAssocID="{7CDF1763-794E-4FF9-AA1A-3C03DF343D9E}" presName="compNode" presStyleCnt="0"/>
      <dgm:spPr/>
    </dgm:pt>
    <dgm:pt modelId="{92D05CA7-6A05-49D3-8928-F672BB7F4054}" type="pres">
      <dgm:prSet presAssocID="{7CDF1763-794E-4FF9-AA1A-3C03DF343D9E}" presName="noGeometry" presStyleCnt="0"/>
      <dgm:spPr/>
    </dgm:pt>
    <dgm:pt modelId="{F2106B6A-5599-485D-99A4-0B7551A0EDC0}" type="pres">
      <dgm:prSet presAssocID="{7CDF1763-794E-4FF9-AA1A-3C03DF343D9E}" presName="childTextVisible" presStyleLbl="bgAccFollowNode1" presStyleIdx="0" presStyleCnt="3">
        <dgm:presLayoutVars>
          <dgm:bulletEnabled val="1"/>
        </dgm:presLayoutVars>
      </dgm:prSet>
      <dgm:spPr/>
    </dgm:pt>
    <dgm:pt modelId="{FD685159-CF3D-4D23-A704-F011BF6621C3}" type="pres">
      <dgm:prSet presAssocID="{7CDF1763-794E-4FF9-AA1A-3C03DF343D9E}" presName="childTextHidden" presStyleLbl="bgAccFollowNode1" presStyleIdx="0" presStyleCnt="3"/>
      <dgm:spPr/>
    </dgm:pt>
    <dgm:pt modelId="{885622B4-47F1-49B6-A076-067868F4BFB5}" type="pres">
      <dgm:prSet presAssocID="{7CDF1763-794E-4FF9-AA1A-3C03DF343D9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3B99B6-557E-4FB7-952F-5F9E84082FCF}" type="pres">
      <dgm:prSet presAssocID="{7CDF1763-794E-4FF9-AA1A-3C03DF343D9E}" presName="aSpace" presStyleCnt="0"/>
      <dgm:spPr/>
    </dgm:pt>
    <dgm:pt modelId="{435849F3-8D99-47FE-B563-89BE042CE0A5}" type="pres">
      <dgm:prSet presAssocID="{B641506F-02DF-468B-AC83-E36C587E1187}" presName="compNode" presStyleCnt="0"/>
      <dgm:spPr/>
    </dgm:pt>
    <dgm:pt modelId="{59F6C248-5CD8-468A-AA80-714873784FBA}" type="pres">
      <dgm:prSet presAssocID="{B641506F-02DF-468B-AC83-E36C587E1187}" presName="noGeometry" presStyleCnt="0"/>
      <dgm:spPr/>
    </dgm:pt>
    <dgm:pt modelId="{98E8AAEC-2B51-4BA0-B1A8-41608623D665}" type="pres">
      <dgm:prSet presAssocID="{B641506F-02DF-468B-AC83-E36C587E1187}" presName="childTextVisible" presStyleLbl="bgAccFollowNode1" presStyleIdx="1" presStyleCnt="3">
        <dgm:presLayoutVars>
          <dgm:bulletEnabled val="1"/>
        </dgm:presLayoutVars>
      </dgm:prSet>
      <dgm:spPr/>
    </dgm:pt>
    <dgm:pt modelId="{9FCB5ED1-D8FE-45A8-A491-6A8352B1B442}" type="pres">
      <dgm:prSet presAssocID="{B641506F-02DF-468B-AC83-E36C587E1187}" presName="childTextHidden" presStyleLbl="bgAccFollowNode1" presStyleIdx="1" presStyleCnt="3"/>
      <dgm:spPr/>
    </dgm:pt>
    <dgm:pt modelId="{34CBC0D5-A393-4C63-A161-2DA0EBAE090D}" type="pres">
      <dgm:prSet presAssocID="{B641506F-02DF-468B-AC83-E36C587E118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8C34CFA-29D6-4E19-9820-C6B6A6875372}" type="pres">
      <dgm:prSet presAssocID="{B641506F-02DF-468B-AC83-E36C587E1187}" presName="aSpace" presStyleCnt="0"/>
      <dgm:spPr/>
    </dgm:pt>
    <dgm:pt modelId="{4D82E786-EACA-438A-908D-2AFC537792A1}" type="pres">
      <dgm:prSet presAssocID="{45534BB3-4307-4C55-B39E-5AC5C480EA9F}" presName="compNode" presStyleCnt="0"/>
      <dgm:spPr/>
    </dgm:pt>
    <dgm:pt modelId="{0B0AA9AB-9E62-455E-99C9-A39F16DE9B4B}" type="pres">
      <dgm:prSet presAssocID="{45534BB3-4307-4C55-B39E-5AC5C480EA9F}" presName="noGeometry" presStyleCnt="0"/>
      <dgm:spPr/>
    </dgm:pt>
    <dgm:pt modelId="{85841FB4-8FA5-49CD-8517-5BCBF26E48F7}" type="pres">
      <dgm:prSet presAssocID="{45534BB3-4307-4C55-B39E-5AC5C480EA9F}" presName="childTextVisible" presStyleLbl="bgAccFollowNode1" presStyleIdx="2" presStyleCnt="3">
        <dgm:presLayoutVars>
          <dgm:bulletEnabled val="1"/>
        </dgm:presLayoutVars>
      </dgm:prSet>
      <dgm:spPr/>
    </dgm:pt>
    <dgm:pt modelId="{76C5A459-0060-4AD1-9C61-63233071AB80}" type="pres">
      <dgm:prSet presAssocID="{45534BB3-4307-4C55-B39E-5AC5C480EA9F}" presName="childTextHidden" presStyleLbl="bgAccFollowNode1" presStyleIdx="2" presStyleCnt="3"/>
      <dgm:spPr/>
    </dgm:pt>
    <dgm:pt modelId="{2D6A50EC-2616-4D01-AB29-A50A5406B599}" type="pres">
      <dgm:prSet presAssocID="{45534BB3-4307-4C55-B39E-5AC5C480EA9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6BC405-6210-443D-B9F4-B9D2E912F713}" type="presOf" srcId="{9DA4A464-C39E-4847-86BA-29C956B21F98}" destId="{F2106B6A-5599-485D-99A4-0B7551A0EDC0}" srcOrd="0" destOrd="0" presId="urn:microsoft.com/office/officeart/2005/8/layout/hProcess6"/>
    <dgm:cxn modelId="{992A310B-1D63-47E0-B828-CB580029ECB5}" srcId="{B641506F-02DF-468B-AC83-E36C587E1187}" destId="{97FC2353-595B-4ED5-B9DE-202BAEDA54FB}" srcOrd="0" destOrd="0" parTransId="{ADBC9D8E-0838-48DF-A3B7-99582902B669}" sibTransId="{D6CD01AF-1F2E-4525-9427-BE1F011FDE7E}"/>
    <dgm:cxn modelId="{B85A830F-EDBD-4950-9BE0-EDFCD0F90732}" srcId="{7CDF1763-794E-4FF9-AA1A-3C03DF343D9E}" destId="{BF014CA8-9764-4AFD-8927-98FAA2B18FAA}" srcOrd="1" destOrd="0" parTransId="{558E7CDD-FEAC-4733-881F-9E462E2ED6D4}" sibTransId="{1D438975-F48A-48E4-AA55-BC34A4F63805}"/>
    <dgm:cxn modelId="{57E23A17-56AB-4D31-8132-B5A1FE833EA5}" type="presOf" srcId="{CD5D9CA1-1089-44FF-A3DE-86CDE443F47A}" destId="{AB64E652-206A-4150-B9BF-ABCB8DFFC306}" srcOrd="0" destOrd="0" presId="urn:microsoft.com/office/officeart/2005/8/layout/hProcess6"/>
    <dgm:cxn modelId="{15181E1B-4866-4C99-9E74-84ABEE461E35}" type="presOf" srcId="{9DA4A464-C39E-4847-86BA-29C956B21F98}" destId="{FD685159-CF3D-4D23-A704-F011BF6621C3}" srcOrd="1" destOrd="0" presId="urn:microsoft.com/office/officeart/2005/8/layout/hProcess6"/>
    <dgm:cxn modelId="{805AF41F-2318-409D-BEB8-F0C40B53DE62}" type="presOf" srcId="{97FC2353-595B-4ED5-B9DE-202BAEDA54FB}" destId="{98E8AAEC-2B51-4BA0-B1A8-41608623D665}" srcOrd="0" destOrd="0" presId="urn:microsoft.com/office/officeart/2005/8/layout/hProcess6"/>
    <dgm:cxn modelId="{DCE69D28-8D78-4669-8F04-415CF948C75F}" type="presOf" srcId="{97FC2353-595B-4ED5-B9DE-202BAEDA54FB}" destId="{9FCB5ED1-D8FE-45A8-A491-6A8352B1B442}" srcOrd="1" destOrd="0" presId="urn:microsoft.com/office/officeart/2005/8/layout/hProcess6"/>
    <dgm:cxn modelId="{2A9A6F35-10F1-4731-A460-7E69E054F67F}" type="presOf" srcId="{B641506F-02DF-468B-AC83-E36C587E1187}" destId="{34CBC0D5-A393-4C63-A161-2DA0EBAE090D}" srcOrd="0" destOrd="0" presId="urn:microsoft.com/office/officeart/2005/8/layout/hProcess6"/>
    <dgm:cxn modelId="{14B9F25E-7D2B-4AAA-908E-6E061E58CD86}" srcId="{7CDF1763-794E-4FF9-AA1A-3C03DF343D9E}" destId="{9DA4A464-C39E-4847-86BA-29C956B21F98}" srcOrd="0" destOrd="0" parTransId="{18D33262-67BE-43AB-B624-02B1FE7A6F63}" sibTransId="{F8DF5D2F-003A-4BBD-8BB5-C986BB373CF3}"/>
    <dgm:cxn modelId="{64A2E867-C083-4335-B79A-53B142A7AA7E}" srcId="{CD5D9CA1-1089-44FF-A3DE-86CDE443F47A}" destId="{7CDF1763-794E-4FF9-AA1A-3C03DF343D9E}" srcOrd="0" destOrd="0" parTransId="{604C8167-B9B5-494D-B079-4AE1E2348F47}" sibTransId="{8CC9F13A-1F51-423C-9DA7-A01960149EBC}"/>
    <dgm:cxn modelId="{F1C2A57B-0F33-4552-BA59-0C9A38EA361E}" type="presOf" srcId="{BF014CA8-9764-4AFD-8927-98FAA2B18FAA}" destId="{FD685159-CF3D-4D23-A704-F011BF6621C3}" srcOrd="1" destOrd="1" presId="urn:microsoft.com/office/officeart/2005/8/layout/hProcess6"/>
    <dgm:cxn modelId="{45972F85-5331-4EFB-AD01-543AA09DCB15}" type="presOf" srcId="{BF014CA8-9764-4AFD-8927-98FAA2B18FAA}" destId="{F2106B6A-5599-485D-99A4-0B7551A0EDC0}" srcOrd="0" destOrd="1" presId="urn:microsoft.com/office/officeart/2005/8/layout/hProcess6"/>
    <dgm:cxn modelId="{4A605C8D-C9C4-48A3-AE8F-683D5221733D}" type="presOf" srcId="{7CDF1763-794E-4FF9-AA1A-3C03DF343D9E}" destId="{885622B4-47F1-49B6-A076-067868F4BFB5}" srcOrd="0" destOrd="0" presId="urn:microsoft.com/office/officeart/2005/8/layout/hProcess6"/>
    <dgm:cxn modelId="{53A70D90-29BB-4705-BCC7-1DFB3055A763}" srcId="{CD5D9CA1-1089-44FF-A3DE-86CDE443F47A}" destId="{B641506F-02DF-468B-AC83-E36C587E1187}" srcOrd="1" destOrd="0" parTransId="{C733213A-F888-4626-9481-CD796CB1EB72}" sibTransId="{40C6D9D0-F392-4F48-822F-7CDAA237B4EB}"/>
    <dgm:cxn modelId="{445C70A1-3948-4EBB-B3FE-9A656FD3A156}" srcId="{45534BB3-4307-4C55-B39E-5AC5C480EA9F}" destId="{5A923A61-7ABF-4ACA-B07F-74CA5D918E99}" srcOrd="0" destOrd="0" parTransId="{02FEEC52-CF79-4D5D-8CAA-D0C82B963D3C}" sibTransId="{1D1E9F70-ECE2-4116-ADF5-7580F5834271}"/>
    <dgm:cxn modelId="{417806C2-5E5C-45F0-ACDA-82D98CDB530F}" type="presOf" srcId="{45534BB3-4307-4C55-B39E-5AC5C480EA9F}" destId="{2D6A50EC-2616-4D01-AB29-A50A5406B599}" srcOrd="0" destOrd="0" presId="urn:microsoft.com/office/officeart/2005/8/layout/hProcess6"/>
    <dgm:cxn modelId="{C60BEECD-A6A4-4291-923B-44761D7B613C}" type="presOf" srcId="{5A923A61-7ABF-4ACA-B07F-74CA5D918E99}" destId="{76C5A459-0060-4AD1-9C61-63233071AB80}" srcOrd="1" destOrd="0" presId="urn:microsoft.com/office/officeart/2005/8/layout/hProcess6"/>
    <dgm:cxn modelId="{C8ED47D0-E838-406E-87F6-B48D24954F73}" type="presOf" srcId="{5A923A61-7ABF-4ACA-B07F-74CA5D918E99}" destId="{85841FB4-8FA5-49CD-8517-5BCBF26E48F7}" srcOrd="0" destOrd="0" presId="urn:microsoft.com/office/officeart/2005/8/layout/hProcess6"/>
    <dgm:cxn modelId="{89FCD2D2-F0EA-4A0D-9342-A92115904562}" srcId="{B641506F-02DF-468B-AC83-E36C587E1187}" destId="{B0C01E62-57CE-4E64-A0ED-B6D9423C29C6}" srcOrd="1" destOrd="0" parTransId="{A9F2F6FC-8262-4588-B643-AC157661C77A}" sibTransId="{6BDA64AE-B7C8-4C71-B64A-F490D4D93ADD}"/>
    <dgm:cxn modelId="{FFDE2CDC-6BF4-4687-BBD7-20F50BEFB98C}" type="presOf" srcId="{B0C01E62-57CE-4E64-A0ED-B6D9423C29C6}" destId="{98E8AAEC-2B51-4BA0-B1A8-41608623D665}" srcOrd="0" destOrd="1" presId="urn:microsoft.com/office/officeart/2005/8/layout/hProcess6"/>
    <dgm:cxn modelId="{AE1027F1-F916-40A2-B123-A6EEE51937A0}" type="presOf" srcId="{B0C01E62-57CE-4E64-A0ED-B6D9423C29C6}" destId="{9FCB5ED1-D8FE-45A8-A491-6A8352B1B442}" srcOrd="1" destOrd="1" presId="urn:microsoft.com/office/officeart/2005/8/layout/hProcess6"/>
    <dgm:cxn modelId="{6B99AFF8-C700-4CD6-8FA7-29C0AFA4E09A}" srcId="{CD5D9CA1-1089-44FF-A3DE-86CDE443F47A}" destId="{45534BB3-4307-4C55-B39E-5AC5C480EA9F}" srcOrd="2" destOrd="0" parTransId="{002989FB-2A6D-4788-8039-D4227CD388EB}" sibTransId="{D687F87F-D58C-40D7-B88D-2078FCEA1B17}"/>
    <dgm:cxn modelId="{09DF78B8-83A7-4116-9B0B-4E77F9E96FAD}" type="presParOf" srcId="{AB64E652-206A-4150-B9BF-ABCB8DFFC306}" destId="{A9E86E6A-A7B3-4C7E-80F1-CBFDFD5544DF}" srcOrd="0" destOrd="0" presId="urn:microsoft.com/office/officeart/2005/8/layout/hProcess6"/>
    <dgm:cxn modelId="{1975FDCA-EC62-48F3-AE37-0A9DF03ADBCC}" type="presParOf" srcId="{A9E86E6A-A7B3-4C7E-80F1-CBFDFD5544DF}" destId="{92D05CA7-6A05-49D3-8928-F672BB7F4054}" srcOrd="0" destOrd="0" presId="urn:microsoft.com/office/officeart/2005/8/layout/hProcess6"/>
    <dgm:cxn modelId="{E5741803-5161-4D5D-B854-FF7C19A380B4}" type="presParOf" srcId="{A9E86E6A-A7B3-4C7E-80F1-CBFDFD5544DF}" destId="{F2106B6A-5599-485D-99A4-0B7551A0EDC0}" srcOrd="1" destOrd="0" presId="urn:microsoft.com/office/officeart/2005/8/layout/hProcess6"/>
    <dgm:cxn modelId="{FAD9B3D8-0027-4D41-B9BF-AC32B55FF0D3}" type="presParOf" srcId="{A9E86E6A-A7B3-4C7E-80F1-CBFDFD5544DF}" destId="{FD685159-CF3D-4D23-A704-F011BF6621C3}" srcOrd="2" destOrd="0" presId="urn:microsoft.com/office/officeart/2005/8/layout/hProcess6"/>
    <dgm:cxn modelId="{9958EAFF-5516-43C5-ACC4-3211897E6951}" type="presParOf" srcId="{A9E86E6A-A7B3-4C7E-80F1-CBFDFD5544DF}" destId="{885622B4-47F1-49B6-A076-067868F4BFB5}" srcOrd="3" destOrd="0" presId="urn:microsoft.com/office/officeart/2005/8/layout/hProcess6"/>
    <dgm:cxn modelId="{A56CF4C4-7275-4ECE-A7CF-C8FE577F8B8B}" type="presParOf" srcId="{AB64E652-206A-4150-B9BF-ABCB8DFFC306}" destId="{D63B99B6-557E-4FB7-952F-5F9E84082FCF}" srcOrd="1" destOrd="0" presId="urn:microsoft.com/office/officeart/2005/8/layout/hProcess6"/>
    <dgm:cxn modelId="{861459E9-CC1B-4009-87C3-FCF32D0FF660}" type="presParOf" srcId="{AB64E652-206A-4150-B9BF-ABCB8DFFC306}" destId="{435849F3-8D99-47FE-B563-89BE042CE0A5}" srcOrd="2" destOrd="0" presId="urn:microsoft.com/office/officeart/2005/8/layout/hProcess6"/>
    <dgm:cxn modelId="{A4F4CBAE-B796-4572-961F-201BAC97434F}" type="presParOf" srcId="{435849F3-8D99-47FE-B563-89BE042CE0A5}" destId="{59F6C248-5CD8-468A-AA80-714873784FBA}" srcOrd="0" destOrd="0" presId="urn:microsoft.com/office/officeart/2005/8/layout/hProcess6"/>
    <dgm:cxn modelId="{C8EEF594-0183-406E-87BC-9A9533752801}" type="presParOf" srcId="{435849F3-8D99-47FE-B563-89BE042CE0A5}" destId="{98E8AAEC-2B51-4BA0-B1A8-41608623D665}" srcOrd="1" destOrd="0" presId="urn:microsoft.com/office/officeart/2005/8/layout/hProcess6"/>
    <dgm:cxn modelId="{3B977D5B-BD3C-4CEA-BE7D-E2BEF66CA6DD}" type="presParOf" srcId="{435849F3-8D99-47FE-B563-89BE042CE0A5}" destId="{9FCB5ED1-D8FE-45A8-A491-6A8352B1B442}" srcOrd="2" destOrd="0" presId="urn:microsoft.com/office/officeart/2005/8/layout/hProcess6"/>
    <dgm:cxn modelId="{60D5E778-F5FF-4462-90FA-2562ED5AB523}" type="presParOf" srcId="{435849F3-8D99-47FE-B563-89BE042CE0A5}" destId="{34CBC0D5-A393-4C63-A161-2DA0EBAE090D}" srcOrd="3" destOrd="0" presId="urn:microsoft.com/office/officeart/2005/8/layout/hProcess6"/>
    <dgm:cxn modelId="{95BB1345-A27C-4AD9-B5D3-412C4CCC2EA6}" type="presParOf" srcId="{AB64E652-206A-4150-B9BF-ABCB8DFFC306}" destId="{E8C34CFA-29D6-4E19-9820-C6B6A6875372}" srcOrd="3" destOrd="0" presId="urn:microsoft.com/office/officeart/2005/8/layout/hProcess6"/>
    <dgm:cxn modelId="{0E4BFCC7-58C9-4093-B0C1-F892CF0B20C2}" type="presParOf" srcId="{AB64E652-206A-4150-B9BF-ABCB8DFFC306}" destId="{4D82E786-EACA-438A-908D-2AFC537792A1}" srcOrd="4" destOrd="0" presId="urn:microsoft.com/office/officeart/2005/8/layout/hProcess6"/>
    <dgm:cxn modelId="{F5910192-24C5-4D1F-B064-B538D34289F1}" type="presParOf" srcId="{4D82E786-EACA-438A-908D-2AFC537792A1}" destId="{0B0AA9AB-9E62-455E-99C9-A39F16DE9B4B}" srcOrd="0" destOrd="0" presId="urn:microsoft.com/office/officeart/2005/8/layout/hProcess6"/>
    <dgm:cxn modelId="{DEBA7673-5909-4BC1-98EE-0DD91F61E1A4}" type="presParOf" srcId="{4D82E786-EACA-438A-908D-2AFC537792A1}" destId="{85841FB4-8FA5-49CD-8517-5BCBF26E48F7}" srcOrd="1" destOrd="0" presId="urn:microsoft.com/office/officeart/2005/8/layout/hProcess6"/>
    <dgm:cxn modelId="{52421AA9-818C-49C2-BFC3-629E8F3A2F5E}" type="presParOf" srcId="{4D82E786-EACA-438A-908D-2AFC537792A1}" destId="{76C5A459-0060-4AD1-9C61-63233071AB80}" srcOrd="2" destOrd="0" presId="urn:microsoft.com/office/officeart/2005/8/layout/hProcess6"/>
    <dgm:cxn modelId="{CD78DBFD-1708-4DA1-83C1-C8A6DDABE393}" type="presParOf" srcId="{4D82E786-EACA-438A-908D-2AFC537792A1}" destId="{2D6A50EC-2616-4D01-AB29-A50A5406B59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6D2F-AC15-444D-8351-A4422076F61F}">
      <dsp:nvSpPr>
        <dsp:cNvPr id="0" name=""/>
        <dsp:cNvSpPr/>
      </dsp:nvSpPr>
      <dsp:spPr>
        <a:xfrm>
          <a:off x="2260" y="0"/>
          <a:ext cx="1356115" cy="10651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3779-1631-46C7-97BF-D747E5078B4B}">
      <dsp:nvSpPr>
        <dsp:cNvPr id="0" name=""/>
        <dsp:cNvSpPr/>
      </dsp:nvSpPr>
      <dsp:spPr>
        <a:xfrm>
          <a:off x="1399059" y="0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 err="1"/>
            <a:t>Additional</a:t>
          </a:r>
          <a:r>
            <a:rPr lang="es-MX" sz="2900" kern="1200" dirty="0"/>
            <a:t> </a:t>
          </a:r>
          <a:r>
            <a:rPr lang="es-MX" sz="2900" kern="1200" dirty="0" err="1"/>
            <a:t>costs</a:t>
          </a:r>
          <a:endParaRPr lang="es-MX" sz="2900" kern="1200" dirty="0"/>
        </a:p>
      </dsp:txBody>
      <dsp:txXfrm>
        <a:off x="1399059" y="0"/>
        <a:ext cx="2301286" cy="1065181"/>
      </dsp:txXfrm>
    </dsp:sp>
    <dsp:sp modelId="{F0BD9812-34A4-47EF-8BFC-20F71FFD7CE1}">
      <dsp:nvSpPr>
        <dsp:cNvPr id="0" name=""/>
        <dsp:cNvSpPr/>
      </dsp:nvSpPr>
      <dsp:spPr>
        <a:xfrm>
          <a:off x="409094" y="1153947"/>
          <a:ext cx="1356115" cy="10651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61261-36A1-462C-98B5-7F0BC84B5EE4}">
      <dsp:nvSpPr>
        <dsp:cNvPr id="0" name=""/>
        <dsp:cNvSpPr/>
      </dsp:nvSpPr>
      <dsp:spPr>
        <a:xfrm>
          <a:off x="1805893" y="1153947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Non-</a:t>
          </a:r>
          <a:r>
            <a:rPr lang="es-MX" sz="2900" kern="1200" dirty="0" err="1"/>
            <a:t>optimal</a:t>
          </a:r>
          <a:r>
            <a:rPr lang="es-MX" sz="2900" kern="1200" dirty="0"/>
            <a:t> </a:t>
          </a:r>
          <a:r>
            <a:rPr lang="es-MX" sz="2900" kern="1200" dirty="0" err="1"/>
            <a:t>structure</a:t>
          </a:r>
          <a:endParaRPr lang="es-MX" sz="2900" kern="1200" dirty="0"/>
        </a:p>
      </dsp:txBody>
      <dsp:txXfrm>
        <a:off x="1805893" y="1153947"/>
        <a:ext cx="2301286" cy="1065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6B6A-5599-485D-99A4-0B7551A0EDC0}">
      <dsp:nvSpPr>
        <dsp:cNvPr id="0" name=""/>
        <dsp:cNvSpPr/>
      </dsp:nvSpPr>
      <dsp:spPr>
        <a:xfrm>
          <a:off x="433484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PANAIR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 err="1"/>
            <a:t>Initial</a:t>
          </a:r>
          <a:r>
            <a:rPr lang="es-MX" sz="1500" kern="1200" dirty="0"/>
            <a:t> disp.</a:t>
          </a:r>
        </a:p>
      </dsp:txBody>
      <dsp:txXfrm>
        <a:off x="863709" y="1279179"/>
        <a:ext cx="838938" cy="1052998"/>
      </dsp:txXfrm>
    </dsp:sp>
    <dsp:sp modelId="{885622B4-47F1-49B6-A076-067868F4BFB5}">
      <dsp:nvSpPr>
        <dsp:cNvPr id="0" name=""/>
        <dsp:cNvSpPr/>
      </dsp:nvSpPr>
      <dsp:spPr>
        <a:xfrm>
          <a:off x="3259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 err="1"/>
            <a:t>Start</a:t>
          </a:r>
          <a:endParaRPr lang="es-MX" sz="1100" kern="1200" dirty="0"/>
        </a:p>
      </dsp:txBody>
      <dsp:txXfrm>
        <a:off x="129269" y="1501463"/>
        <a:ext cx="608429" cy="608429"/>
      </dsp:txXfrm>
    </dsp:sp>
    <dsp:sp modelId="{98E8AAEC-2B51-4BA0-B1A8-41608623D665}">
      <dsp:nvSpPr>
        <dsp:cNvPr id="0" name=""/>
        <dsp:cNvSpPr/>
      </dsp:nvSpPr>
      <dsp:spPr>
        <a:xfrm>
          <a:off x="2692165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 err="1"/>
            <a:t>AdFlow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 err="1"/>
            <a:t>Inherit</a:t>
          </a:r>
          <a:r>
            <a:rPr lang="es-MX" sz="1500" kern="1200" dirty="0"/>
            <a:t> PANAIR </a:t>
          </a:r>
          <a:r>
            <a:rPr lang="es-MX" sz="1500" kern="1200" dirty="0" err="1"/>
            <a:t>solution</a:t>
          </a:r>
          <a:endParaRPr lang="es-MX" sz="1500" kern="1200" dirty="0"/>
        </a:p>
      </dsp:txBody>
      <dsp:txXfrm>
        <a:off x="3122390" y="1279179"/>
        <a:ext cx="838938" cy="1052998"/>
      </dsp:txXfrm>
    </dsp:sp>
    <dsp:sp modelId="{34CBC0D5-A393-4C63-A161-2DA0EBAE090D}">
      <dsp:nvSpPr>
        <dsp:cNvPr id="0" name=""/>
        <dsp:cNvSpPr/>
      </dsp:nvSpPr>
      <dsp:spPr>
        <a:xfrm>
          <a:off x="2261940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Fidelity Change</a:t>
          </a:r>
        </a:p>
      </dsp:txBody>
      <dsp:txXfrm>
        <a:off x="2387950" y="1501463"/>
        <a:ext cx="608429" cy="608429"/>
      </dsp:txXfrm>
    </dsp:sp>
    <dsp:sp modelId="{85841FB4-8FA5-49CD-8517-5BCBF26E48F7}">
      <dsp:nvSpPr>
        <dsp:cNvPr id="0" name=""/>
        <dsp:cNvSpPr/>
      </dsp:nvSpPr>
      <dsp:spPr>
        <a:xfrm>
          <a:off x="4950845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500" kern="1200" dirty="0"/>
            <a:t>Final </a:t>
          </a:r>
          <a:r>
            <a:rPr lang="es-MX" sz="1500" kern="1200" dirty="0" err="1"/>
            <a:t>solution</a:t>
          </a:r>
          <a:endParaRPr lang="es-MX" sz="1500" kern="1200" dirty="0"/>
        </a:p>
      </dsp:txBody>
      <dsp:txXfrm>
        <a:off x="5381070" y="1279179"/>
        <a:ext cx="838938" cy="1052998"/>
      </dsp:txXfrm>
    </dsp:sp>
    <dsp:sp modelId="{2D6A50EC-2616-4D01-AB29-A50A5406B599}">
      <dsp:nvSpPr>
        <dsp:cNvPr id="0" name=""/>
        <dsp:cNvSpPr/>
      </dsp:nvSpPr>
      <dsp:spPr>
        <a:xfrm>
          <a:off x="4520621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 err="1"/>
            <a:t>Outer</a:t>
          </a:r>
          <a:r>
            <a:rPr lang="es-MX" sz="1100" kern="1200" dirty="0"/>
            <a:t> </a:t>
          </a:r>
          <a:r>
            <a:rPr lang="es-MX" sz="1100" kern="1200" dirty="0" err="1"/>
            <a:t>Loop</a:t>
          </a:r>
          <a:r>
            <a:rPr lang="es-MX" sz="1100" kern="1200" dirty="0"/>
            <a:t> </a:t>
          </a:r>
          <a:r>
            <a:rPr lang="es-MX" sz="1100" kern="1200" dirty="0" err="1"/>
            <a:t>Optimizer</a:t>
          </a:r>
          <a:endParaRPr lang="es-MX" sz="1100" kern="1200" dirty="0"/>
        </a:p>
      </dsp:txBody>
      <dsp:txXfrm>
        <a:off x="4646631" y="1501463"/>
        <a:ext cx="608429" cy="60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D7612B9-324A-47EB-A496-A4465B2D2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24EBD-6D42-4B3B-B7D0-81167832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67F1-0BE2-4E29-A99D-4783B791450C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B00C7-5543-4FE0-88E9-8101FABC12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6DFDA-5B4D-4F77-BE1A-2DEC262964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949-4F4F-409B-B031-2E38228E03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58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8CDE-ADCE-45D9-AE05-A9E4EE4E7D78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5649-CA51-4F46-A02D-A44801B23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filtering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38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ASM: </a:t>
            </a:r>
            <a:r>
              <a:rPr lang="es-MX" dirty="0" err="1"/>
              <a:t>Agressive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TRMM: </a:t>
            </a:r>
            <a:r>
              <a:rPr lang="es-MX" dirty="0" err="1"/>
              <a:t>Thrust</a:t>
            </a:r>
            <a:r>
              <a:rPr lang="es-MX" dirty="0"/>
              <a:t> </a:t>
            </a:r>
            <a:r>
              <a:rPr lang="es-MX" dirty="0" err="1"/>
              <a:t>Region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Management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70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given the geometry of the structure, its material properties, and the input nodal forces</a:t>
            </a:r>
          </a:p>
          <a:p>
            <a:pPr marL="228600" indent="-228600">
              <a:buAutoNum type="arabicPeriod"/>
            </a:pPr>
            <a:r>
              <a:rPr lang="en-GB" dirty="0"/>
              <a:t>To exchange loads and displacements, we use the method based on the radial basis functions (RBF)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58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DF6-CDE2-4543-A2C0-BEB898A72469}" type="datetime1">
              <a:rPr lang="es-MX" smtClean="0"/>
              <a:t>27/03/2020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2CE3-1D82-4FBF-82A7-A78A2B9BDED2}" type="datetime1">
              <a:rPr lang="es-MX" smtClean="0"/>
              <a:t>27/03/2020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DFFE-DA6B-4E77-AC9A-E8E5279EA324}" type="datetime1">
              <a:rPr lang="es-MX" smtClean="0"/>
              <a:t>27/03/2020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9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2E3-0A08-46FB-83F9-AD12ACE2B9EF}" type="datetime1">
              <a:rPr lang="es-MX" smtClean="0"/>
              <a:t>27/03/2020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EEC0-F7FA-4E1A-965B-9810599A897E}" type="datetime1">
              <a:rPr lang="es-MX" smtClean="0"/>
              <a:t>27/03/2020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7C51-708B-4B5B-92DA-54112C5F1DFC}" type="datetime1">
              <a:rPr lang="es-MX" smtClean="0"/>
              <a:t>27/03/2020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18B-CA54-4B5A-9AEC-51A15085ECE0}" type="datetime1">
              <a:rPr lang="es-MX" smtClean="0"/>
              <a:t>27/03/2020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FF41-C871-40C9-B84B-D24DBDF6261B}" type="datetime1">
              <a:rPr lang="es-MX" smtClean="0"/>
              <a:t>27/03/2020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756-7C32-4595-8DF4-B3BDECEECFD8}" type="datetime1">
              <a:rPr lang="es-MX" smtClean="0"/>
              <a:t>27/03/2020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0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CCBAA-0DB8-4D6A-8A2C-82A40A4F8064}" type="datetime1">
              <a:rPr lang="es-MX" smtClean="0"/>
              <a:t>27/03/2020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26B-6DBC-4BBB-BB1F-673303724ED9}" type="datetime1">
              <a:rPr lang="es-MX" smtClean="0"/>
              <a:t>27/03/2020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3569D-419A-414F-9108-C46D8F7B1960}" type="datetime1">
              <a:rPr lang="es-MX" smtClean="0"/>
              <a:t>27/03/2020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d2SUPAERO/aerostructures/tree/g.ruiz" TargetMode="External"/><Relationship Id="rId2" Type="http://schemas.openxmlformats.org/officeDocument/2006/relationships/hyperlink" Target="https://github.com/mid2SUPAERO/RP_MAE_GILBERTO_RUIZ_JIMENEZ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E6F5-C673-4878-A73E-D741B288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415536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GB" sz="5600" dirty="0" err="1"/>
              <a:t>Multifidelity</a:t>
            </a:r>
            <a:r>
              <a:rPr lang="en-GB" sz="5600" dirty="0"/>
              <a:t> aeroelastic optimization with application to a BWB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B69D-D271-4287-A588-B756423D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0" y="5486063"/>
            <a:ext cx="9622971" cy="77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Author: Gilberto ruiz jiménez  </a:t>
            </a:r>
          </a:p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Joseph morlier &amp; Joan mas colomer </a:t>
            </a:r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15E23-7CEF-4308-A3A7-C34BC9A1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8" y="320410"/>
            <a:ext cx="4131611" cy="2506511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5AAF1D-E1E5-4125-BD0C-16401930FC00}"/>
              </a:ext>
            </a:extLst>
          </p:cNvPr>
          <p:cNvSpPr txBox="1">
            <a:spLocks/>
          </p:cNvSpPr>
          <p:nvPr/>
        </p:nvSpPr>
        <p:spPr>
          <a:xfrm>
            <a:off x="1201264" y="3019589"/>
            <a:ext cx="9773364" cy="44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project presentation</a:t>
            </a:r>
          </a:p>
          <a:p>
            <a:pPr algn="ctr"/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C652583-D3F5-4C99-989C-2EDFAB5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D0E17-9FFB-45B8-925B-900F332A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the hyper-parameters estimated, the co-kriging prediction of the expensive function is given by: 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10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D2F595-4829-4C9D-9DDD-156557CF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70" y="2589730"/>
            <a:ext cx="7223454" cy="16785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03CAD-6FB9-4EAB-8FC5-0CD8D785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0" y="4462256"/>
            <a:ext cx="2945342" cy="294943"/>
          </a:xfrm>
          <a:prstGeom prst="rect">
            <a:avLst/>
          </a:prstGeom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9B4D2531-9BAD-495C-9B06-0DBA3E0F43DF}"/>
              </a:ext>
            </a:extLst>
          </p:cNvPr>
          <p:cNvSpPr txBox="1"/>
          <p:nvPr/>
        </p:nvSpPr>
        <p:spPr>
          <a:xfrm>
            <a:off x="8254555" y="5931516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10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DA0BB-1888-4115-9160-9E85483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State of the art: Trust Region Model Management (TRMM)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FC9D8CB-6123-45E9-BAFB-582ABD2C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93241"/>
            <a:ext cx="5131653" cy="2296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557A9-DD04-42F1-AE9C-66F51540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301775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385F8-B8A9-4516-8241-D729A8F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93F739-6935-4A8B-A2D0-1ADB6DBDBEE9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E391A-4E99-468B-906D-D02E9C112149}"/>
              </a:ext>
            </a:extLst>
          </p:cNvPr>
          <p:cNvSpPr txBox="1"/>
          <p:nvPr/>
        </p:nvSpPr>
        <p:spPr>
          <a:xfrm>
            <a:off x="9355870" y="5931894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[1]</a:t>
            </a:r>
            <a:r>
              <a:rPr lang="es-MX" i="1" dirty="0"/>
              <a:t> Fischer et al. AIAA</a:t>
            </a:r>
          </a:p>
        </p:txBody>
      </p:sp>
    </p:spTree>
    <p:extLst>
      <p:ext uri="{BB962C8B-B14F-4D97-AF65-F5344CB8AC3E}">
        <p14:creationId xmlns:p14="http://schemas.microsoft.com/office/powerpoint/2010/main" val="226168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AAC1-5920-439A-91F9-F49E61B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/>
              <a:t>State of the art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3A90C-600E-4BBA-B974-3DD69F2C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47616" y="3012806"/>
            <a:ext cx="3096333" cy="26171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3DADA3B-6011-406D-A796-782DB1A71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7616" y="350706"/>
            <a:ext cx="3192736" cy="26621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EE8A7-3E64-454C-A5F3-2A7C3D2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 dirty="0"/>
              <a:t>Quasi-Newton Inverse Least Squares algorithm (QN-ILS)</a:t>
            </a:r>
          </a:p>
          <a:p>
            <a:pPr lvl="1"/>
            <a:r>
              <a:rPr lang="en-GB" dirty="0"/>
              <a:t>ASM-ILS </a:t>
            </a:r>
            <a:r>
              <a:rPr lang="en-GB" i="1" dirty="0">
                <a:hlinkClick r:id="rId5" action="ppaction://hlinksldjump"/>
              </a:rPr>
              <a:t>[8] </a:t>
            </a:r>
            <a:r>
              <a:rPr lang="es-MX" i="1" dirty="0" err="1"/>
              <a:t>Scholcz</a:t>
            </a:r>
            <a:r>
              <a:rPr lang="es-MX" i="1" dirty="0"/>
              <a:t> et al. </a:t>
            </a:r>
            <a:r>
              <a:rPr lang="es-MX" i="1" dirty="0" err="1"/>
              <a:t>Comput</a:t>
            </a:r>
            <a:r>
              <a:rPr lang="es-MX" i="1" dirty="0"/>
              <a:t>. </a:t>
            </a:r>
            <a:r>
              <a:rPr lang="es-MX" i="1" dirty="0" err="1"/>
              <a:t>Methods</a:t>
            </a:r>
            <a:r>
              <a:rPr lang="es-MX" i="1" dirty="0"/>
              <a:t> </a:t>
            </a:r>
            <a:r>
              <a:rPr lang="es-MX" i="1" dirty="0" err="1"/>
              <a:t>Appl</a:t>
            </a:r>
            <a:r>
              <a:rPr lang="es-MX" i="1" dirty="0"/>
              <a:t>. </a:t>
            </a:r>
            <a:r>
              <a:rPr lang="es-MX" i="1" dirty="0" err="1"/>
              <a:t>Mech</a:t>
            </a:r>
            <a:r>
              <a:rPr lang="es-MX" i="1" dirty="0"/>
              <a:t> </a:t>
            </a:r>
            <a:r>
              <a:rPr lang="es-MX" i="1" dirty="0" err="1"/>
              <a:t>Engrg</a:t>
            </a:r>
            <a:r>
              <a:rPr lang="es-MX" i="1" dirty="0"/>
              <a:t>.</a:t>
            </a:r>
          </a:p>
          <a:p>
            <a:pPr lvl="1"/>
            <a:r>
              <a:rPr lang="es-MX" dirty="0" err="1"/>
              <a:t>Defect-correction</a:t>
            </a:r>
            <a:r>
              <a:rPr lang="es-MX" dirty="0"/>
              <a:t> </a:t>
            </a:r>
            <a:r>
              <a:rPr lang="es-MX" i="1" dirty="0">
                <a:hlinkClick r:id="rId5" action="ppaction://hlinksldjump"/>
              </a:rPr>
              <a:t>[4] </a:t>
            </a:r>
            <a:r>
              <a:rPr lang="es-MX" i="1" dirty="0" err="1"/>
              <a:t>Jovanov</a:t>
            </a:r>
            <a:r>
              <a:rPr lang="es-MX" i="1" dirty="0"/>
              <a:t> &amp; De </a:t>
            </a:r>
            <a:r>
              <a:rPr lang="es-MX" i="1" dirty="0" err="1"/>
              <a:t>Breuker</a:t>
            </a:r>
            <a:r>
              <a:rPr lang="es-MX" i="1" dirty="0"/>
              <a:t>, AIAA</a:t>
            </a:r>
          </a:p>
          <a:p>
            <a:pPr marL="0" indent="0">
              <a:buNone/>
            </a:pPr>
            <a:r>
              <a:rPr lang="en-GB" dirty="0"/>
              <a:t>Some other alternatives: </a:t>
            </a:r>
          </a:p>
          <a:p>
            <a:r>
              <a:rPr lang="en-GB" dirty="0"/>
              <a:t>The linear regression approach: balances accuracy, cost and simplicity </a:t>
            </a:r>
            <a:r>
              <a:rPr lang="en-GB" i="1" dirty="0">
                <a:hlinkClick r:id="rId5" action="ppaction://hlinksldjump"/>
              </a:rPr>
              <a:t>[9] </a:t>
            </a:r>
            <a:r>
              <a:rPr lang="en-GB" i="1" dirty="0"/>
              <a:t>Zhang et al. AIAA</a:t>
            </a:r>
          </a:p>
          <a:p>
            <a:r>
              <a:rPr lang="en-GB" dirty="0"/>
              <a:t>Active learning approach: The flutter boundary can be found if treated as a contour location problem </a:t>
            </a:r>
            <a:r>
              <a:rPr lang="en-GB" i="1" dirty="0">
                <a:hlinkClick r:id="rId5" action="ppaction://hlinksldjump"/>
              </a:rPr>
              <a:t>[5] </a:t>
            </a:r>
            <a:r>
              <a:rPr lang="en-GB" i="1" dirty="0"/>
              <a:t>Marques et al. AIAA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7606F6-432D-44DA-B816-D959E1992910}"/>
              </a:ext>
            </a:extLst>
          </p:cNvPr>
          <p:cNvSpPr txBox="1"/>
          <p:nvPr/>
        </p:nvSpPr>
        <p:spPr>
          <a:xfrm>
            <a:off x="262739" y="5593420"/>
            <a:ext cx="46192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4. </a:t>
            </a:r>
            <a:r>
              <a:rPr lang="en-GB" sz="1400" dirty="0"/>
              <a:t>Low-Fidelity data improves prediction of High-Fidelity function. </a:t>
            </a:r>
            <a:r>
              <a:rPr lang="en-GB" sz="1400" i="1" dirty="0">
                <a:hlinkClick r:id="rId5" action="ppaction://hlinksldjump"/>
              </a:rPr>
              <a:t>[5] </a:t>
            </a:r>
            <a:r>
              <a:rPr lang="en-GB" sz="1400" i="1" dirty="0"/>
              <a:t>Marques et al. AIAA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64B7D-4E6C-4E48-97A1-497A357F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3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Previous work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Conclusions</a:t>
            </a:r>
            <a:r>
              <a:rPr lang="es-MX" dirty="0"/>
              <a:t> &amp; 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A6273-98FB-4E39-85F4-64411B5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2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6A208-0F82-4A4C-9069-E94E935A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Previous work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5B38E-AB22-4EF3-8C93-BB2EE374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" y="1360324"/>
            <a:ext cx="6204227" cy="40637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69CA6F-F39F-4B03-8F3C-28756D60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/>
              <a:t>The main base for the development of this project is the aerostructures package </a:t>
            </a:r>
            <a:r>
              <a:rPr lang="en-GB" i="1" dirty="0">
                <a:hlinkClick r:id="rId3" action="ppaction://hlinksldjump"/>
              </a:rPr>
              <a:t>[6] </a:t>
            </a:r>
            <a:r>
              <a:rPr lang="en-GB" i="1" dirty="0"/>
              <a:t>Mas-</a:t>
            </a:r>
            <a:r>
              <a:rPr lang="en-GB" i="1" dirty="0" err="1"/>
              <a:t>Colomer</a:t>
            </a:r>
            <a:r>
              <a:rPr lang="en-GB" i="1" dirty="0"/>
              <a:t> Univ. Toulouse</a:t>
            </a:r>
          </a:p>
          <a:p>
            <a:pPr lvl="1"/>
            <a:r>
              <a:rPr lang="en-GB" dirty="0"/>
              <a:t>Python library, facilitates the creation of MDA and MDAO problems in </a:t>
            </a:r>
            <a:r>
              <a:rPr lang="en-GB" dirty="0" err="1"/>
              <a:t>OpenMDAO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Combines structural solvers (NASTRAN) with fluid solvers (</a:t>
            </a:r>
            <a:r>
              <a:rPr lang="en-GB" dirty="0" err="1"/>
              <a:t>Panair</a:t>
            </a:r>
            <a:r>
              <a:rPr lang="en-GB" dirty="0"/>
              <a:t>, </a:t>
            </a:r>
            <a:r>
              <a:rPr lang="en-GB" dirty="0" err="1"/>
              <a:t>ADFlow</a:t>
            </a:r>
            <a:r>
              <a:rPr lang="en-GB" dirty="0"/>
              <a:t>)</a:t>
            </a:r>
          </a:p>
          <a:p>
            <a:r>
              <a:rPr lang="en-GB" dirty="0">
                <a:cs typeface="Calibri" panose="020F0502020204030204"/>
              </a:rPr>
              <a:t>A simple example of the implementation of this python library was provided by the author for both the low and high fidelity cases. 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/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1400" b="1" dirty="0"/>
                  <a:t>Figure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Diagram of the MDA for the sample problem. Generated using </a:t>
                </a:r>
                <a:r>
                  <a:rPr lang="en-GB" sz="1400" dirty="0" err="1"/>
                  <a:t>OpenMDAO</a:t>
                </a:r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blipFill>
                <a:blip r:embed="rId4"/>
                <a:stretch>
                  <a:fillRect l="-295" b="-1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50272-A75F-44C0-A29A-AB0C713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8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F0DC-9822-4823-B6A4-D65EC1E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658A0-806C-4AA6-9DCC-49E6AB29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7453"/>
            <a:ext cx="1011520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structure module computes nodal displacements.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both disciplines do not share the same mesh topology, loads and displacements </a:t>
            </a:r>
            <a:r>
              <a:rPr lang="en-GB" b="1" dirty="0"/>
              <a:t>cannot be directly exchanged</a:t>
            </a:r>
            <a:r>
              <a:rPr lang="en-GB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Radial Basis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One module interpolates the displacement field from the structural nodes to the aerodynamic points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Another one transfers the aerodynamic loads to the structural nodes while preserving the total load and moment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coupled system is solved using iterative methods readily available in the </a:t>
            </a:r>
            <a:r>
              <a:rPr lang="en-GB" dirty="0" err="1"/>
              <a:t>OpenMDAO</a:t>
            </a:r>
            <a:r>
              <a:rPr lang="en-GB" dirty="0"/>
              <a:t> platform. 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GB" dirty="0"/>
              <a:t>Gauss-Seidel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A2A93-6E62-472F-83B5-9C9741E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1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Proposed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Conclusions</a:t>
            </a:r>
            <a:r>
              <a:rPr lang="es-MX" dirty="0"/>
              <a:t> &amp; 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10590-6381-49E9-A050-B4BCB2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07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1" y="1784985"/>
            <a:ext cx="10066261" cy="4023360"/>
          </a:xfrm>
        </p:spPr>
        <p:txBody>
          <a:bodyPr/>
          <a:lstStyle/>
          <a:p>
            <a:r>
              <a:rPr lang="en-GB" dirty="0"/>
              <a:t>Most of the state of the art methods consider the solvers as black boxes, and require stochastic treatment and/or surrogates.</a:t>
            </a:r>
          </a:p>
          <a:p>
            <a:r>
              <a:rPr lang="en-GB" dirty="0"/>
              <a:t>The advantage of </a:t>
            </a:r>
            <a:r>
              <a:rPr lang="en-GB" dirty="0" err="1"/>
              <a:t>OpenMDAO</a:t>
            </a:r>
            <a:r>
              <a:rPr lang="en-GB" dirty="0"/>
              <a:t>, NASTRAN95, </a:t>
            </a:r>
            <a:r>
              <a:rPr lang="en-GB" dirty="0" err="1"/>
              <a:t>ADFlow</a:t>
            </a:r>
            <a:r>
              <a:rPr lang="en-GB" dirty="0"/>
              <a:t> and </a:t>
            </a:r>
            <a:r>
              <a:rPr lang="en-GB" dirty="0" err="1"/>
              <a:t>Panair</a:t>
            </a:r>
            <a:r>
              <a:rPr lang="en-GB" dirty="0"/>
              <a:t>: They are Open-Source Tools, we can </a:t>
            </a:r>
            <a:r>
              <a:rPr lang="en-GB" u="sng" dirty="0"/>
              <a:t>make changes from the inside.</a:t>
            </a:r>
          </a:p>
          <a:p>
            <a:r>
              <a:rPr lang="en-GB" dirty="0"/>
              <a:t>Why not leverage this advantage to connect both fidelities at the MDA level? </a:t>
            </a:r>
          </a:p>
          <a:p>
            <a:r>
              <a:rPr lang="en-GB" dirty="0"/>
              <a:t> 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7FD65BB5-1F23-4382-9B59-42063A538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887102"/>
              </p:ext>
            </p:extLst>
          </p:nvPr>
        </p:nvGraphicFramePr>
        <p:xfrm>
          <a:off x="2841848" y="2707525"/>
          <a:ext cx="6675005" cy="361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6" name="Imagen 5" descr="Imagen que contiene medidor&#10;&#10;Descripción generada automáticamente">
            <a:extLst>
              <a:ext uri="{FF2B5EF4-FFF2-40B4-BE49-F238E27FC236}">
                <a16:creationId xmlns:a16="http://schemas.microsoft.com/office/drawing/2014/main" id="{DACCDD35-6051-4563-BFD5-97B606E3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28" y="1812291"/>
            <a:ext cx="5393055" cy="3653794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93F739-6935-4A8B-A2D0-1ADB6DBDBEE9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6126480" y="5461853"/>
            <a:ext cx="461985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/>
              <a:t>Figure 6. </a:t>
            </a:r>
            <a:r>
              <a:rPr lang="en-GB" sz="1400" dirty="0"/>
              <a:t>MDAO Architecture proposal. 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95418A-78E1-41DE-8237-946F5FF184DE}"/>
              </a:ext>
            </a:extLst>
          </p:cNvPr>
          <p:cNvSpPr txBox="1">
            <a:spLocks/>
          </p:cNvSpPr>
          <p:nvPr/>
        </p:nvSpPr>
        <p:spPr>
          <a:xfrm>
            <a:off x="1097279" y="1784984"/>
            <a:ext cx="4668795" cy="51492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Filter component is added to the MDAO, it inherits the structural displacement field from the last low fidelity run. </a:t>
            </a:r>
          </a:p>
          <a:p>
            <a:r>
              <a:rPr lang="en-GB" dirty="0"/>
              <a:t>The switch between fidelities happens when the tolerance for each MDA is achieved. </a:t>
            </a:r>
          </a:p>
          <a:p>
            <a:r>
              <a:rPr lang="en-GB" dirty="0"/>
              <a:t>Only parameters that need to be set by the user: the tolerances for each MDA. </a:t>
            </a:r>
          </a:p>
          <a:p>
            <a:r>
              <a:rPr lang="en-GB" dirty="0"/>
              <a:t>All in all, the simplicity of the method </a:t>
            </a:r>
            <a:r>
              <a:rPr lang="en-GB" dirty="0" err="1"/>
              <a:t>w.r.t.</a:t>
            </a:r>
            <a:r>
              <a:rPr lang="en-GB" dirty="0"/>
              <a:t> stochastic methods is evident.</a:t>
            </a:r>
          </a:p>
          <a:p>
            <a:r>
              <a:rPr lang="en-GB" dirty="0"/>
              <a:t>Hi-Fi runs can run either with a refined PANAIR mesh or with full CFD (</a:t>
            </a:r>
            <a:r>
              <a:rPr lang="en-GB" dirty="0" err="1"/>
              <a:t>ADflow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87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Results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Conclusions</a:t>
            </a:r>
            <a:r>
              <a:rPr lang="es-MX" dirty="0"/>
              <a:t> &amp; 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F00A6-E7D4-41FB-8481-49EDAB5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4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Conclusions</a:t>
            </a:r>
            <a:r>
              <a:rPr lang="es-MX" dirty="0"/>
              <a:t> &amp; 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0CAD4-BA4A-44EA-B40E-7534B914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12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0732616-AA38-46DA-ACCE-903E19BE6F9B}"/>
              </a:ext>
            </a:extLst>
          </p:cNvPr>
          <p:cNvGrpSpPr/>
          <p:nvPr/>
        </p:nvGrpSpPr>
        <p:grpSpPr>
          <a:xfrm>
            <a:off x="123450" y="2475078"/>
            <a:ext cx="5451932" cy="3774491"/>
            <a:chOff x="643192" y="1640306"/>
            <a:chExt cx="5451932" cy="377449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C6BCEFC-D30F-4D81-A44B-4D1C2332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192" y="1640306"/>
              <a:ext cx="5451627" cy="3257347"/>
            </a:xfrm>
            <a:prstGeom prst="rect">
              <a:avLst/>
            </a:prstGeom>
          </p:spPr>
        </p:pic>
        <p:sp>
          <p:nvSpPr>
            <p:cNvPr id="4" name="CuadroTexto 14">
              <a:extLst>
                <a:ext uri="{FF2B5EF4-FFF2-40B4-BE49-F238E27FC236}">
                  <a16:creationId xmlns:a16="http://schemas.microsoft.com/office/drawing/2014/main" id="{5CA6AECF-99C3-4932-A61E-C335CF63C9A4}"/>
                </a:ext>
              </a:extLst>
            </p:cNvPr>
            <p:cNvSpPr txBox="1"/>
            <p:nvPr/>
          </p:nvSpPr>
          <p:spPr>
            <a:xfrm>
              <a:off x="643739" y="4891577"/>
              <a:ext cx="5451385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400" b="1" dirty="0"/>
                <a:t>Figure 7. </a:t>
              </a:r>
              <a:r>
                <a:rPr lang="en-GB" sz="1400" dirty="0"/>
                <a:t>Von Mises Stress on the sample wing problem (NASA CRM), </a:t>
              </a:r>
              <a:r>
                <a:rPr lang="en-GB" sz="1400" dirty="0" err="1"/>
                <a:t>multifidelity</a:t>
              </a:r>
              <a:r>
                <a:rPr lang="en-GB" sz="1400" dirty="0"/>
                <a:t> optimization </a:t>
              </a:r>
              <a:r>
                <a:rPr lang="en-GB" sz="1400" dirty="0" err="1"/>
                <a:t>Panair</a:t>
              </a:r>
              <a:r>
                <a:rPr lang="en-GB" sz="1400" dirty="0"/>
                <a:t>--</a:t>
              </a:r>
              <a:r>
                <a:rPr lang="en-GB" sz="1400" dirty="0" err="1"/>
                <a:t>Panair</a:t>
              </a:r>
              <a:r>
                <a:rPr lang="en-GB" sz="1400" dirty="0"/>
                <a:t>. Structural Mesh. </a:t>
              </a:r>
            </a:p>
          </p:txBody>
        </p:sp>
      </p:grp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97FE2-36D1-4FD0-8688-D20BC46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20</a:t>
            </a:fld>
            <a:endParaRPr lang="es-MX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51DBF27-23F7-4E00-9358-45C2ED4C1A6A}"/>
              </a:ext>
            </a:extLst>
          </p:cNvPr>
          <p:cNvGrpSpPr/>
          <p:nvPr/>
        </p:nvGrpSpPr>
        <p:grpSpPr>
          <a:xfrm>
            <a:off x="5575382" y="2475078"/>
            <a:ext cx="6573487" cy="3741316"/>
            <a:chOff x="643738" y="1673481"/>
            <a:chExt cx="6573487" cy="3741316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BA4BFA5-3468-4675-B608-3FC44FD78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6493" y="1673481"/>
              <a:ext cx="5844812" cy="3247606"/>
            </a:xfrm>
            <a:prstGeom prst="rect">
              <a:avLst/>
            </a:prstGeom>
          </p:spPr>
        </p:pic>
        <p:sp>
          <p:nvSpPr>
            <p:cNvPr id="14" name="CuadroTexto 14">
              <a:extLst>
                <a:ext uri="{FF2B5EF4-FFF2-40B4-BE49-F238E27FC236}">
                  <a16:creationId xmlns:a16="http://schemas.microsoft.com/office/drawing/2014/main" id="{0A59DB3B-15AE-4CAF-B64F-C02CAD8CB157}"/>
                </a:ext>
              </a:extLst>
            </p:cNvPr>
            <p:cNvSpPr txBox="1"/>
            <p:nvPr/>
          </p:nvSpPr>
          <p:spPr>
            <a:xfrm>
              <a:off x="643738" y="4891577"/>
              <a:ext cx="6573487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400" b="1" dirty="0"/>
                <a:t>Figure 8. </a:t>
              </a:r>
              <a:r>
                <a:rPr lang="en-GB" sz="1400" dirty="0"/>
                <a:t>Cp distribution on the sample wing problem, </a:t>
              </a:r>
              <a:r>
                <a:rPr lang="en-GB" sz="1400" dirty="0" err="1"/>
                <a:t>multifidelity</a:t>
              </a:r>
              <a:r>
                <a:rPr lang="en-GB" sz="1400" dirty="0"/>
                <a:t> optimization </a:t>
              </a:r>
              <a:r>
                <a:rPr lang="en-GB" sz="1400" dirty="0" err="1"/>
                <a:t>Panair</a:t>
              </a:r>
              <a:r>
                <a:rPr lang="en-GB" sz="1400" dirty="0"/>
                <a:t>--</a:t>
              </a:r>
              <a:r>
                <a:rPr lang="en-GB" sz="1400" dirty="0" err="1"/>
                <a:t>Panair</a:t>
              </a:r>
              <a:r>
                <a:rPr lang="en-GB" sz="1400" dirty="0"/>
                <a:t>. Aerodynamic Mesh. </a:t>
              </a: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12" y="936853"/>
            <a:ext cx="11793766" cy="1479240"/>
          </a:xfrm>
          <a:solidFill>
            <a:schemeClr val="bg1"/>
          </a:solidFill>
        </p:spPr>
        <p:txBody>
          <a:bodyPr vert="horz" lIns="0" tIns="45720" rIns="0" bIns="45720" rtlCol="0"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cs typeface="Calibri"/>
              </a:rPr>
              <a:t>The wing section is modelled flying at cruise conditions, the objective is to minimize the induced drag. (See details in the </a:t>
            </a:r>
            <a:r>
              <a:rPr lang="en-GB" sz="1600" dirty="0" err="1">
                <a:cs typeface="Calibri"/>
              </a:rPr>
              <a:t>Jupyter</a:t>
            </a:r>
            <a:r>
              <a:rPr lang="en-GB" sz="1600" dirty="0">
                <a:cs typeface="Calibri"/>
              </a:rPr>
              <a:t> Notebook).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An optimal solution was found for the problem in </a:t>
            </a:r>
            <a:r>
              <a:rPr lang="en-GB" sz="1600" dirty="0" err="1">
                <a:cs typeface="Calibri"/>
              </a:rPr>
              <a:t>multifidelity</a:t>
            </a:r>
            <a:r>
              <a:rPr lang="en-GB" sz="1600" dirty="0">
                <a:cs typeface="Calibri"/>
              </a:rPr>
              <a:t> mode, with </a:t>
            </a:r>
            <a:r>
              <a:rPr lang="en-GB" sz="1600" dirty="0" err="1">
                <a:cs typeface="Calibri"/>
              </a:rPr>
              <a:t>Panair</a:t>
            </a:r>
            <a:r>
              <a:rPr lang="en-GB" sz="1600" dirty="0">
                <a:cs typeface="Calibri"/>
              </a:rPr>
              <a:t> acting as the solver for both fidelities (see Fig. 7-8)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The Hi-Fi solution results from a refined aerodynamic mesh. 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A </a:t>
            </a:r>
            <a:r>
              <a:rPr lang="en-GB" sz="1600" dirty="0" err="1">
                <a:cs typeface="Calibri"/>
              </a:rPr>
              <a:t>Panair</a:t>
            </a:r>
            <a:r>
              <a:rPr lang="en-GB" sz="1600" dirty="0">
                <a:cs typeface="Calibri"/>
              </a:rPr>
              <a:t>—</a:t>
            </a:r>
            <a:r>
              <a:rPr lang="en-GB" sz="1600" dirty="0" err="1">
                <a:cs typeface="Calibri"/>
              </a:rPr>
              <a:t>Adflow</a:t>
            </a:r>
            <a:r>
              <a:rPr lang="en-GB" sz="1600" dirty="0">
                <a:cs typeface="Calibri"/>
              </a:rPr>
              <a:t> variant was explored, but convergence problems at the aerodynamic level arose when the optimizer introduced large displacements.</a:t>
            </a:r>
          </a:p>
          <a:p>
            <a:pPr marL="0" indent="0">
              <a:buNone/>
            </a:pPr>
            <a:endParaRPr lang="en-GB" sz="1600" dirty="0">
              <a:cs typeface="Calibri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65EF2A02-9953-4D1D-AD12-3A9B466326B7}"/>
              </a:ext>
            </a:extLst>
          </p:cNvPr>
          <p:cNvSpPr txBox="1">
            <a:spLocks/>
          </p:cNvSpPr>
          <p:nvPr/>
        </p:nvSpPr>
        <p:spPr>
          <a:xfrm>
            <a:off x="199589" y="282472"/>
            <a:ext cx="5815693" cy="718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Results</a:t>
            </a:r>
            <a:r>
              <a:rPr lang="es-MX" dirty="0"/>
              <a:t>: CRM </a:t>
            </a:r>
            <a:r>
              <a:rPr lang="es-MX" dirty="0" err="1"/>
              <a:t>wing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46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3BC44-24A4-4990-93CC-161BAE55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35" y="301468"/>
            <a:ext cx="5815693" cy="718268"/>
          </a:xfrm>
        </p:spPr>
        <p:txBody>
          <a:bodyPr>
            <a:normAutofit/>
          </a:bodyPr>
          <a:lstStyle/>
          <a:p>
            <a:r>
              <a:rPr lang="es-MX" sz="4700" dirty="0" err="1"/>
              <a:t>Results</a:t>
            </a:r>
            <a:r>
              <a:rPr lang="es-MX" sz="4700" dirty="0"/>
              <a:t>: CRM </a:t>
            </a:r>
            <a:r>
              <a:rPr lang="es-MX" sz="4700" dirty="0" err="1"/>
              <a:t>wing</a:t>
            </a:r>
            <a:endParaRPr lang="es-MX" sz="4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DC938-403E-48B8-A2F0-ABB4F56E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45" y="1154149"/>
            <a:ext cx="10969968" cy="190575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MX" dirty="0"/>
              <a:t>In </a:t>
            </a:r>
            <a:r>
              <a:rPr lang="es-MX" dirty="0" err="1"/>
              <a:t>this</a:t>
            </a:r>
            <a:r>
              <a:rPr lang="es-MX" dirty="0"/>
              <a:t> case,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  <a:r>
              <a:rPr lang="es-MX" dirty="0" err="1"/>
              <a:t>objective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induced</a:t>
            </a:r>
            <a:r>
              <a:rPr lang="es-MX" dirty="0"/>
              <a:t> drag. </a:t>
            </a:r>
          </a:p>
          <a:p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objective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similar in </a:t>
            </a:r>
            <a:r>
              <a:rPr lang="es-MX" dirty="0" err="1"/>
              <a:t>both</a:t>
            </a:r>
            <a:r>
              <a:rPr lang="es-MX" dirty="0"/>
              <a:t> </a:t>
            </a:r>
            <a:r>
              <a:rPr lang="es-MX" dirty="0" err="1"/>
              <a:t>fidelities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improvement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came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constraint</a:t>
            </a:r>
            <a:r>
              <a:rPr lang="es-MX" dirty="0"/>
              <a:t> </a:t>
            </a:r>
            <a:r>
              <a:rPr lang="es-MX" dirty="0" err="1"/>
              <a:t>compliance</a:t>
            </a:r>
            <a:r>
              <a:rPr lang="es-MX" dirty="0"/>
              <a:t> </a:t>
            </a:r>
            <a:r>
              <a:rPr lang="es-MX" dirty="0" err="1"/>
              <a:t>plots</a:t>
            </a:r>
            <a:r>
              <a:rPr lang="es-MX" dirty="0"/>
              <a:t>: </a:t>
            </a:r>
            <a:r>
              <a:rPr lang="es-MX" dirty="0" err="1"/>
              <a:t>multifidelity</a:t>
            </a:r>
            <a:r>
              <a:rPr lang="es-MX" dirty="0"/>
              <a:t> </a:t>
            </a:r>
            <a:r>
              <a:rPr lang="es-MX" dirty="0" err="1"/>
              <a:t>gets</a:t>
            </a:r>
            <a:r>
              <a:rPr lang="es-MX" dirty="0"/>
              <a:t> </a:t>
            </a:r>
            <a:r>
              <a:rPr lang="es-MX" dirty="0" err="1"/>
              <a:t>closer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, and </a:t>
            </a:r>
            <a:r>
              <a:rPr lang="es-MX" dirty="0" err="1"/>
              <a:t>faster</a:t>
            </a:r>
            <a:r>
              <a:rPr lang="es-MX" dirty="0"/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D1224-059D-4690-A087-E6A0ACB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21</a:t>
            </a:fld>
            <a:endParaRPr lang="es-MX"/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6DA1475-5E55-4721-9E9B-2ABD5AD51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9" t="8629" r="17571" b="2611"/>
          <a:stretch/>
        </p:blipFill>
        <p:spPr>
          <a:xfrm>
            <a:off x="8215486" y="3273910"/>
            <a:ext cx="3941879" cy="2896595"/>
          </a:xfrm>
          <a:prstGeom prst="rect">
            <a:avLst/>
          </a:prstGeom>
        </p:spPr>
      </p:pic>
      <p:pic>
        <p:nvPicPr>
          <p:cNvPr id="17" name="Imagen 1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341D8B4-0BF8-4FDD-8F24-97BC67BB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t="8681" r="17030" b="2559"/>
          <a:stretch/>
        </p:blipFill>
        <p:spPr>
          <a:xfrm>
            <a:off x="81173" y="3194315"/>
            <a:ext cx="4088526" cy="2976190"/>
          </a:xfrm>
          <a:prstGeom prst="rect">
            <a:avLst/>
          </a:prstGeom>
        </p:spPr>
      </p:pic>
      <p:pic>
        <p:nvPicPr>
          <p:cNvPr id="19" name="Imagen 1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92CFE3C-643E-42D9-8BE1-B6F54ABD8A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8826" r="17343" b="2559"/>
          <a:stretch/>
        </p:blipFill>
        <p:spPr>
          <a:xfrm>
            <a:off x="4092324" y="3166560"/>
            <a:ext cx="4088526" cy="2986102"/>
          </a:xfrm>
          <a:prstGeom prst="rect">
            <a:avLst/>
          </a:prstGeom>
        </p:spPr>
      </p:pic>
      <p:sp>
        <p:nvSpPr>
          <p:cNvPr id="37" name="CuadroTexto 14">
            <a:extLst>
              <a:ext uri="{FF2B5EF4-FFF2-40B4-BE49-F238E27FC236}">
                <a16:creationId xmlns:a16="http://schemas.microsoft.com/office/drawing/2014/main" id="{2ADC860A-3508-4243-8112-92003BC2C747}"/>
              </a:ext>
            </a:extLst>
          </p:cNvPr>
          <p:cNvSpPr txBox="1"/>
          <p:nvPr/>
        </p:nvSpPr>
        <p:spPr>
          <a:xfrm>
            <a:off x="583652" y="2884227"/>
            <a:ext cx="1157371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9. </a:t>
            </a:r>
            <a:r>
              <a:rPr lang="en-GB" sz="1400" dirty="0"/>
              <a:t>Solution controls for the CRM wing problem, single fidelity and </a:t>
            </a:r>
            <a:r>
              <a:rPr lang="en-GB" sz="1400" dirty="0" err="1"/>
              <a:t>multifidelity</a:t>
            </a:r>
            <a:r>
              <a:rPr lang="en-GB" sz="1400" dirty="0"/>
              <a:t> cases. </a:t>
            </a:r>
          </a:p>
        </p:txBody>
      </p:sp>
    </p:spTree>
    <p:extLst>
      <p:ext uri="{BB962C8B-B14F-4D97-AF65-F5344CB8AC3E}">
        <p14:creationId xmlns:p14="http://schemas.microsoft.com/office/powerpoint/2010/main" val="73627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0732616-AA38-46DA-ACCE-903E19BE6F9B}"/>
              </a:ext>
            </a:extLst>
          </p:cNvPr>
          <p:cNvGrpSpPr/>
          <p:nvPr/>
        </p:nvGrpSpPr>
        <p:grpSpPr>
          <a:xfrm>
            <a:off x="123997" y="2475078"/>
            <a:ext cx="5451385" cy="3774491"/>
            <a:chOff x="643739" y="1640306"/>
            <a:chExt cx="5451385" cy="377449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C6BCEFC-D30F-4D81-A44B-4D1C2332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5095" y="1640306"/>
              <a:ext cx="5027820" cy="3257347"/>
            </a:xfrm>
            <a:prstGeom prst="rect">
              <a:avLst/>
            </a:prstGeom>
          </p:spPr>
        </p:pic>
        <p:sp>
          <p:nvSpPr>
            <p:cNvPr id="4" name="CuadroTexto 14">
              <a:extLst>
                <a:ext uri="{FF2B5EF4-FFF2-40B4-BE49-F238E27FC236}">
                  <a16:creationId xmlns:a16="http://schemas.microsoft.com/office/drawing/2014/main" id="{5CA6AECF-99C3-4932-A61E-C335CF63C9A4}"/>
                </a:ext>
              </a:extLst>
            </p:cNvPr>
            <p:cNvSpPr txBox="1"/>
            <p:nvPr/>
          </p:nvSpPr>
          <p:spPr>
            <a:xfrm>
              <a:off x="643739" y="4891577"/>
              <a:ext cx="5451385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400" b="1" dirty="0"/>
                <a:t>Figure 10. </a:t>
              </a:r>
              <a:r>
                <a:rPr lang="en-GB" sz="1400" dirty="0"/>
                <a:t>Von Mises Stress on the Blended Wing Body, </a:t>
              </a:r>
              <a:r>
                <a:rPr lang="en-GB" sz="1400" dirty="0" err="1"/>
                <a:t>multifidelity</a:t>
              </a:r>
              <a:r>
                <a:rPr lang="en-GB" sz="1400" dirty="0"/>
                <a:t> optimization </a:t>
              </a:r>
              <a:r>
                <a:rPr lang="en-GB" sz="1400" dirty="0" err="1"/>
                <a:t>Panair</a:t>
              </a:r>
              <a:r>
                <a:rPr lang="en-GB" sz="1400" dirty="0"/>
                <a:t>--</a:t>
              </a:r>
              <a:r>
                <a:rPr lang="en-GB" sz="1400" dirty="0" err="1"/>
                <a:t>Panair</a:t>
              </a:r>
              <a:r>
                <a:rPr lang="en-GB" sz="1400" dirty="0"/>
                <a:t>. Structural Mesh. </a:t>
              </a:r>
            </a:p>
          </p:txBody>
        </p:sp>
      </p:grp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97FE2-36D1-4FD0-8688-D20BC46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22</a:t>
            </a:fld>
            <a:endParaRPr lang="es-MX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51DBF27-23F7-4E00-9358-45C2ED4C1A6A}"/>
              </a:ext>
            </a:extLst>
          </p:cNvPr>
          <p:cNvGrpSpPr/>
          <p:nvPr/>
        </p:nvGrpSpPr>
        <p:grpSpPr>
          <a:xfrm>
            <a:off x="5575382" y="2339817"/>
            <a:ext cx="6573487" cy="3876577"/>
            <a:chOff x="643738" y="1538220"/>
            <a:chExt cx="6573487" cy="387657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BA4BFA5-3468-4675-B608-3FC44FD78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1420" y="1538220"/>
              <a:ext cx="5133007" cy="3382868"/>
            </a:xfrm>
            <a:prstGeom prst="rect">
              <a:avLst/>
            </a:prstGeom>
          </p:spPr>
        </p:pic>
        <p:sp>
          <p:nvSpPr>
            <p:cNvPr id="14" name="CuadroTexto 14">
              <a:extLst>
                <a:ext uri="{FF2B5EF4-FFF2-40B4-BE49-F238E27FC236}">
                  <a16:creationId xmlns:a16="http://schemas.microsoft.com/office/drawing/2014/main" id="{0A59DB3B-15AE-4CAF-B64F-C02CAD8CB157}"/>
                </a:ext>
              </a:extLst>
            </p:cNvPr>
            <p:cNvSpPr txBox="1"/>
            <p:nvPr/>
          </p:nvSpPr>
          <p:spPr>
            <a:xfrm>
              <a:off x="643738" y="4891577"/>
              <a:ext cx="6573487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400" b="1" dirty="0"/>
                <a:t>Figure 11. </a:t>
              </a:r>
              <a:r>
                <a:rPr lang="en-GB" sz="1400" dirty="0"/>
                <a:t>Cp distribution on the Blended Wing Body, </a:t>
              </a:r>
              <a:r>
                <a:rPr lang="en-GB" sz="1400" dirty="0" err="1"/>
                <a:t>multifidelity</a:t>
              </a:r>
              <a:r>
                <a:rPr lang="en-GB" sz="1400" dirty="0"/>
                <a:t> optimization </a:t>
              </a:r>
              <a:r>
                <a:rPr lang="en-GB" sz="1400" dirty="0" err="1"/>
                <a:t>Panair</a:t>
              </a:r>
              <a:r>
                <a:rPr lang="en-GB" sz="1400" dirty="0"/>
                <a:t>--</a:t>
              </a:r>
              <a:r>
                <a:rPr lang="en-GB" sz="1400" dirty="0" err="1"/>
                <a:t>Panair</a:t>
              </a:r>
              <a:r>
                <a:rPr lang="en-GB" sz="1400" dirty="0"/>
                <a:t>. Aerodynamic Mesh. </a:t>
              </a: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3" y="929354"/>
            <a:ext cx="11793766" cy="1545724"/>
          </a:xfrm>
          <a:solidFill>
            <a:schemeClr val="bg1"/>
          </a:solidFill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cs typeface="Calibri"/>
              </a:rPr>
              <a:t>The optimization of the BWB is carried out to minimize fuel consumption (Breguet equation). All the parameters are detailed in the </a:t>
            </a:r>
            <a:r>
              <a:rPr lang="en-GB" sz="1600" dirty="0" err="1">
                <a:cs typeface="Calibri"/>
              </a:rPr>
              <a:t>Jupyter</a:t>
            </a:r>
            <a:r>
              <a:rPr lang="en-GB" sz="1600" dirty="0">
                <a:cs typeface="Calibri"/>
              </a:rPr>
              <a:t> Notebook.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A single fidelity run converged successfully to the results shown in Fig. 10-11. 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Refinement of the aerodynamic mesh caused the geometry to exhibit non-convex panels that prevented PANAIR from finding Cp distributions.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No </a:t>
            </a:r>
            <a:r>
              <a:rPr lang="en-GB" sz="1600" dirty="0" err="1">
                <a:cs typeface="Calibri"/>
              </a:rPr>
              <a:t>multifidelity</a:t>
            </a:r>
            <a:r>
              <a:rPr lang="en-GB" sz="1600" dirty="0">
                <a:cs typeface="Calibri"/>
              </a:rPr>
              <a:t> run was possible, when trying to use </a:t>
            </a:r>
            <a:r>
              <a:rPr lang="en-GB" sz="1600" dirty="0" err="1">
                <a:cs typeface="Calibri"/>
              </a:rPr>
              <a:t>Adflow</a:t>
            </a:r>
            <a:r>
              <a:rPr lang="en-GB" sz="1600" dirty="0">
                <a:cs typeface="Calibri"/>
              </a:rPr>
              <a:t>, the displacements of the structured induced by the optimizer generate aerodynamic geometries with flow singularities.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65EF2A02-9953-4D1D-AD12-3A9B466326B7}"/>
              </a:ext>
            </a:extLst>
          </p:cNvPr>
          <p:cNvSpPr txBox="1">
            <a:spLocks/>
          </p:cNvSpPr>
          <p:nvPr/>
        </p:nvSpPr>
        <p:spPr>
          <a:xfrm>
            <a:off x="199589" y="282472"/>
            <a:ext cx="8873390" cy="718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Results</a:t>
            </a:r>
            <a:r>
              <a:rPr lang="es-MX" dirty="0"/>
              <a:t>: </a:t>
            </a:r>
            <a:r>
              <a:rPr lang="es-MX" dirty="0" err="1"/>
              <a:t>Blended</a:t>
            </a:r>
            <a:r>
              <a:rPr lang="es-MX" dirty="0"/>
              <a:t> </a:t>
            </a:r>
            <a:r>
              <a:rPr lang="es-MX" dirty="0" err="1"/>
              <a:t>Wing</a:t>
            </a:r>
            <a:r>
              <a:rPr lang="es-MX" dirty="0"/>
              <a:t> </a:t>
            </a:r>
            <a:r>
              <a:rPr lang="es-MX" dirty="0" err="1"/>
              <a:t>Body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317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AC5C56-328B-4A67-BADA-DED8F952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s-MX"/>
              <a:t>Results: Analytical Formulations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32C661-9CFE-477B-8809-5126ECEA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5056"/>
            <a:ext cx="4020297" cy="16282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31C16A3A-552A-44EC-A4C2-8E975E3E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91" y="3247060"/>
            <a:ext cx="2449312" cy="296886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834D4-760B-479A-84C1-C4EC60C1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analytical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 </a:t>
            </a:r>
            <a:r>
              <a:rPr lang="es-MX" dirty="0">
                <a:hlinkClick r:id="" action="ppaction://noaction"/>
              </a:rPr>
              <a:t>[10]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optimized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multifidelity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presented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. </a:t>
            </a:r>
          </a:p>
          <a:p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found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performance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relies</a:t>
            </a:r>
            <a:r>
              <a:rPr lang="es-MX" dirty="0"/>
              <a:t> </a:t>
            </a:r>
            <a:r>
              <a:rPr lang="es-MX" dirty="0" err="1"/>
              <a:t>heavily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shape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low</a:t>
            </a:r>
            <a:r>
              <a:rPr lang="es-MX" dirty="0"/>
              <a:t> and </a:t>
            </a:r>
            <a:r>
              <a:rPr lang="es-MX" dirty="0" err="1"/>
              <a:t>high</a:t>
            </a:r>
            <a:r>
              <a:rPr lang="es-MX" dirty="0"/>
              <a:t> Fidelity </a:t>
            </a:r>
            <a:r>
              <a:rPr lang="es-MX" dirty="0" err="1"/>
              <a:t>functions</a:t>
            </a:r>
            <a:r>
              <a:rPr lang="es-MX" dirty="0"/>
              <a:t>. </a:t>
            </a:r>
          </a:p>
          <a:p>
            <a:r>
              <a:rPr lang="es-MX" dirty="0" err="1"/>
              <a:t>Tab</a:t>
            </a:r>
            <a:r>
              <a:rPr lang="es-MX" dirty="0"/>
              <a:t>. 1 </a:t>
            </a:r>
            <a:r>
              <a:rPr lang="es-MX" dirty="0" err="1"/>
              <a:t>summarizes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 in </a:t>
            </a:r>
            <a:r>
              <a:rPr lang="es-MX" dirty="0" err="1"/>
              <a:t>terms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iterations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converge,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Styblinski</a:t>
            </a:r>
            <a:r>
              <a:rPr lang="es-MX" dirty="0"/>
              <a:t>-Tang </a:t>
            </a:r>
            <a:r>
              <a:rPr lang="es-MX" dirty="0" err="1"/>
              <a:t>problem</a:t>
            </a:r>
            <a:r>
              <a:rPr lang="es-MX" dirty="0"/>
              <a:t> </a:t>
            </a:r>
            <a:r>
              <a:rPr lang="es-MX" dirty="0" err="1"/>
              <a:t>exhibiting</a:t>
            </a:r>
            <a:r>
              <a:rPr lang="es-MX" dirty="0"/>
              <a:t> </a:t>
            </a:r>
            <a:r>
              <a:rPr lang="es-MX" dirty="0" err="1"/>
              <a:t>improvements</a:t>
            </a:r>
            <a:r>
              <a:rPr lang="es-MX" dirty="0"/>
              <a:t>. 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tests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implemented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  <a:r>
              <a:rPr lang="es-MX" dirty="0" err="1"/>
              <a:t>alorithms</a:t>
            </a:r>
            <a:r>
              <a:rPr lang="es-MX" dirty="0"/>
              <a:t>, as </a:t>
            </a:r>
            <a:r>
              <a:rPr lang="es-MX" dirty="0" err="1"/>
              <a:t>expected</a:t>
            </a:r>
            <a:r>
              <a:rPr lang="es-MX" dirty="0"/>
              <a:t>, SLSQP converges </a:t>
            </a:r>
            <a:r>
              <a:rPr lang="es-MX" dirty="0" err="1"/>
              <a:t>faster</a:t>
            </a:r>
            <a:r>
              <a:rPr lang="es-MX" dirty="0"/>
              <a:t>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uses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analytical</a:t>
            </a:r>
            <a:r>
              <a:rPr lang="es-MX" dirty="0"/>
              <a:t> </a:t>
            </a:r>
            <a:r>
              <a:rPr lang="es-MX" dirty="0" err="1"/>
              <a:t>gradient</a:t>
            </a:r>
            <a:r>
              <a:rPr lang="es-MX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A0078F-C4D3-468A-BF9C-7FAC5686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93F739-6935-4A8B-A2D0-1ADB6DBDBEE9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s-MX"/>
          </a:p>
        </p:txBody>
      </p:sp>
      <p:sp>
        <p:nvSpPr>
          <p:cNvPr id="16" name="CuadroTexto 14">
            <a:extLst>
              <a:ext uri="{FF2B5EF4-FFF2-40B4-BE49-F238E27FC236}">
                <a16:creationId xmlns:a16="http://schemas.microsoft.com/office/drawing/2014/main" id="{D9730931-66C8-4030-B002-32DBD1F99936}"/>
              </a:ext>
            </a:extLst>
          </p:cNvPr>
          <p:cNvSpPr txBox="1"/>
          <p:nvPr/>
        </p:nvSpPr>
        <p:spPr>
          <a:xfrm>
            <a:off x="587747" y="558613"/>
            <a:ext cx="45569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Table 1. </a:t>
            </a:r>
            <a:r>
              <a:rPr lang="en-GB" sz="1400" dirty="0"/>
              <a:t>Optimizer iterations needed to converge to a minimum, various problem formulations.</a:t>
            </a:r>
          </a:p>
        </p:txBody>
      </p:sp>
      <p:sp>
        <p:nvSpPr>
          <p:cNvPr id="18" name="CuadroTexto 14">
            <a:extLst>
              <a:ext uri="{FF2B5EF4-FFF2-40B4-BE49-F238E27FC236}">
                <a16:creationId xmlns:a16="http://schemas.microsoft.com/office/drawing/2014/main" id="{E6B6FAAC-1146-4B2F-A821-7AFBECCD735C}"/>
              </a:ext>
            </a:extLst>
          </p:cNvPr>
          <p:cNvSpPr txBox="1"/>
          <p:nvPr/>
        </p:nvSpPr>
        <p:spPr>
          <a:xfrm>
            <a:off x="587747" y="2880298"/>
            <a:ext cx="455693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Problem 1. </a:t>
            </a:r>
            <a:r>
              <a:rPr lang="en-GB" sz="1400" dirty="0" err="1"/>
              <a:t>Styblinski</a:t>
            </a:r>
            <a:r>
              <a:rPr lang="en-GB" sz="1400" dirty="0"/>
              <a:t>-Tang formulation </a:t>
            </a:r>
            <a:r>
              <a:rPr lang="en-GB" sz="1400" dirty="0">
                <a:hlinkClick r:id="rId4" action="ppaction://hlinksldjump"/>
              </a:rPr>
              <a:t>[10]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276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D64FA-84A9-47A4-9634-B432D344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s-MX" dirty="0" err="1"/>
              <a:t>Results</a:t>
            </a:r>
            <a:r>
              <a:rPr lang="es-MX" dirty="0"/>
              <a:t>: </a:t>
            </a:r>
            <a:r>
              <a:rPr lang="es-MX" dirty="0" err="1"/>
              <a:t>Analytical</a:t>
            </a:r>
            <a:r>
              <a:rPr lang="es-MX" dirty="0"/>
              <a:t> </a:t>
            </a:r>
            <a:r>
              <a:rPr lang="es-MX" dirty="0" err="1"/>
              <a:t>formulations</a:t>
            </a:r>
            <a:endParaRPr lang="es-MX" dirty="0"/>
          </a:p>
        </p:txBody>
      </p:sp>
      <p:pic>
        <p:nvPicPr>
          <p:cNvPr id="6" name="Imagen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745D15A-3D0B-4941-85A7-BD8AE0CF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57" y="581098"/>
            <a:ext cx="2947780" cy="24761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567FFB4-E601-4E9F-8B70-8E3F94FD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36" y="3218101"/>
            <a:ext cx="2904558" cy="247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A06E0D-F725-4E6E-B621-3E9EA0F8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4679" y="2198914"/>
                <a:ext cx="6600478" cy="367018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With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aim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establishing</a:t>
                </a:r>
                <a:r>
                  <a:rPr lang="es-MX" dirty="0"/>
                  <a:t> a </a:t>
                </a:r>
                <a:r>
                  <a:rPr lang="es-MX" dirty="0" err="1"/>
                  <a:t>criterion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characterizes</a:t>
                </a:r>
                <a:r>
                  <a:rPr lang="es-MX" dirty="0"/>
                  <a:t> </a:t>
                </a:r>
                <a:r>
                  <a:rPr lang="es-MX" dirty="0" err="1"/>
                  <a:t>good</a:t>
                </a:r>
                <a:r>
                  <a:rPr lang="es-MX" dirty="0"/>
                  <a:t> </a:t>
                </a:r>
                <a:r>
                  <a:rPr lang="es-MX" dirty="0" err="1"/>
                  <a:t>or</a:t>
                </a:r>
                <a:r>
                  <a:rPr lang="es-MX" dirty="0"/>
                  <a:t> </a:t>
                </a:r>
                <a:r>
                  <a:rPr lang="es-MX" dirty="0" err="1"/>
                  <a:t>bad</a:t>
                </a:r>
                <a:r>
                  <a:rPr lang="es-MX" dirty="0"/>
                  <a:t> </a:t>
                </a:r>
                <a:r>
                  <a:rPr lang="es-MX" dirty="0" err="1"/>
                  <a:t>combinations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multifidelity</a:t>
                </a:r>
                <a:r>
                  <a:rPr lang="es-MX" dirty="0"/>
                  <a:t> </a:t>
                </a:r>
                <a:r>
                  <a:rPr lang="es-MX" dirty="0" err="1"/>
                  <a:t>functions</a:t>
                </a:r>
                <a:r>
                  <a:rPr lang="es-MX" dirty="0"/>
                  <a:t>, a </a:t>
                </a:r>
                <a:r>
                  <a:rPr lang="es-MX" dirty="0" err="1"/>
                  <a:t>parameter</a:t>
                </a:r>
                <a:r>
                  <a:rPr lang="es-MX" dirty="0"/>
                  <a:t> </a:t>
                </a:r>
                <a:r>
                  <a:rPr lang="es-MX" dirty="0" err="1"/>
                  <a:t>was</a:t>
                </a:r>
                <a:r>
                  <a:rPr lang="es-MX" dirty="0"/>
                  <a:t> </a:t>
                </a:r>
                <a:r>
                  <a:rPr lang="es-MX" dirty="0" err="1"/>
                  <a:t>proposed</a:t>
                </a:r>
                <a:r>
                  <a:rPr lang="es-MX" dirty="0"/>
                  <a:t> and </a:t>
                </a:r>
                <a:r>
                  <a:rPr lang="es-MX" dirty="0" err="1"/>
                  <a:t>calculated</a:t>
                </a:r>
                <a:r>
                  <a:rPr lang="es-MX" dirty="0"/>
                  <a:t> at </a:t>
                </a:r>
                <a:r>
                  <a:rPr lang="es-MX" dirty="0" err="1"/>
                  <a:t>each</a:t>
                </a:r>
                <a:r>
                  <a:rPr lang="es-MX" dirty="0"/>
                  <a:t> Fidelity </a:t>
                </a:r>
                <a:r>
                  <a:rPr lang="es-MX" dirty="0" err="1"/>
                  <a:t>switch</a:t>
                </a:r>
                <a:r>
                  <a:rPr lang="es-MX" dirty="0"/>
                  <a:t>: </a:t>
                </a:r>
              </a:p>
              <a:p>
                <a:r>
                  <a:rPr lang="es-MX" dirty="0">
                    <a:ea typeface="Cambria Math" panose="020405030504060302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s-MX" dirty="0"/>
              </a:p>
              <a:p>
                <a:r>
                  <a:rPr lang="es-MX" dirty="0" err="1"/>
                  <a:t>Best</a:t>
                </a:r>
                <a:r>
                  <a:rPr lang="es-MX" dirty="0"/>
                  <a:t> performance </a:t>
                </a:r>
                <a:r>
                  <a:rPr lang="es-MX" dirty="0" err="1"/>
                  <a:t>occurs</a:t>
                </a:r>
                <a:r>
                  <a:rPr lang="es-MX" dirty="0"/>
                  <a:t> </a:t>
                </a:r>
                <a:r>
                  <a:rPr lang="es-MX" dirty="0" err="1"/>
                  <a:t>with</a:t>
                </a:r>
                <a:r>
                  <a:rPr lang="es-MX" dirty="0"/>
                  <a:t> beta </a:t>
                </a:r>
                <a:r>
                  <a:rPr lang="es-MX" dirty="0" err="1"/>
                  <a:t>values</a:t>
                </a:r>
                <a:r>
                  <a:rPr lang="es-MX" dirty="0"/>
                  <a:t> </a:t>
                </a:r>
                <a:r>
                  <a:rPr lang="es-MX" dirty="0" err="1"/>
                  <a:t>between</a:t>
                </a:r>
                <a:r>
                  <a:rPr lang="es-MX" dirty="0"/>
                  <a:t> 0 – 1 (</a:t>
                </a:r>
                <a:r>
                  <a:rPr lang="es-MX" dirty="0" err="1"/>
                  <a:t>Fig</a:t>
                </a:r>
                <a:r>
                  <a:rPr lang="es-MX" dirty="0"/>
                  <a:t> 12 a)</a:t>
                </a:r>
              </a:p>
              <a:p>
                <a:r>
                  <a:rPr lang="es-MX" dirty="0" err="1"/>
                  <a:t>Bad</a:t>
                </a:r>
                <a:r>
                  <a:rPr lang="es-MX" dirty="0"/>
                  <a:t> performance </a:t>
                </a:r>
                <a:r>
                  <a:rPr lang="es-MX" dirty="0" err="1"/>
                  <a:t>was</a:t>
                </a:r>
                <a:r>
                  <a:rPr lang="es-MX" dirty="0"/>
                  <a:t> </a:t>
                </a:r>
                <a:r>
                  <a:rPr lang="es-MX" dirty="0" err="1"/>
                  <a:t>observed</a:t>
                </a:r>
                <a:r>
                  <a:rPr lang="es-MX" dirty="0"/>
                  <a:t> </a:t>
                </a:r>
                <a:r>
                  <a:rPr lang="es-MX" dirty="0" err="1"/>
                  <a:t>for</a:t>
                </a:r>
                <a:r>
                  <a:rPr lang="es-MX" dirty="0"/>
                  <a:t> </a:t>
                </a:r>
                <a:r>
                  <a:rPr lang="es-MX" dirty="0" err="1"/>
                  <a:t>values</a:t>
                </a:r>
                <a:r>
                  <a:rPr lang="es-MX" dirty="0"/>
                  <a:t> </a:t>
                </a:r>
                <a:r>
                  <a:rPr lang="es-MX" dirty="0" err="1"/>
                  <a:t>well</a:t>
                </a:r>
                <a:r>
                  <a:rPr lang="es-MX" dirty="0"/>
                  <a:t> </a:t>
                </a:r>
                <a:r>
                  <a:rPr lang="es-MX" dirty="0" err="1"/>
                  <a:t>above</a:t>
                </a:r>
                <a:r>
                  <a:rPr lang="es-MX" dirty="0"/>
                  <a:t> 1, as </a:t>
                </a: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Rosenbrock</a:t>
                </a:r>
                <a:r>
                  <a:rPr lang="es-MX" dirty="0"/>
                  <a:t> problema (Fig. 12 b)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A06E0D-F725-4E6E-B621-3E9EA0F8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4679" y="2198914"/>
                <a:ext cx="6600478" cy="3670180"/>
              </a:xfrm>
              <a:blipFill>
                <a:blip r:embed="rId4"/>
                <a:stretch>
                  <a:fillRect l="-1016" t="-1827" r="-20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9FC8E-5F7F-4980-BE68-EB92A5D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93F739-6935-4A8B-A2D0-1ADB6DBDBEE9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s-MX"/>
          </a:p>
        </p:txBody>
      </p:sp>
      <p:sp>
        <p:nvSpPr>
          <p:cNvPr id="16" name="CuadroTexto 14">
            <a:extLst>
              <a:ext uri="{FF2B5EF4-FFF2-40B4-BE49-F238E27FC236}">
                <a16:creationId xmlns:a16="http://schemas.microsoft.com/office/drawing/2014/main" id="{494EA699-B6B3-41D1-B3D9-A3F57A8C910E}"/>
              </a:ext>
            </a:extLst>
          </p:cNvPr>
          <p:cNvSpPr txBox="1"/>
          <p:nvPr/>
        </p:nvSpPr>
        <p:spPr>
          <a:xfrm>
            <a:off x="273809" y="5694237"/>
            <a:ext cx="47406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12. </a:t>
            </a:r>
            <a:r>
              <a:rPr lang="en-GB" sz="1400" dirty="0"/>
              <a:t>Comparison of the Beta parameter evolution as a function of the fidelity switches during the optimization run. </a:t>
            </a:r>
          </a:p>
        </p:txBody>
      </p:sp>
    </p:spTree>
    <p:extLst>
      <p:ext uri="{BB962C8B-B14F-4D97-AF65-F5344CB8AC3E}">
        <p14:creationId xmlns:p14="http://schemas.microsoft.com/office/powerpoint/2010/main" val="205521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Conclusions</a:t>
            </a:r>
            <a:r>
              <a:rPr lang="es-MX" b="1" dirty="0"/>
              <a:t> &amp; Future </a:t>
            </a:r>
            <a:r>
              <a:rPr lang="es-MX" b="1" dirty="0" err="1"/>
              <a:t>work</a:t>
            </a:r>
            <a:endParaRPr lang="es-MX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65A6F-F8F6-4AD7-9FAC-C8F4542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874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Conclusions and future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93F739-6935-4A8B-A2D0-1ADB6DBDBEE9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s-MX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95418A-78E1-41DE-8237-946F5FF184DE}"/>
              </a:ext>
            </a:extLst>
          </p:cNvPr>
          <p:cNvSpPr txBox="1">
            <a:spLocks/>
          </p:cNvSpPr>
          <p:nvPr/>
        </p:nvSpPr>
        <p:spPr>
          <a:xfrm>
            <a:off x="1097279" y="1784984"/>
            <a:ext cx="10115204" cy="54325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Constraint compliance is the main part of the MDAO problem that benefits from the proposed technique.</a:t>
            </a:r>
          </a:p>
          <a:p>
            <a:r>
              <a:rPr lang="en-GB" dirty="0"/>
              <a:t>Even if the optimizer calls are not reduced a lot, the simplicity of implementation is unlike any other existing strategies.</a:t>
            </a:r>
          </a:p>
          <a:p>
            <a:r>
              <a:rPr lang="en-GB" dirty="0"/>
              <a:t>The performance of this method is highly reliant on the local characteristics of the low and high fidelity functions. </a:t>
            </a:r>
          </a:p>
          <a:p>
            <a:r>
              <a:rPr lang="en-GB" dirty="0"/>
              <a:t>Controlling the morphing of the structural part could help render the problem more stable in the aerodynamic part.</a:t>
            </a:r>
          </a:p>
          <a:p>
            <a:r>
              <a:rPr lang="en-GB" dirty="0"/>
              <a:t>Constraining the solution of the structural part is a way of doing this, but one must be careful not to over-constraint the structure to a point where the solution is no longer useful. </a:t>
            </a:r>
          </a:p>
          <a:p>
            <a:r>
              <a:rPr lang="en-GB" dirty="0"/>
              <a:t>Future improvement: Use the Beta parameter to scale the lo-fi solution to values that are closer to the Hi-Fi ones. (Correction strategy)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42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0A6C-D7F6-46EB-AD68-D927F8A0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Documentation, tutorials, &amp; extended results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C0B08-8F24-4238-89AB-56EF8261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RP GitHub: </a:t>
            </a:r>
            <a:r>
              <a:rPr lang="es-MX" dirty="0" err="1"/>
              <a:t>Contains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tutorials</a:t>
            </a:r>
            <a:r>
              <a:rPr lang="es-MX" dirty="0"/>
              <a:t>, </a:t>
            </a:r>
            <a:r>
              <a:rPr lang="es-MX" dirty="0" err="1"/>
              <a:t>results</a:t>
            </a:r>
            <a:r>
              <a:rPr lang="es-MX" dirty="0"/>
              <a:t> and full </a:t>
            </a:r>
            <a:r>
              <a:rPr lang="es-MX" dirty="0" err="1"/>
              <a:t>report</a:t>
            </a:r>
            <a:r>
              <a:rPr lang="es-MX" dirty="0"/>
              <a:t> in </a:t>
            </a:r>
            <a:r>
              <a:rPr lang="es-MX" dirty="0" err="1"/>
              <a:t>article</a:t>
            </a:r>
            <a:r>
              <a:rPr lang="es-MX" dirty="0"/>
              <a:t> </a:t>
            </a:r>
            <a:r>
              <a:rPr lang="es-MX" dirty="0" err="1"/>
              <a:t>format</a:t>
            </a:r>
            <a:r>
              <a:rPr lang="es-MX" dirty="0"/>
              <a:t>.</a:t>
            </a:r>
          </a:p>
          <a:p>
            <a:r>
              <a:rPr lang="es-MX" dirty="0">
                <a:hlinkClick r:id="rId2"/>
              </a:rPr>
              <a:t>https://github.com/mid2SUPAERO/RP_MAE_GILBERTO_RUIZ_JIMENEZ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Modified</a:t>
            </a:r>
            <a:r>
              <a:rPr lang="es-MX" dirty="0"/>
              <a:t> </a:t>
            </a:r>
            <a:r>
              <a:rPr lang="es-MX" dirty="0" err="1"/>
              <a:t>Aerostructures</a:t>
            </a:r>
            <a:r>
              <a:rPr lang="es-MX" dirty="0"/>
              <a:t> </a:t>
            </a:r>
            <a:r>
              <a:rPr lang="es-MX" dirty="0" err="1"/>
              <a:t>Package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Filter</a:t>
            </a:r>
            <a:r>
              <a:rPr lang="es-MX" dirty="0"/>
              <a:t> </a:t>
            </a:r>
            <a:r>
              <a:rPr lang="es-MX" dirty="0" err="1"/>
              <a:t>component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multifidelity</a:t>
            </a:r>
            <a:r>
              <a:rPr lang="es-MX" dirty="0"/>
              <a:t> </a:t>
            </a:r>
            <a:r>
              <a:rPr lang="es-MX" dirty="0" err="1"/>
              <a:t>applications</a:t>
            </a:r>
            <a:r>
              <a:rPr lang="es-MX" dirty="0"/>
              <a:t>: </a:t>
            </a:r>
          </a:p>
          <a:p>
            <a:r>
              <a:rPr lang="es-MX" dirty="0">
                <a:hlinkClick r:id="rId3"/>
              </a:rPr>
              <a:t>https://github.com/mid2SUPAERO/aerostructures/tree/g.ruiz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BBB54A-266B-473B-9878-8FF18A1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02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938E-2542-4453-8782-4E23602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FE0A-C013-4512-8C48-8AF66724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1808384"/>
            <a:ext cx="10666227" cy="4763013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algn="just"/>
            <a:r>
              <a:rPr lang="en-GB" dirty="0"/>
              <a:t>[1] Fischer, C. C., </a:t>
            </a:r>
            <a:r>
              <a:rPr lang="en-GB" dirty="0" err="1"/>
              <a:t>Grandhi</a:t>
            </a:r>
            <a:r>
              <a:rPr lang="en-GB" dirty="0"/>
              <a:t>, R. V., &amp; </a:t>
            </a:r>
            <a:r>
              <a:rPr lang="en-GB" dirty="0" err="1"/>
              <a:t>Beran</a:t>
            </a:r>
            <a:r>
              <a:rPr lang="en-GB" dirty="0"/>
              <a:t>, P. S. (2018). Bayesian-Enhanced Low-Fidelity Correction Approach to </a:t>
            </a:r>
            <a:r>
              <a:rPr lang="en-GB" dirty="0" err="1"/>
              <a:t>Multifidelity</a:t>
            </a:r>
            <a:r>
              <a:rPr lang="en-GB" dirty="0"/>
              <a:t> Aerospace Design.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(8), 3295-3306.</a:t>
            </a:r>
          </a:p>
          <a:p>
            <a:pPr algn="just"/>
            <a:r>
              <a:rPr lang="en-GB" dirty="0"/>
              <a:t>[2] Forrester, A. I., </a:t>
            </a:r>
            <a:r>
              <a:rPr lang="en-GB" dirty="0" err="1"/>
              <a:t>Sóbester</a:t>
            </a:r>
            <a:r>
              <a:rPr lang="en-GB" dirty="0"/>
              <a:t>, A., &amp; Keane, A. J. (2007). Multi-fidelity optimization via surrogate modelling. </a:t>
            </a:r>
            <a:r>
              <a:rPr lang="en-GB" i="1" dirty="0"/>
              <a:t>Proceedings of the royal society a: mathematical, physical and engineering sciences</a:t>
            </a:r>
            <a:r>
              <a:rPr lang="en-GB" dirty="0"/>
              <a:t>, </a:t>
            </a:r>
            <a:r>
              <a:rPr lang="en-GB" i="1" dirty="0"/>
              <a:t>463</a:t>
            </a:r>
            <a:r>
              <a:rPr lang="en-GB" dirty="0"/>
              <a:t>(2088), 3251-3269.</a:t>
            </a:r>
          </a:p>
          <a:p>
            <a:pPr algn="just"/>
            <a:r>
              <a:rPr lang="es-MX" dirty="0"/>
              <a:t>[3] Gray, J., Moore, K., &amp; </a:t>
            </a:r>
            <a:r>
              <a:rPr lang="es-MX" dirty="0" err="1"/>
              <a:t>Naylor</a:t>
            </a:r>
            <a:r>
              <a:rPr lang="es-MX" dirty="0"/>
              <a:t>, B. (2010, </a:t>
            </a:r>
            <a:r>
              <a:rPr lang="es-MX" dirty="0" err="1"/>
              <a:t>September</a:t>
            </a:r>
            <a:r>
              <a:rPr lang="es-MX" dirty="0"/>
              <a:t>). </a:t>
            </a:r>
            <a:r>
              <a:rPr lang="es-MX" dirty="0" err="1"/>
              <a:t>OpenMDAO</a:t>
            </a:r>
            <a:r>
              <a:rPr lang="es-MX" dirty="0"/>
              <a:t>: </a:t>
            </a:r>
            <a:r>
              <a:rPr lang="es-MX" dirty="0" err="1"/>
              <a:t>An</a:t>
            </a:r>
            <a:r>
              <a:rPr lang="es-MX" dirty="0"/>
              <a:t> open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and </a:t>
            </a:r>
            <a:r>
              <a:rPr lang="es-MX" dirty="0" err="1"/>
              <a:t>optimization</a:t>
            </a:r>
            <a:r>
              <a:rPr lang="es-MX" dirty="0"/>
              <a:t>. In </a:t>
            </a:r>
            <a:r>
              <a:rPr lang="es-MX" i="1" dirty="0"/>
              <a:t>13th AIAA/ISSMO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Analysis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9101).</a:t>
            </a:r>
            <a:endParaRPr lang="es-ES" dirty="0"/>
          </a:p>
          <a:p>
            <a:pPr algn="just"/>
            <a:r>
              <a:rPr lang="es-MX" dirty="0"/>
              <a:t>[4] </a:t>
            </a:r>
            <a:r>
              <a:rPr lang="es-MX" dirty="0" err="1"/>
              <a:t>Jovanov</a:t>
            </a:r>
            <a:r>
              <a:rPr lang="es-MX" dirty="0"/>
              <a:t>, K., &amp; De </a:t>
            </a:r>
            <a:r>
              <a:rPr lang="es-MX" dirty="0" err="1"/>
              <a:t>Breuker</a:t>
            </a:r>
            <a:r>
              <a:rPr lang="es-MX" dirty="0"/>
              <a:t>, R. (2015). </a:t>
            </a:r>
            <a:r>
              <a:rPr lang="es-MX" dirty="0" err="1"/>
              <a:t>Accelerated</a:t>
            </a:r>
            <a:r>
              <a:rPr lang="es-MX" dirty="0"/>
              <a:t> </a:t>
            </a:r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aeroelasticity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low-fidelity</a:t>
            </a:r>
            <a:r>
              <a:rPr lang="es-MX" dirty="0"/>
              <a:t> </a:t>
            </a:r>
            <a:r>
              <a:rPr lang="es-MX" dirty="0" err="1"/>
              <a:t>aerodynamics</a:t>
            </a:r>
            <a:r>
              <a:rPr lang="es-MX" dirty="0"/>
              <a:t>. In </a:t>
            </a:r>
            <a:r>
              <a:rPr lang="es-MX" i="1" dirty="0"/>
              <a:t>56th AIAA/ASCE/AHS/ASC </a:t>
            </a:r>
            <a:r>
              <a:rPr lang="es-MX" i="1" dirty="0" err="1"/>
              <a:t>Structures</a:t>
            </a:r>
            <a:r>
              <a:rPr lang="es-MX" i="1" dirty="0"/>
              <a:t>, </a:t>
            </a:r>
            <a:r>
              <a:rPr lang="es-MX" i="1" dirty="0" err="1"/>
              <a:t>Structural</a:t>
            </a:r>
            <a:r>
              <a:rPr lang="es-MX" i="1" dirty="0"/>
              <a:t> Dynamics, and </a:t>
            </a:r>
            <a:r>
              <a:rPr lang="es-MX" i="1" dirty="0" err="1"/>
              <a:t>Materials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0175).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[5] Marques, A. N., Lam, R., Chaudhuri, A., </a:t>
            </a:r>
            <a:r>
              <a:rPr lang="en-GB" dirty="0" err="1"/>
              <a:t>Opgenoord</a:t>
            </a:r>
            <a:r>
              <a:rPr lang="en-GB" dirty="0"/>
              <a:t>, M. M., &amp; Willcox, K. E. (2019). A </a:t>
            </a:r>
            <a:r>
              <a:rPr lang="en-GB" dirty="0" err="1"/>
              <a:t>multifidelity</a:t>
            </a:r>
            <a:r>
              <a:rPr lang="en-GB" dirty="0"/>
              <a:t> method for locating aeroelastic flutter boundaries. In </a:t>
            </a:r>
            <a:r>
              <a:rPr lang="en-GB" i="1" dirty="0"/>
              <a:t>AIAA </a:t>
            </a:r>
            <a:r>
              <a:rPr lang="en-GB" i="1" dirty="0" err="1"/>
              <a:t>Scitech</a:t>
            </a:r>
            <a:r>
              <a:rPr lang="en-GB" i="1" dirty="0"/>
              <a:t> 2019 Forum</a:t>
            </a:r>
            <a:r>
              <a:rPr lang="en-GB" dirty="0"/>
              <a:t> (p. 0438).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s-MX" dirty="0"/>
              <a:t>[6] Mas-Colomer, J. (2018). </a:t>
            </a:r>
            <a:r>
              <a:rPr lang="es-MX" i="1" dirty="0" err="1"/>
              <a:t>Aeroelastic</a:t>
            </a:r>
            <a:r>
              <a:rPr lang="es-MX" i="1" dirty="0"/>
              <a:t> </a:t>
            </a:r>
            <a:r>
              <a:rPr lang="es-MX" i="1" dirty="0" err="1"/>
              <a:t>Similarity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a Flight </a:t>
            </a:r>
            <a:r>
              <a:rPr lang="es-MX" i="1" dirty="0" err="1"/>
              <a:t>Demonstrator</a:t>
            </a:r>
            <a:r>
              <a:rPr lang="es-MX" i="1" dirty="0"/>
              <a:t> </a:t>
            </a:r>
            <a:r>
              <a:rPr lang="es-MX" i="1" dirty="0" err="1"/>
              <a:t>via</a:t>
            </a:r>
            <a:r>
              <a:rPr lang="es-MX" i="1" dirty="0"/>
              <a:t>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dirty="0"/>
              <a:t> (Doctoral </a:t>
            </a:r>
            <a:r>
              <a:rPr lang="es-MX" dirty="0" err="1"/>
              <a:t>dissertation</a:t>
            </a:r>
            <a:r>
              <a:rPr lang="es-MX" dirty="0"/>
              <a:t>, </a:t>
            </a:r>
            <a:r>
              <a:rPr lang="es-MX" dirty="0" err="1"/>
              <a:t>Université</a:t>
            </a:r>
            <a:r>
              <a:rPr lang="es-MX" dirty="0"/>
              <a:t> </a:t>
            </a:r>
            <a:r>
              <a:rPr lang="es-MX" dirty="0" err="1"/>
              <a:t>Fédérale</a:t>
            </a:r>
            <a:r>
              <a:rPr lang="es-MX" dirty="0"/>
              <a:t> de Toulouse).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[7] </a:t>
            </a:r>
            <a:r>
              <a:rPr lang="en-GB" dirty="0" err="1"/>
              <a:t>Peherstorfer</a:t>
            </a:r>
            <a:r>
              <a:rPr lang="en-GB" dirty="0"/>
              <a:t>, B., Willcox, K., &amp; </a:t>
            </a:r>
            <a:r>
              <a:rPr lang="en-GB" dirty="0" err="1"/>
              <a:t>Gunzburger</a:t>
            </a:r>
            <a:r>
              <a:rPr lang="en-GB" dirty="0"/>
              <a:t>, M. (2018). Survey of </a:t>
            </a:r>
            <a:r>
              <a:rPr lang="en-GB" dirty="0" err="1"/>
              <a:t>multifidelity</a:t>
            </a:r>
            <a:r>
              <a:rPr lang="en-GB" dirty="0"/>
              <a:t> methods in uncertainty propagation, inference, and optimization. </a:t>
            </a:r>
            <a:r>
              <a:rPr lang="en-GB" i="1" dirty="0"/>
              <a:t>SIAM Review</a:t>
            </a:r>
            <a:r>
              <a:rPr lang="en-GB" dirty="0"/>
              <a:t>, </a:t>
            </a:r>
            <a:r>
              <a:rPr lang="en-GB" i="1" dirty="0"/>
              <a:t>60</a:t>
            </a:r>
            <a:r>
              <a:rPr lang="en-GB" dirty="0"/>
              <a:t>(3), 550-591.</a:t>
            </a:r>
          </a:p>
          <a:p>
            <a:pPr algn="just"/>
            <a:r>
              <a:rPr lang="es-MX" dirty="0"/>
              <a:t>[8] </a:t>
            </a:r>
            <a:r>
              <a:rPr lang="es-MX" dirty="0" err="1"/>
              <a:t>Scholcz</a:t>
            </a:r>
            <a:r>
              <a:rPr lang="es-MX" dirty="0"/>
              <a:t>, T. P., van </a:t>
            </a:r>
            <a:r>
              <a:rPr lang="es-MX" dirty="0" err="1"/>
              <a:t>Zuijlen</a:t>
            </a:r>
            <a:r>
              <a:rPr lang="es-MX" dirty="0"/>
              <a:t>, A. H., &amp; </a:t>
            </a:r>
            <a:r>
              <a:rPr lang="es-MX" dirty="0" err="1"/>
              <a:t>Bijl</a:t>
            </a:r>
            <a:r>
              <a:rPr lang="es-MX" dirty="0"/>
              <a:t>, H. (2014). </a:t>
            </a:r>
            <a:r>
              <a:rPr lang="es-MX" dirty="0" err="1"/>
              <a:t>Space-mapping</a:t>
            </a:r>
            <a:r>
              <a:rPr lang="es-MX" dirty="0"/>
              <a:t> in fluid–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. </a:t>
            </a:r>
            <a:r>
              <a:rPr lang="es-MX" i="1" dirty="0" err="1"/>
              <a:t>Computer</a:t>
            </a:r>
            <a:r>
              <a:rPr lang="es-MX" i="1" dirty="0"/>
              <a:t> </a:t>
            </a:r>
            <a:r>
              <a:rPr lang="es-MX" i="1" dirty="0" err="1"/>
              <a:t>Methods</a:t>
            </a:r>
            <a:r>
              <a:rPr lang="es-MX" i="1" dirty="0"/>
              <a:t> in </a:t>
            </a:r>
            <a:r>
              <a:rPr lang="es-MX" i="1" dirty="0" err="1"/>
              <a:t>Applied</a:t>
            </a:r>
            <a:r>
              <a:rPr lang="es-MX" i="1" dirty="0"/>
              <a:t> </a:t>
            </a:r>
            <a:r>
              <a:rPr lang="es-MX" i="1" dirty="0" err="1"/>
              <a:t>Mechanics</a:t>
            </a:r>
            <a:r>
              <a:rPr lang="es-MX" i="1" dirty="0"/>
              <a:t> and </a:t>
            </a:r>
            <a:r>
              <a:rPr lang="es-MX" i="1" dirty="0" err="1"/>
              <a:t>Engineering</a:t>
            </a:r>
            <a:r>
              <a:rPr lang="es-MX" dirty="0"/>
              <a:t>, </a:t>
            </a:r>
            <a:r>
              <a:rPr lang="es-MX" i="1" dirty="0"/>
              <a:t>281</a:t>
            </a:r>
            <a:r>
              <a:rPr lang="es-MX" dirty="0"/>
              <a:t>, 162-183.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[9] Zhang, Y., Kim, N. H., Park, C., &amp; </a:t>
            </a:r>
            <a:r>
              <a:rPr lang="en-GB" dirty="0" err="1"/>
              <a:t>Haftka</a:t>
            </a:r>
            <a:r>
              <a:rPr lang="en-GB" dirty="0"/>
              <a:t>, R. T. (2018). </a:t>
            </a:r>
            <a:r>
              <a:rPr lang="en-GB" dirty="0" err="1"/>
              <a:t>Multifidelity</a:t>
            </a:r>
            <a:r>
              <a:rPr lang="en-GB" dirty="0"/>
              <a:t> Surrogate Based on Single Linear Regression.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(12), 4944-4952.</a:t>
            </a:r>
          </a:p>
          <a:p>
            <a:pPr algn="just"/>
            <a:r>
              <a:rPr lang="es-MX" dirty="0"/>
              <a:t>[10] Bryson, D. E., and </a:t>
            </a:r>
            <a:r>
              <a:rPr lang="es-MX" dirty="0" err="1"/>
              <a:t>Rumpfkeil</a:t>
            </a:r>
            <a:r>
              <a:rPr lang="es-MX" dirty="0"/>
              <a:t>, M. P., “</a:t>
            </a:r>
            <a:r>
              <a:rPr lang="es-MX" dirty="0" err="1"/>
              <a:t>Multifidelity</a:t>
            </a:r>
            <a:r>
              <a:rPr lang="es-MX" dirty="0"/>
              <a:t> </a:t>
            </a:r>
            <a:r>
              <a:rPr lang="es-MX" dirty="0" err="1"/>
              <a:t>Quasi</a:t>
            </a:r>
            <a:r>
              <a:rPr lang="es-MX" dirty="0"/>
              <a:t>-Newton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,”AIAA </a:t>
            </a:r>
            <a:r>
              <a:rPr lang="es-MX" dirty="0" err="1"/>
              <a:t>Journal,Vol</a:t>
            </a:r>
            <a:r>
              <a:rPr lang="es-MX" dirty="0"/>
              <a:t>. 56, No. 10, 2018, pp. 4074–4086. https://doi.org/10.2514/1.j056840.</a:t>
            </a:r>
            <a:endParaRPr lang="en-GB" dirty="0">
              <a:cs typeface="Calibri" panose="020F0502020204030204"/>
            </a:endParaRPr>
          </a:p>
          <a:p>
            <a:pPr algn="just"/>
            <a:endParaRPr lang="en-GB" dirty="0">
              <a:cs typeface="Calibri" panose="020F0502020204030204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08865-E32C-4C2E-8A4C-1714384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04-1AE1-4D56-A3F0-6B0B570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9873F-EC27-4311-8E55-CDAB788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6270" cy="4023360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Uncertainties on the aeroelastic behaviour lead to excessive safety margins.</a:t>
            </a:r>
          </a:p>
          <a:p>
            <a:r>
              <a:rPr lang="en-GB" dirty="0"/>
              <a:t>In order to optimize </a:t>
            </a:r>
            <a:r>
              <a:rPr lang="en-GB" dirty="0" err="1"/>
              <a:t>w.r.t.</a:t>
            </a:r>
            <a:r>
              <a:rPr lang="en-GB" dirty="0"/>
              <a:t> aeroelastic behaviour, the coupled system must be solved many times.</a:t>
            </a:r>
          </a:p>
          <a:p>
            <a:r>
              <a:rPr lang="en-GB" dirty="0"/>
              <a:t> Ideally, this analysis should be carried out from the very early stages of the design phase.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7830A2-C6EE-4DB4-A237-2932E96FD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46823"/>
              </p:ext>
            </p:extLst>
          </p:nvPr>
        </p:nvGraphicFramePr>
        <p:xfrm>
          <a:off x="6985279" y="2530423"/>
          <a:ext cx="4109441" cy="221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62882-B88D-498B-A0A3-2EBD32A7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BCFC-12A8-4484-B8C2-7438091A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: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0C14B-CE77-4758-BDB9-25682BD9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4126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Methodology for the design of systems where the interaction between several disciplines must be considered </a:t>
            </a:r>
            <a:r>
              <a:rPr lang="en-GB" i="1" dirty="0">
                <a:hlinkClick r:id="rId2" action="ppaction://hlinksldjump"/>
              </a:rPr>
              <a:t>[3]</a:t>
            </a:r>
            <a:r>
              <a:rPr lang="en-GB" i="1" dirty="0"/>
              <a:t> </a:t>
            </a:r>
            <a:r>
              <a:rPr lang="en-GB" i="1" dirty="0" err="1"/>
              <a:t>Gray</a:t>
            </a:r>
            <a:r>
              <a:rPr lang="en-GB" i="1" dirty="0"/>
              <a:t> et al. AIAA/ISSMO</a:t>
            </a:r>
            <a:endParaRPr lang="en-GB" dirty="0"/>
          </a:p>
          <a:p>
            <a:r>
              <a:rPr lang="en-GB" dirty="0"/>
              <a:t>An MDO architecture: </a:t>
            </a:r>
          </a:p>
          <a:p>
            <a:pPr lvl="1"/>
            <a:r>
              <a:rPr lang="en-GB" dirty="0"/>
              <a:t>Decomposes a complex system in manageable parts  </a:t>
            </a:r>
          </a:p>
          <a:p>
            <a:pPr lvl="1"/>
            <a:r>
              <a:rPr lang="en-GB" dirty="0"/>
              <a:t>Coordinates the parts interactions</a:t>
            </a:r>
          </a:p>
          <a:p>
            <a:pPr lvl="1"/>
            <a:r>
              <a:rPr lang="en-GB" dirty="0"/>
              <a:t>Searches the overall system optimum</a:t>
            </a:r>
          </a:p>
          <a:p>
            <a:r>
              <a:rPr lang="en-GB" dirty="0" err="1"/>
              <a:t>OpenMDAO</a:t>
            </a:r>
            <a:endParaRPr lang="en-GB" dirty="0"/>
          </a:p>
          <a:p>
            <a:r>
              <a:rPr lang="en-GB" dirty="0"/>
              <a:t>Python-based,  open source  framework  for coupling  multiple models and optimization 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35DD4-5196-4D88-B691-FC28D9F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AB95EC36-501D-4750-AB81-35E6D28F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91" y="1871226"/>
            <a:ext cx="5603981" cy="827666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1813E0-BC87-45BA-B2A6-7D1E24625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777984"/>
            <a:ext cx="4572000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0E6C04-FE12-4EF7-AE57-3F76A317FC3D}"/>
              </a:ext>
            </a:extLst>
          </p:cNvPr>
          <p:cNvSpPr txBox="1"/>
          <p:nvPr/>
        </p:nvSpPr>
        <p:spPr>
          <a:xfrm>
            <a:off x="6640483" y="5540234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/>
              <a:t>XDSM diagram, MDF architecture. </a:t>
            </a:r>
            <a:r>
              <a:rPr lang="en-GB" sz="1400" i="1" dirty="0">
                <a:hlinkClick r:id="rId2" action="ppaction://hlinksldjump"/>
              </a:rPr>
              <a:t>[3] </a:t>
            </a:r>
            <a:r>
              <a:rPr lang="en-GB" sz="1400" i="1" dirty="0" err="1"/>
              <a:t>Gray</a:t>
            </a:r>
            <a:r>
              <a:rPr lang="en-GB" sz="1400" i="1" dirty="0"/>
              <a:t> et al. AIAA/ISSMO</a:t>
            </a:r>
          </a:p>
        </p:txBody>
      </p:sp>
    </p:spTree>
    <p:extLst>
      <p:ext uri="{BB962C8B-B14F-4D97-AF65-F5344CB8AC3E}">
        <p14:creationId xmlns:p14="http://schemas.microsoft.com/office/powerpoint/2010/main" val="14703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757A6-AB13-48C9-9BA4-BFA0E67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/>
              <a:t>Goal of the Project.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70A4C-7570-4D66-A3C8-C39B91EE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671500" cy="3670180"/>
          </a:xfrm>
        </p:spPr>
        <p:txBody>
          <a:bodyPr>
            <a:normAutofit/>
          </a:bodyPr>
          <a:lstStyle/>
          <a:p>
            <a:r>
              <a:rPr lang="en-GB" dirty="0"/>
              <a:t>MDO libraries allow the user to </a:t>
            </a:r>
            <a:r>
              <a:rPr lang="en-GB"/>
              <a:t>couple both </a:t>
            </a:r>
            <a:r>
              <a:rPr lang="en-GB" dirty="0"/>
              <a:t>disciplines and optimize </a:t>
            </a:r>
            <a:r>
              <a:rPr lang="en-GB" dirty="0" err="1"/>
              <a:t>w.r.t.</a:t>
            </a:r>
            <a:r>
              <a:rPr lang="en-GB" dirty="0"/>
              <a:t> established bounds &amp; variables</a:t>
            </a:r>
          </a:p>
          <a:p>
            <a:r>
              <a:rPr lang="en-GB" dirty="0"/>
              <a:t>High-Fidelity simulations offer accurate results but are often too expensive for direct design optimizations.</a:t>
            </a:r>
          </a:p>
          <a:p>
            <a:r>
              <a:rPr lang="en-GB" dirty="0"/>
              <a:t>Low-Fidelity analysis offer reasonable approximations with low computational demands.</a:t>
            </a:r>
          </a:p>
          <a:p>
            <a:r>
              <a:rPr lang="en-GB" dirty="0"/>
              <a:t>This project aims to combine low and high-Fidelity analysis to conduct aeroelastic optimization, and apply the method to a BWB configuration. </a:t>
            </a:r>
          </a:p>
          <a:p>
            <a:endParaRPr lang="en-GB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57DE8-328D-4228-BA9B-EEE15B2D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1450920"/>
            <a:ext cx="2376057" cy="29064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83315-FEB0-4E61-BB22-3ECCA631AD61}"/>
              </a:ext>
            </a:extLst>
          </p:cNvPr>
          <p:cNvSpPr txBox="1"/>
          <p:nvPr/>
        </p:nvSpPr>
        <p:spPr>
          <a:xfrm>
            <a:off x="196282" y="4470136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 err="1"/>
              <a:t>Multifidelity</a:t>
            </a:r>
            <a:r>
              <a:rPr lang="en-GB" sz="1400" dirty="0"/>
              <a:t> methods leverage error and costs to speedup simulations. </a:t>
            </a:r>
            <a:r>
              <a:rPr lang="en-GB" sz="1400" i="1" dirty="0">
                <a:hlinkClick r:id="rId3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302E13-265D-4ED5-B62C-9D12D7AD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8" y="2273331"/>
            <a:ext cx="2848910" cy="21794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D2BE1-7E5B-445D-A663-59BCED5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9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State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Conclusions</a:t>
            </a:r>
            <a:r>
              <a:rPr lang="es-MX" dirty="0"/>
              <a:t> &amp; 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12C7-EC69-482E-B70A-D8B07B3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5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69AB-B363-4E9B-9E3E-ABFE666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2F728-32BF-486F-92DF-96FADB4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667" y="3532332"/>
            <a:ext cx="6557439" cy="24386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8856D1-CF2B-4404-A2BD-5A65DCBEC9AC}"/>
              </a:ext>
            </a:extLst>
          </p:cNvPr>
          <p:cNvSpPr txBox="1"/>
          <p:nvPr/>
        </p:nvSpPr>
        <p:spPr>
          <a:xfrm>
            <a:off x="890926" y="5971006"/>
            <a:ext cx="46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4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0FF1A-7EE3-40C3-920C-220FFA81A4F7}"/>
              </a:ext>
            </a:extLst>
          </p:cNvPr>
          <p:cNvGrpSpPr/>
          <p:nvPr/>
        </p:nvGrpSpPr>
        <p:grpSpPr>
          <a:xfrm>
            <a:off x="7578899" y="1826669"/>
            <a:ext cx="3873295" cy="3482125"/>
            <a:chOff x="7552266" y="1820100"/>
            <a:chExt cx="4368863" cy="395038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5967181-E094-41F1-BFA8-34F79B10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2266" y="1820100"/>
              <a:ext cx="4125384" cy="321779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80ADE23-EB72-42EA-8D9B-98034B34BA97}"/>
                </a:ext>
              </a:extLst>
            </p:cNvPr>
            <p:cNvSpPr txBox="1"/>
            <p:nvPr/>
          </p:nvSpPr>
          <p:spPr>
            <a:xfrm>
              <a:off x="7552266" y="4932487"/>
              <a:ext cx="4368863" cy="83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3. </a:t>
              </a:r>
              <a:r>
                <a:rPr lang="en-GB" sz="1400" dirty="0"/>
                <a:t>Kriging and co-kriging are fusion methods that combine low and high-Fidelity models. </a:t>
              </a:r>
            </a:p>
            <a:p>
              <a:r>
                <a:rPr lang="en-GB" sz="1400" i="1" dirty="0">
                  <a:hlinkClick r:id="rId4" action="ppaction://hlinksldjump"/>
                </a:rPr>
                <a:t>[2] </a:t>
              </a:r>
              <a:r>
                <a:rPr lang="en-GB" sz="1400" i="1" dirty="0"/>
                <a:t>Forrester et al. </a:t>
              </a:r>
              <a:r>
                <a:rPr lang="es-MX" sz="1400" i="1" dirty="0" err="1"/>
                <a:t>Proc</a:t>
              </a:r>
              <a:r>
                <a:rPr lang="es-MX" sz="1400" i="1" dirty="0"/>
                <a:t>. Royal Soc. </a:t>
              </a:r>
              <a:r>
                <a:rPr lang="es-MX" sz="1400" i="1" dirty="0" err="1"/>
                <a:t>Lond</a:t>
              </a:r>
              <a:endParaRPr lang="en-GB" sz="1400" i="1" dirty="0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BCCAC-0203-4AF5-83FB-8EACB71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7</a:t>
            </a:fld>
            <a:endParaRPr lang="es-MX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5E52440B-14E3-47DA-B890-592FB7E4AA3F}"/>
              </a:ext>
            </a:extLst>
          </p:cNvPr>
          <p:cNvSpPr txBox="1">
            <a:spLocks/>
          </p:cNvSpPr>
          <p:nvPr/>
        </p:nvSpPr>
        <p:spPr>
          <a:xfrm>
            <a:off x="1097280" y="1944024"/>
            <a:ext cx="6557439" cy="1588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There are many kinds of </a:t>
            </a:r>
            <a:r>
              <a:rPr lang="en-GB" dirty="0" err="1"/>
              <a:t>multifidelity</a:t>
            </a:r>
            <a:r>
              <a:rPr lang="en-GB" dirty="0"/>
              <a:t> strategies:</a:t>
            </a:r>
          </a:p>
          <a:p>
            <a:pPr lvl="1"/>
            <a:r>
              <a:rPr lang="en-GB" i="1" dirty="0"/>
              <a:t>Adaptation: Use some Hi-Fi runs to transform the Lo-Fi solutions so that they fit the expected Hi-Fi field.</a:t>
            </a:r>
          </a:p>
          <a:p>
            <a:pPr lvl="1"/>
            <a:r>
              <a:rPr lang="en-GB" i="1" dirty="0"/>
              <a:t>Fusion: Run some Lo-Fi iterations up to a given criteria, then transfer to Hi-Fi</a:t>
            </a:r>
          </a:p>
          <a:p>
            <a:pPr lvl="1"/>
            <a:r>
              <a:rPr lang="en-GB" i="1" dirty="0"/>
              <a:t>Filtering: Execute some Lo-Fi runs and determine which are significant, then transfer to Hi-Fi field. </a:t>
            </a: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37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61E1-FA98-4B40-8EB6-2F638003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Surrogate: </a:t>
                </a:r>
                <a:r>
                  <a:rPr lang="en-GB" dirty="0"/>
                  <a:t>An approximation of a function that is expensive to evaluate which is enhanced by data from cheaper analyses.</a:t>
                </a:r>
              </a:p>
              <a:p>
                <a:r>
                  <a:rPr lang="es-MX" dirty="0" err="1"/>
                  <a:t>Expensi</a:t>
                </a:r>
                <a:r>
                  <a:rPr lang="es-MX" dirty="0"/>
                  <a:t>ve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 err="1"/>
                  <a:t>Less</a:t>
                </a:r>
                <a:r>
                  <a:rPr lang="es-MX" dirty="0"/>
                  <a:t> </a:t>
                </a:r>
                <a:r>
                  <a:rPr lang="es-MX" dirty="0" err="1"/>
                  <a:t>accurate</a:t>
                </a:r>
                <a:r>
                  <a:rPr lang="es-MX" dirty="0"/>
                  <a:t>, </a:t>
                </a:r>
                <a:r>
                  <a:rPr lang="es-MX" dirty="0" err="1"/>
                  <a:t>cheap</a:t>
                </a:r>
                <a:r>
                  <a:rPr lang="es-MX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es-MX"/>
                      <m:t>⊂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) </a:t>
                </a:r>
              </a:p>
              <a:p>
                <a:r>
                  <a:rPr lang="es-MX" dirty="0" err="1"/>
                  <a:t>Combined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           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algn="just"/>
                <a:r>
                  <a:rPr lang="es-MX" dirty="0" err="1"/>
                  <a:t>Assuming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n-GB" dirty="0"/>
                  <a:t>expensive simulation is correct and any inaccuracies lie wholly in the cheaper simulation</a:t>
                </a:r>
              </a:p>
              <a:p>
                <a:pPr marL="0" indent="0" algn="ctr">
                  <a:buNone/>
                </a:pPr>
                <a:r>
                  <a:rPr lang="es-MX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  <a:blipFill>
                <a:blip r:embed="rId2"/>
                <a:stretch>
                  <a:fillRect l="-1443" t="-1493" r="-1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7D0F7-57C5-40E3-AC3F-36DBA14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8</a:t>
            </a:fld>
            <a:endParaRPr lang="es-MX"/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F0E4CD0A-EBDB-4D85-B14E-A97722A08A2D}"/>
              </a:ext>
            </a:extLst>
          </p:cNvPr>
          <p:cNvSpPr txBox="1"/>
          <p:nvPr/>
        </p:nvSpPr>
        <p:spPr>
          <a:xfrm>
            <a:off x="8124213" y="5961595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2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Expensive code = cheap code multiplied by a scaling factor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GB" dirty="0"/>
                  <a:t> plus a Gaussian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covariance</a:t>
                </a:r>
                <a:r>
                  <a:rPr lang="es-MX" dirty="0"/>
                  <a:t> </a:t>
                </a:r>
                <a:r>
                  <a:rPr lang="es-MX" dirty="0" err="1"/>
                  <a:t>matrix</a:t>
                </a:r>
                <a:r>
                  <a:rPr lang="es-MX" dirty="0"/>
                  <a:t>: 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In </a:t>
                </a:r>
                <a:r>
                  <a:rPr lang="es-MX" dirty="0" err="1"/>
                  <a:t>order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find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hyperparameters</a:t>
                </a:r>
                <a:r>
                  <a:rPr lang="es-MX" dirty="0"/>
                  <a:t>, </a:t>
                </a:r>
                <a:r>
                  <a:rPr lang="es-MX" dirty="0" err="1"/>
                  <a:t>maximize</a:t>
                </a:r>
                <a:r>
                  <a:rPr lang="es-MX" dirty="0"/>
                  <a:t>  </a:t>
                </a:r>
                <a:r>
                  <a:rPr lang="es-MX" dirty="0" err="1"/>
                  <a:t>ln-likelihood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Yielding</a:t>
                </a:r>
                <a:r>
                  <a:rPr lang="es-MX" dirty="0"/>
                  <a:t>: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9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8124214" y="5961595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047FAE-5B13-4F2D-8EBA-0294F239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34" y="2878136"/>
            <a:ext cx="4903258" cy="698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3B0BC-5E59-4657-B307-F3FC8EF2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05" y="2845487"/>
            <a:ext cx="5371042" cy="688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18D022-01FF-4041-B861-81A03F8B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795" y="3801288"/>
            <a:ext cx="8352394" cy="732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A49BC3-F080-4849-ADC4-E68CE19E0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933" y="4667935"/>
            <a:ext cx="6641253" cy="1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2409</Words>
  <Application>Microsoft Office PowerPoint</Application>
  <PresentationFormat>Panorámica</PresentationFormat>
  <Paragraphs>244</Paragraphs>
  <Slides>28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Retrospección</vt:lpstr>
      <vt:lpstr>Multifidelity aeroelastic optimization with application to a BWB</vt:lpstr>
      <vt:lpstr>Contents</vt:lpstr>
      <vt:lpstr>Introduction</vt:lpstr>
      <vt:lpstr>Introduction: Multidisciplinary Optimization </vt:lpstr>
      <vt:lpstr>Goal of the Project.</vt:lpstr>
      <vt:lpstr>Contents</vt:lpstr>
      <vt:lpstr>State of the art</vt:lpstr>
      <vt:lpstr>State of the art: Co-kriging</vt:lpstr>
      <vt:lpstr>State of the art: Co-kriging</vt:lpstr>
      <vt:lpstr>State of the art: Co-kriging</vt:lpstr>
      <vt:lpstr>State of the art: Trust Region Model Management (TRMM)</vt:lpstr>
      <vt:lpstr>State of the art</vt:lpstr>
      <vt:lpstr>Contents</vt:lpstr>
      <vt:lpstr>Previous work</vt:lpstr>
      <vt:lpstr>Previous work</vt:lpstr>
      <vt:lpstr>Contents</vt:lpstr>
      <vt:lpstr>Proposed method</vt:lpstr>
      <vt:lpstr>Proposed method</vt:lpstr>
      <vt:lpstr>Contents</vt:lpstr>
      <vt:lpstr>Presentación de PowerPoint</vt:lpstr>
      <vt:lpstr>Results: CRM wing</vt:lpstr>
      <vt:lpstr>Presentación de PowerPoint</vt:lpstr>
      <vt:lpstr>Results: Analytical Formulations</vt:lpstr>
      <vt:lpstr>Results: Analytical formulations</vt:lpstr>
      <vt:lpstr>Contents</vt:lpstr>
      <vt:lpstr>Conclusions and future work</vt:lpstr>
      <vt:lpstr>Documentation, tutorials, &amp; extended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aeroelastic optimization with application to a BWB</dc:title>
  <dc:creator>Gilberto Ruiz Jiménez</dc:creator>
  <cp:lastModifiedBy>Gilberto Ruiz Jiménez</cp:lastModifiedBy>
  <cp:revision>5</cp:revision>
  <dcterms:created xsi:type="dcterms:W3CDTF">2020-03-26T11:55:09Z</dcterms:created>
  <dcterms:modified xsi:type="dcterms:W3CDTF">2020-03-27T09:20:42Z</dcterms:modified>
</cp:coreProperties>
</file>