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64" r:id="rId3"/>
    <p:sldId id="268" r:id="rId4"/>
    <p:sldId id="279" r:id="rId5"/>
    <p:sldId id="257" r:id="rId6"/>
    <p:sldId id="269" r:id="rId7"/>
    <p:sldId id="262" r:id="rId8"/>
    <p:sldId id="276" r:id="rId9"/>
    <p:sldId id="277" r:id="rId10"/>
    <p:sldId id="280" r:id="rId11"/>
    <p:sldId id="278" r:id="rId12"/>
    <p:sldId id="259" r:id="rId13"/>
    <p:sldId id="270" r:id="rId14"/>
    <p:sldId id="260" r:id="rId15"/>
    <p:sldId id="265" r:id="rId16"/>
    <p:sldId id="271" r:id="rId17"/>
    <p:sldId id="266" r:id="rId18"/>
    <p:sldId id="272" r:id="rId19"/>
    <p:sldId id="258" r:id="rId20"/>
    <p:sldId id="275" r:id="rId21"/>
    <p:sldId id="273" r:id="rId22"/>
    <p:sldId id="274" r:id="rId23"/>
    <p:sldId id="261" r:id="rId24"/>
    <p:sldId id="26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 autoAdjust="0"/>
  </p:normalViewPr>
  <p:slideViewPr>
    <p:cSldViewPr snapToGrid="0">
      <p:cViewPr>
        <p:scale>
          <a:sx n="90" d="100"/>
          <a:sy n="90" d="100"/>
        </p:scale>
        <p:origin x="398" y="-82"/>
      </p:cViewPr>
      <p:guideLst/>
    </p:cSldViewPr>
  </p:slideViewPr>
  <p:outlineViewPr>
    <p:cViewPr>
      <p:scale>
        <a:sx n="33" d="100"/>
        <a:sy n="33" d="100"/>
      </p:scale>
      <p:origin x="0" y="-66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472758-69E0-4C03-B9B9-6EC801F8DC99}" type="doc">
      <dgm:prSet loTypeId="urn:microsoft.com/office/officeart/2005/8/layout/arrow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FCF70F8B-88A5-4A59-AE28-D7A1FE22B39F}">
      <dgm:prSet phldrT="[Texto]"/>
      <dgm:spPr/>
      <dgm:t>
        <a:bodyPr/>
        <a:lstStyle/>
        <a:p>
          <a:r>
            <a:rPr lang="es-MX" dirty="0" err="1"/>
            <a:t>Additional</a:t>
          </a:r>
          <a:r>
            <a:rPr lang="es-MX" dirty="0"/>
            <a:t> </a:t>
          </a:r>
          <a:r>
            <a:rPr lang="es-MX" dirty="0" err="1"/>
            <a:t>costs</a:t>
          </a:r>
          <a:endParaRPr lang="es-MX" dirty="0"/>
        </a:p>
      </dgm:t>
    </dgm:pt>
    <dgm:pt modelId="{1CD440E8-7BA0-421A-B643-667D2733DF24}" type="parTrans" cxnId="{D7221E91-85DC-412E-A576-DAF62C6FD888}">
      <dgm:prSet/>
      <dgm:spPr/>
      <dgm:t>
        <a:bodyPr/>
        <a:lstStyle/>
        <a:p>
          <a:endParaRPr lang="es-MX"/>
        </a:p>
      </dgm:t>
    </dgm:pt>
    <dgm:pt modelId="{C721CC40-4395-426D-BFDA-FCADCA0E0FAB}" type="sibTrans" cxnId="{D7221E91-85DC-412E-A576-DAF62C6FD888}">
      <dgm:prSet/>
      <dgm:spPr/>
      <dgm:t>
        <a:bodyPr/>
        <a:lstStyle/>
        <a:p>
          <a:endParaRPr lang="es-MX"/>
        </a:p>
      </dgm:t>
    </dgm:pt>
    <dgm:pt modelId="{B8EB329D-7647-4625-845B-D3B2DFEF3845}">
      <dgm:prSet phldrT="[Texto]"/>
      <dgm:spPr/>
      <dgm:t>
        <a:bodyPr/>
        <a:lstStyle/>
        <a:p>
          <a:r>
            <a:rPr lang="es-MX" dirty="0"/>
            <a:t>Non-</a:t>
          </a:r>
          <a:r>
            <a:rPr lang="es-MX" dirty="0" err="1"/>
            <a:t>optimal</a:t>
          </a:r>
          <a:r>
            <a:rPr lang="es-MX" dirty="0"/>
            <a:t> </a:t>
          </a:r>
          <a:r>
            <a:rPr lang="es-MX" dirty="0" err="1"/>
            <a:t>structure</a:t>
          </a:r>
          <a:endParaRPr lang="es-MX" dirty="0"/>
        </a:p>
      </dgm:t>
    </dgm:pt>
    <dgm:pt modelId="{EA9D911E-CAC8-4DB6-AA00-5C2D521AE1E3}" type="parTrans" cxnId="{511DE384-C7D1-40FD-8C95-EFE624E8AEFE}">
      <dgm:prSet/>
      <dgm:spPr/>
      <dgm:t>
        <a:bodyPr/>
        <a:lstStyle/>
        <a:p>
          <a:endParaRPr lang="es-MX"/>
        </a:p>
      </dgm:t>
    </dgm:pt>
    <dgm:pt modelId="{8A5BE9AE-8EAE-4074-BE3B-FAFF5C486BF9}" type="sibTrans" cxnId="{511DE384-C7D1-40FD-8C95-EFE624E8AEFE}">
      <dgm:prSet/>
      <dgm:spPr/>
      <dgm:t>
        <a:bodyPr/>
        <a:lstStyle/>
        <a:p>
          <a:endParaRPr lang="es-MX"/>
        </a:p>
      </dgm:t>
    </dgm:pt>
    <dgm:pt modelId="{6E013F09-304D-41BA-A7E7-4D6F5F249C04}" type="pres">
      <dgm:prSet presAssocID="{E7472758-69E0-4C03-B9B9-6EC801F8DC99}" presName="compositeShape" presStyleCnt="0">
        <dgm:presLayoutVars>
          <dgm:chMax val="2"/>
          <dgm:dir/>
          <dgm:resizeHandles val="exact"/>
        </dgm:presLayoutVars>
      </dgm:prSet>
      <dgm:spPr/>
    </dgm:pt>
    <dgm:pt modelId="{A80D6D2F-AC15-444D-8351-A4422076F61F}" type="pres">
      <dgm:prSet presAssocID="{FCF70F8B-88A5-4A59-AE28-D7A1FE22B39F}" presName="upArrow" presStyleLbl="node1" presStyleIdx="0" presStyleCnt="2"/>
      <dgm:spPr/>
    </dgm:pt>
    <dgm:pt modelId="{C50C3779-1631-46C7-97BF-D747E5078B4B}" type="pres">
      <dgm:prSet presAssocID="{FCF70F8B-88A5-4A59-AE28-D7A1FE22B39F}" presName="upArrowText" presStyleLbl="revTx" presStyleIdx="0" presStyleCnt="2">
        <dgm:presLayoutVars>
          <dgm:chMax val="0"/>
          <dgm:bulletEnabled val="1"/>
        </dgm:presLayoutVars>
      </dgm:prSet>
      <dgm:spPr/>
    </dgm:pt>
    <dgm:pt modelId="{F0BD9812-34A4-47EF-8BFC-20F71FFD7CE1}" type="pres">
      <dgm:prSet presAssocID="{B8EB329D-7647-4625-845B-D3B2DFEF3845}" presName="downArrow" presStyleLbl="node1" presStyleIdx="1" presStyleCnt="2"/>
      <dgm:spPr/>
    </dgm:pt>
    <dgm:pt modelId="{FF561261-36A1-462C-98B5-7F0BC84B5EE4}" type="pres">
      <dgm:prSet presAssocID="{B8EB329D-7647-4625-845B-D3B2DFEF3845}" presName="downArrowText" presStyleLbl="revTx" presStyleIdx="1" presStyleCnt="2">
        <dgm:presLayoutVars>
          <dgm:chMax val="0"/>
          <dgm:bulletEnabled val="1"/>
        </dgm:presLayoutVars>
      </dgm:prSet>
      <dgm:spPr/>
    </dgm:pt>
  </dgm:ptLst>
  <dgm:cxnLst>
    <dgm:cxn modelId="{8662CF35-57C2-41F8-861C-40E02C2ADCC2}" type="presOf" srcId="{FCF70F8B-88A5-4A59-AE28-D7A1FE22B39F}" destId="{C50C3779-1631-46C7-97BF-D747E5078B4B}" srcOrd="0" destOrd="0" presId="urn:microsoft.com/office/officeart/2005/8/layout/arrow4"/>
    <dgm:cxn modelId="{DBD8C33E-E961-48E9-B459-A9908148D6BC}" type="presOf" srcId="{B8EB329D-7647-4625-845B-D3B2DFEF3845}" destId="{FF561261-36A1-462C-98B5-7F0BC84B5EE4}" srcOrd="0" destOrd="0" presId="urn:microsoft.com/office/officeart/2005/8/layout/arrow4"/>
    <dgm:cxn modelId="{511DE384-C7D1-40FD-8C95-EFE624E8AEFE}" srcId="{E7472758-69E0-4C03-B9B9-6EC801F8DC99}" destId="{B8EB329D-7647-4625-845B-D3B2DFEF3845}" srcOrd="1" destOrd="0" parTransId="{EA9D911E-CAC8-4DB6-AA00-5C2D521AE1E3}" sibTransId="{8A5BE9AE-8EAE-4074-BE3B-FAFF5C486BF9}"/>
    <dgm:cxn modelId="{D7221E91-85DC-412E-A576-DAF62C6FD888}" srcId="{E7472758-69E0-4C03-B9B9-6EC801F8DC99}" destId="{FCF70F8B-88A5-4A59-AE28-D7A1FE22B39F}" srcOrd="0" destOrd="0" parTransId="{1CD440E8-7BA0-421A-B643-667D2733DF24}" sibTransId="{C721CC40-4395-426D-BFDA-FCADCA0E0FAB}"/>
    <dgm:cxn modelId="{FF09B6E1-71CA-4570-805F-5DB56ED20F80}" type="presOf" srcId="{E7472758-69E0-4C03-B9B9-6EC801F8DC99}" destId="{6E013F09-304D-41BA-A7E7-4D6F5F249C04}" srcOrd="0" destOrd="0" presId="urn:microsoft.com/office/officeart/2005/8/layout/arrow4"/>
    <dgm:cxn modelId="{D5CE8BE6-372A-4F5A-81E0-B6D9D200A396}" type="presParOf" srcId="{6E013F09-304D-41BA-A7E7-4D6F5F249C04}" destId="{A80D6D2F-AC15-444D-8351-A4422076F61F}" srcOrd="0" destOrd="0" presId="urn:microsoft.com/office/officeart/2005/8/layout/arrow4"/>
    <dgm:cxn modelId="{CBC04A57-239A-4020-B3C3-680241137A77}" type="presParOf" srcId="{6E013F09-304D-41BA-A7E7-4D6F5F249C04}" destId="{C50C3779-1631-46C7-97BF-D747E5078B4B}" srcOrd="1" destOrd="0" presId="urn:microsoft.com/office/officeart/2005/8/layout/arrow4"/>
    <dgm:cxn modelId="{14ACD55C-8AEB-4C32-A684-86424E29EEBC}" type="presParOf" srcId="{6E013F09-304D-41BA-A7E7-4D6F5F249C04}" destId="{F0BD9812-34A4-47EF-8BFC-20F71FFD7CE1}" srcOrd="2" destOrd="0" presId="urn:microsoft.com/office/officeart/2005/8/layout/arrow4"/>
    <dgm:cxn modelId="{BEF897D7-083A-4987-8138-5FFABA129CBF}" type="presParOf" srcId="{6E013F09-304D-41BA-A7E7-4D6F5F249C04}" destId="{FF561261-36A1-462C-98B5-7F0BC84B5EE4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60D8E8-CE83-45FE-AD6B-CF3420B081B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s-MX"/>
        </a:p>
      </dgm:t>
    </dgm:pt>
    <dgm:pt modelId="{D05E5BDD-970B-4110-B85E-E93E00891B5E}">
      <dgm:prSet/>
      <dgm:spPr/>
      <dgm:t>
        <a:bodyPr/>
        <a:lstStyle/>
        <a:p>
          <a:r>
            <a:rPr lang="en-GB" dirty="0"/>
            <a:t>Write the code that connects both fidelity levels in </a:t>
          </a:r>
          <a:r>
            <a:rPr lang="en-GB" dirty="0" err="1"/>
            <a:t>OpenMDAO</a:t>
          </a:r>
          <a:r>
            <a:rPr lang="en-GB" dirty="0"/>
            <a:t>.</a:t>
          </a:r>
          <a:endParaRPr lang="es-MX" dirty="0"/>
        </a:p>
      </dgm:t>
    </dgm:pt>
    <dgm:pt modelId="{E1CEFFB9-C848-46B6-9B8B-0049BF017ECC}" type="parTrans" cxnId="{28E9019C-D2EC-4E30-BCA8-3F345735E37D}">
      <dgm:prSet/>
      <dgm:spPr/>
      <dgm:t>
        <a:bodyPr/>
        <a:lstStyle/>
        <a:p>
          <a:endParaRPr lang="es-MX"/>
        </a:p>
      </dgm:t>
    </dgm:pt>
    <dgm:pt modelId="{A17EEE66-481A-4F7A-A0BA-6C6B8C59FBEC}" type="sibTrans" cxnId="{28E9019C-D2EC-4E30-BCA8-3F345735E37D}">
      <dgm:prSet/>
      <dgm:spPr/>
      <dgm:t>
        <a:bodyPr/>
        <a:lstStyle/>
        <a:p>
          <a:endParaRPr lang="es-MX"/>
        </a:p>
      </dgm:t>
    </dgm:pt>
    <dgm:pt modelId="{9C7215AB-5839-46FF-BE10-352D2EE4E91C}">
      <dgm:prSet/>
      <dgm:spPr/>
      <dgm:t>
        <a:bodyPr/>
        <a:lstStyle/>
        <a:p>
          <a:r>
            <a:rPr lang="en-GB"/>
            <a:t>Run the multi-fidelity optimization for the sample case. </a:t>
          </a:r>
          <a:endParaRPr lang="es-MX"/>
        </a:p>
      </dgm:t>
    </dgm:pt>
    <dgm:pt modelId="{A8B6DB08-618D-4F82-8959-E52665442659}" type="parTrans" cxnId="{EE164CD9-A4FE-432A-856B-BEDBF79E73F7}">
      <dgm:prSet/>
      <dgm:spPr/>
      <dgm:t>
        <a:bodyPr/>
        <a:lstStyle/>
        <a:p>
          <a:endParaRPr lang="es-MX"/>
        </a:p>
      </dgm:t>
    </dgm:pt>
    <dgm:pt modelId="{2E049A2B-E47C-4EDD-8698-A7359CAD1513}" type="sibTrans" cxnId="{EE164CD9-A4FE-432A-856B-BEDBF79E73F7}">
      <dgm:prSet/>
      <dgm:spPr/>
      <dgm:t>
        <a:bodyPr/>
        <a:lstStyle/>
        <a:p>
          <a:endParaRPr lang="es-MX"/>
        </a:p>
      </dgm:t>
    </dgm:pt>
    <dgm:pt modelId="{616A9365-85D1-4AE7-93FA-CF47B83A81C9}">
      <dgm:prSet/>
      <dgm:spPr/>
      <dgm:t>
        <a:bodyPr/>
        <a:lstStyle/>
        <a:p>
          <a:r>
            <a:rPr lang="en-GB"/>
            <a:t>Check performance of the new proposal vs. previous code and single fidelity.</a:t>
          </a:r>
          <a:endParaRPr lang="es-MX"/>
        </a:p>
      </dgm:t>
    </dgm:pt>
    <dgm:pt modelId="{A44F20AF-C165-4B65-88B8-5DFF723A262D}" type="parTrans" cxnId="{0DA716A5-4652-4F82-8532-27306730993A}">
      <dgm:prSet/>
      <dgm:spPr/>
      <dgm:t>
        <a:bodyPr/>
        <a:lstStyle/>
        <a:p>
          <a:endParaRPr lang="es-MX"/>
        </a:p>
      </dgm:t>
    </dgm:pt>
    <dgm:pt modelId="{D4622E9C-81DB-4209-BADD-A7B4DB3CF481}" type="sibTrans" cxnId="{0DA716A5-4652-4F82-8532-27306730993A}">
      <dgm:prSet/>
      <dgm:spPr/>
      <dgm:t>
        <a:bodyPr/>
        <a:lstStyle/>
        <a:p>
          <a:endParaRPr lang="es-MX"/>
        </a:p>
      </dgm:t>
    </dgm:pt>
    <dgm:pt modelId="{58D48FB4-3242-409E-B39D-B4141CA1684A}">
      <dgm:prSet/>
      <dgm:spPr/>
      <dgm:t>
        <a:bodyPr/>
        <a:lstStyle/>
        <a:p>
          <a:r>
            <a:rPr lang="en-GB"/>
            <a:t>Apply the method to a BWB configuration and validate the results.</a:t>
          </a:r>
          <a:endParaRPr lang="es-MX"/>
        </a:p>
      </dgm:t>
    </dgm:pt>
    <dgm:pt modelId="{72033FB3-1636-4E7B-95CC-EAA4A0F1C2F7}" type="parTrans" cxnId="{DD751246-A8C8-495D-A9DF-57C000166DF0}">
      <dgm:prSet/>
      <dgm:spPr/>
      <dgm:t>
        <a:bodyPr/>
        <a:lstStyle/>
        <a:p>
          <a:endParaRPr lang="es-MX"/>
        </a:p>
      </dgm:t>
    </dgm:pt>
    <dgm:pt modelId="{012B1F5B-52CC-4023-88E0-A4FCAEF1DBE3}" type="sibTrans" cxnId="{DD751246-A8C8-495D-A9DF-57C000166DF0}">
      <dgm:prSet/>
      <dgm:spPr/>
      <dgm:t>
        <a:bodyPr/>
        <a:lstStyle/>
        <a:p>
          <a:endParaRPr lang="es-MX"/>
        </a:p>
      </dgm:t>
    </dgm:pt>
    <dgm:pt modelId="{1B103071-E5A1-4270-95A0-69410CB7B2ED}">
      <dgm:prSet/>
      <dgm:spPr/>
      <dgm:t>
        <a:bodyPr/>
        <a:lstStyle/>
        <a:p>
          <a:r>
            <a:rPr lang="en-GB"/>
            <a:t>Check for possible performance improvements for the complex case. </a:t>
          </a:r>
          <a:endParaRPr lang="es-MX"/>
        </a:p>
      </dgm:t>
    </dgm:pt>
    <dgm:pt modelId="{47EDBC9A-0C2D-4239-9F34-4A085FF958C2}" type="parTrans" cxnId="{26259DB5-B440-482D-A752-F2419D853B26}">
      <dgm:prSet/>
      <dgm:spPr/>
      <dgm:t>
        <a:bodyPr/>
        <a:lstStyle/>
        <a:p>
          <a:endParaRPr lang="es-MX"/>
        </a:p>
      </dgm:t>
    </dgm:pt>
    <dgm:pt modelId="{1D8012E2-D112-4687-AAE1-957840FAE39E}" type="sibTrans" cxnId="{26259DB5-B440-482D-A752-F2419D853B26}">
      <dgm:prSet/>
      <dgm:spPr/>
      <dgm:t>
        <a:bodyPr/>
        <a:lstStyle/>
        <a:p>
          <a:endParaRPr lang="es-MX"/>
        </a:p>
      </dgm:t>
    </dgm:pt>
    <dgm:pt modelId="{7B35203B-4676-4226-9040-7F20B8264233}" type="pres">
      <dgm:prSet presAssocID="{F360D8E8-CE83-45FE-AD6B-CF3420B081BA}" presName="root" presStyleCnt="0">
        <dgm:presLayoutVars>
          <dgm:dir/>
          <dgm:resizeHandles val="exact"/>
        </dgm:presLayoutVars>
      </dgm:prSet>
      <dgm:spPr/>
    </dgm:pt>
    <dgm:pt modelId="{8EF9AC8F-14D3-48A9-BCAD-9BD0B6AAD123}" type="pres">
      <dgm:prSet presAssocID="{D05E5BDD-970B-4110-B85E-E93E00891B5E}" presName="compNode" presStyleCnt="0"/>
      <dgm:spPr/>
    </dgm:pt>
    <dgm:pt modelId="{50207A9F-DA62-4ECD-B455-AD4EBFCCED77}" type="pres">
      <dgm:prSet presAssocID="{D05E5BDD-970B-4110-B85E-E93E00891B5E}" presName="bgRect" presStyleLbl="bgShp" presStyleIdx="0" presStyleCnt="5"/>
      <dgm:spPr/>
    </dgm:pt>
    <dgm:pt modelId="{EA79D9E1-5FD6-466C-9FCF-EBC5839C22DD}" type="pres">
      <dgm:prSet presAssocID="{D05E5BDD-970B-4110-B85E-E93E00891B5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AC44C07A-6772-4086-A816-99BFA011AA56}" type="pres">
      <dgm:prSet presAssocID="{D05E5BDD-970B-4110-B85E-E93E00891B5E}" presName="spaceRect" presStyleCnt="0"/>
      <dgm:spPr/>
    </dgm:pt>
    <dgm:pt modelId="{7F4B3FE7-C342-46A2-917D-398061289075}" type="pres">
      <dgm:prSet presAssocID="{D05E5BDD-970B-4110-B85E-E93E00891B5E}" presName="parTx" presStyleLbl="revTx" presStyleIdx="0" presStyleCnt="5">
        <dgm:presLayoutVars>
          <dgm:chMax val="0"/>
          <dgm:chPref val="0"/>
        </dgm:presLayoutVars>
      </dgm:prSet>
      <dgm:spPr/>
    </dgm:pt>
    <dgm:pt modelId="{BD9916FD-43CA-4069-947D-556781A2FD50}" type="pres">
      <dgm:prSet presAssocID="{A17EEE66-481A-4F7A-A0BA-6C6B8C59FBEC}" presName="sibTrans" presStyleCnt="0"/>
      <dgm:spPr/>
    </dgm:pt>
    <dgm:pt modelId="{326346D2-40BD-4B5A-9A1C-BB885CEF972A}" type="pres">
      <dgm:prSet presAssocID="{9C7215AB-5839-46FF-BE10-352D2EE4E91C}" presName="compNode" presStyleCnt="0"/>
      <dgm:spPr/>
    </dgm:pt>
    <dgm:pt modelId="{2942962E-7189-4745-AE10-EFA974EE846B}" type="pres">
      <dgm:prSet presAssocID="{9C7215AB-5839-46FF-BE10-352D2EE4E91C}" presName="bgRect" presStyleLbl="bgShp" presStyleIdx="1" presStyleCnt="5"/>
      <dgm:spPr/>
    </dgm:pt>
    <dgm:pt modelId="{DEC5EA9B-64A8-4E80-85FE-F2BDB47F451D}" type="pres">
      <dgm:prSet presAssocID="{9C7215AB-5839-46FF-BE10-352D2EE4E91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AF320C1-B98B-48E3-9A38-485B626A401D}" type="pres">
      <dgm:prSet presAssocID="{9C7215AB-5839-46FF-BE10-352D2EE4E91C}" presName="spaceRect" presStyleCnt="0"/>
      <dgm:spPr/>
    </dgm:pt>
    <dgm:pt modelId="{C50C7DA1-A2EE-4407-9BBD-686D5E2C39FB}" type="pres">
      <dgm:prSet presAssocID="{9C7215AB-5839-46FF-BE10-352D2EE4E91C}" presName="parTx" presStyleLbl="revTx" presStyleIdx="1" presStyleCnt="5">
        <dgm:presLayoutVars>
          <dgm:chMax val="0"/>
          <dgm:chPref val="0"/>
        </dgm:presLayoutVars>
      </dgm:prSet>
      <dgm:spPr/>
    </dgm:pt>
    <dgm:pt modelId="{B5DC4FDD-0665-4F37-BC7E-C28415D78F95}" type="pres">
      <dgm:prSet presAssocID="{2E049A2B-E47C-4EDD-8698-A7359CAD1513}" presName="sibTrans" presStyleCnt="0"/>
      <dgm:spPr/>
    </dgm:pt>
    <dgm:pt modelId="{399922C3-DB9B-40BA-8E04-DB2F1B003945}" type="pres">
      <dgm:prSet presAssocID="{616A9365-85D1-4AE7-93FA-CF47B83A81C9}" presName="compNode" presStyleCnt="0"/>
      <dgm:spPr/>
    </dgm:pt>
    <dgm:pt modelId="{92992742-B8FC-4309-B221-C747D4F9419B}" type="pres">
      <dgm:prSet presAssocID="{616A9365-85D1-4AE7-93FA-CF47B83A81C9}" presName="bgRect" presStyleLbl="bgShp" presStyleIdx="2" presStyleCnt="5"/>
      <dgm:spPr/>
    </dgm:pt>
    <dgm:pt modelId="{AEE8182E-ED91-4416-8A79-BACB71620C01}" type="pres">
      <dgm:prSet presAssocID="{616A9365-85D1-4AE7-93FA-CF47B83A81C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7EAD709-990E-4A37-A47F-92CF94946376}" type="pres">
      <dgm:prSet presAssocID="{616A9365-85D1-4AE7-93FA-CF47B83A81C9}" presName="spaceRect" presStyleCnt="0"/>
      <dgm:spPr/>
    </dgm:pt>
    <dgm:pt modelId="{4695A0A9-562E-4A5E-84C3-A586CE510CDD}" type="pres">
      <dgm:prSet presAssocID="{616A9365-85D1-4AE7-93FA-CF47B83A81C9}" presName="parTx" presStyleLbl="revTx" presStyleIdx="2" presStyleCnt="5">
        <dgm:presLayoutVars>
          <dgm:chMax val="0"/>
          <dgm:chPref val="0"/>
        </dgm:presLayoutVars>
      </dgm:prSet>
      <dgm:spPr/>
    </dgm:pt>
    <dgm:pt modelId="{72E038CF-48D2-4C51-A6CA-F8117CB96EF5}" type="pres">
      <dgm:prSet presAssocID="{D4622E9C-81DB-4209-BADD-A7B4DB3CF481}" presName="sibTrans" presStyleCnt="0"/>
      <dgm:spPr/>
    </dgm:pt>
    <dgm:pt modelId="{8EC12DCE-E76C-4111-8DA9-BA59C95AE52E}" type="pres">
      <dgm:prSet presAssocID="{58D48FB4-3242-409E-B39D-B4141CA1684A}" presName="compNode" presStyleCnt="0"/>
      <dgm:spPr/>
    </dgm:pt>
    <dgm:pt modelId="{0EC35259-A6AC-430B-872A-9BFA1339CA8A}" type="pres">
      <dgm:prSet presAssocID="{58D48FB4-3242-409E-B39D-B4141CA1684A}" presName="bgRect" presStyleLbl="bgShp" presStyleIdx="3" presStyleCnt="5"/>
      <dgm:spPr/>
    </dgm:pt>
    <dgm:pt modelId="{0BB39672-086C-46E7-BA4E-1357D872DFB7}" type="pres">
      <dgm:prSet presAssocID="{58D48FB4-3242-409E-B39D-B4141CA1684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CFB224C-D25D-4AF9-94A4-7F37D9F8E611}" type="pres">
      <dgm:prSet presAssocID="{58D48FB4-3242-409E-B39D-B4141CA1684A}" presName="spaceRect" presStyleCnt="0"/>
      <dgm:spPr/>
    </dgm:pt>
    <dgm:pt modelId="{FD746134-5D46-4727-BB46-6CB8654F59CB}" type="pres">
      <dgm:prSet presAssocID="{58D48FB4-3242-409E-B39D-B4141CA1684A}" presName="parTx" presStyleLbl="revTx" presStyleIdx="3" presStyleCnt="5">
        <dgm:presLayoutVars>
          <dgm:chMax val="0"/>
          <dgm:chPref val="0"/>
        </dgm:presLayoutVars>
      </dgm:prSet>
      <dgm:spPr/>
    </dgm:pt>
    <dgm:pt modelId="{92F1ADAA-B80E-4F08-A05E-717D12232A28}" type="pres">
      <dgm:prSet presAssocID="{012B1F5B-52CC-4023-88E0-A4FCAEF1DBE3}" presName="sibTrans" presStyleCnt="0"/>
      <dgm:spPr/>
    </dgm:pt>
    <dgm:pt modelId="{97FC44F5-55B7-46D7-90A0-E2890EB5CF34}" type="pres">
      <dgm:prSet presAssocID="{1B103071-E5A1-4270-95A0-69410CB7B2ED}" presName="compNode" presStyleCnt="0"/>
      <dgm:spPr/>
    </dgm:pt>
    <dgm:pt modelId="{E92B9BD2-87D2-43FF-AFC9-B1EA9810D072}" type="pres">
      <dgm:prSet presAssocID="{1B103071-E5A1-4270-95A0-69410CB7B2ED}" presName="bgRect" presStyleLbl="bgShp" presStyleIdx="4" presStyleCnt="5"/>
      <dgm:spPr/>
    </dgm:pt>
    <dgm:pt modelId="{108886FE-D6FD-4D47-A586-896B8C8E5D89}" type="pres">
      <dgm:prSet presAssocID="{1B103071-E5A1-4270-95A0-69410CB7B2E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C3B33A4B-98A2-4555-B9C9-265876766B07}" type="pres">
      <dgm:prSet presAssocID="{1B103071-E5A1-4270-95A0-69410CB7B2ED}" presName="spaceRect" presStyleCnt="0"/>
      <dgm:spPr/>
    </dgm:pt>
    <dgm:pt modelId="{103B93A7-DF50-4643-9E66-DF63E4619DF2}" type="pres">
      <dgm:prSet presAssocID="{1B103071-E5A1-4270-95A0-69410CB7B2ED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7493FB2D-EF5F-4B09-94C9-C9ACF7FA40EB}" type="presOf" srcId="{9C7215AB-5839-46FF-BE10-352D2EE4E91C}" destId="{C50C7DA1-A2EE-4407-9BBD-686D5E2C39FB}" srcOrd="0" destOrd="0" presId="urn:microsoft.com/office/officeart/2018/2/layout/IconVerticalSolidList"/>
    <dgm:cxn modelId="{DD751246-A8C8-495D-A9DF-57C000166DF0}" srcId="{F360D8E8-CE83-45FE-AD6B-CF3420B081BA}" destId="{58D48FB4-3242-409E-B39D-B4141CA1684A}" srcOrd="3" destOrd="0" parTransId="{72033FB3-1636-4E7B-95CC-EAA4A0F1C2F7}" sibTransId="{012B1F5B-52CC-4023-88E0-A4FCAEF1DBE3}"/>
    <dgm:cxn modelId="{37446552-BC99-4DB1-956B-07CAFF2E589D}" type="presOf" srcId="{1B103071-E5A1-4270-95A0-69410CB7B2ED}" destId="{103B93A7-DF50-4643-9E66-DF63E4619DF2}" srcOrd="0" destOrd="0" presId="urn:microsoft.com/office/officeart/2018/2/layout/IconVerticalSolidList"/>
    <dgm:cxn modelId="{EA3EA181-567E-4FD1-959A-0D974230B151}" type="presOf" srcId="{D05E5BDD-970B-4110-B85E-E93E00891B5E}" destId="{7F4B3FE7-C342-46A2-917D-398061289075}" srcOrd="0" destOrd="0" presId="urn:microsoft.com/office/officeart/2018/2/layout/IconVerticalSolidList"/>
    <dgm:cxn modelId="{28E9019C-D2EC-4E30-BCA8-3F345735E37D}" srcId="{F360D8E8-CE83-45FE-AD6B-CF3420B081BA}" destId="{D05E5BDD-970B-4110-B85E-E93E00891B5E}" srcOrd="0" destOrd="0" parTransId="{E1CEFFB9-C848-46B6-9B8B-0049BF017ECC}" sibTransId="{A17EEE66-481A-4F7A-A0BA-6C6B8C59FBEC}"/>
    <dgm:cxn modelId="{A2CB169C-38A4-43B2-89C3-EB07704E9EE7}" type="presOf" srcId="{F360D8E8-CE83-45FE-AD6B-CF3420B081BA}" destId="{7B35203B-4676-4226-9040-7F20B8264233}" srcOrd="0" destOrd="0" presId="urn:microsoft.com/office/officeart/2018/2/layout/IconVerticalSolidList"/>
    <dgm:cxn modelId="{C62704A4-0F71-4A94-B326-9E35AFC5ACD6}" type="presOf" srcId="{58D48FB4-3242-409E-B39D-B4141CA1684A}" destId="{FD746134-5D46-4727-BB46-6CB8654F59CB}" srcOrd="0" destOrd="0" presId="urn:microsoft.com/office/officeart/2018/2/layout/IconVerticalSolidList"/>
    <dgm:cxn modelId="{0DA716A5-4652-4F82-8532-27306730993A}" srcId="{F360D8E8-CE83-45FE-AD6B-CF3420B081BA}" destId="{616A9365-85D1-4AE7-93FA-CF47B83A81C9}" srcOrd="2" destOrd="0" parTransId="{A44F20AF-C165-4B65-88B8-5DFF723A262D}" sibTransId="{D4622E9C-81DB-4209-BADD-A7B4DB3CF481}"/>
    <dgm:cxn modelId="{26259DB5-B440-482D-A752-F2419D853B26}" srcId="{F360D8E8-CE83-45FE-AD6B-CF3420B081BA}" destId="{1B103071-E5A1-4270-95A0-69410CB7B2ED}" srcOrd="4" destOrd="0" parTransId="{47EDBC9A-0C2D-4239-9F34-4A085FF958C2}" sibTransId="{1D8012E2-D112-4687-AAE1-957840FAE39E}"/>
    <dgm:cxn modelId="{EE164CD9-A4FE-432A-856B-BEDBF79E73F7}" srcId="{F360D8E8-CE83-45FE-AD6B-CF3420B081BA}" destId="{9C7215AB-5839-46FF-BE10-352D2EE4E91C}" srcOrd="1" destOrd="0" parTransId="{A8B6DB08-618D-4F82-8959-E52665442659}" sibTransId="{2E049A2B-E47C-4EDD-8698-A7359CAD1513}"/>
    <dgm:cxn modelId="{31ADBEE0-0C26-42D9-99F2-AC7868DCC692}" type="presOf" srcId="{616A9365-85D1-4AE7-93FA-CF47B83A81C9}" destId="{4695A0A9-562E-4A5E-84C3-A586CE510CDD}" srcOrd="0" destOrd="0" presId="urn:microsoft.com/office/officeart/2018/2/layout/IconVerticalSolidList"/>
    <dgm:cxn modelId="{60A40A8D-ED42-49E8-8403-77497109D15D}" type="presParOf" srcId="{7B35203B-4676-4226-9040-7F20B8264233}" destId="{8EF9AC8F-14D3-48A9-BCAD-9BD0B6AAD123}" srcOrd="0" destOrd="0" presId="urn:microsoft.com/office/officeart/2018/2/layout/IconVerticalSolidList"/>
    <dgm:cxn modelId="{3DB412C5-446F-497A-AD8E-2659220C6CA7}" type="presParOf" srcId="{8EF9AC8F-14D3-48A9-BCAD-9BD0B6AAD123}" destId="{50207A9F-DA62-4ECD-B455-AD4EBFCCED77}" srcOrd="0" destOrd="0" presId="urn:microsoft.com/office/officeart/2018/2/layout/IconVerticalSolidList"/>
    <dgm:cxn modelId="{A7D65D92-9EC9-4437-BF97-105C89FC6B6E}" type="presParOf" srcId="{8EF9AC8F-14D3-48A9-BCAD-9BD0B6AAD123}" destId="{EA79D9E1-5FD6-466C-9FCF-EBC5839C22DD}" srcOrd="1" destOrd="0" presId="urn:microsoft.com/office/officeart/2018/2/layout/IconVerticalSolidList"/>
    <dgm:cxn modelId="{DE2BE881-76ED-4ED6-B012-CEED426DE936}" type="presParOf" srcId="{8EF9AC8F-14D3-48A9-BCAD-9BD0B6AAD123}" destId="{AC44C07A-6772-4086-A816-99BFA011AA56}" srcOrd="2" destOrd="0" presId="urn:microsoft.com/office/officeart/2018/2/layout/IconVerticalSolidList"/>
    <dgm:cxn modelId="{7F77A6AA-8B98-4DF8-882E-E40B7C9DE8CB}" type="presParOf" srcId="{8EF9AC8F-14D3-48A9-BCAD-9BD0B6AAD123}" destId="{7F4B3FE7-C342-46A2-917D-398061289075}" srcOrd="3" destOrd="0" presId="urn:microsoft.com/office/officeart/2018/2/layout/IconVerticalSolidList"/>
    <dgm:cxn modelId="{FB48A334-EF72-4448-B086-E4F9CBBAA21B}" type="presParOf" srcId="{7B35203B-4676-4226-9040-7F20B8264233}" destId="{BD9916FD-43CA-4069-947D-556781A2FD50}" srcOrd="1" destOrd="0" presId="urn:microsoft.com/office/officeart/2018/2/layout/IconVerticalSolidList"/>
    <dgm:cxn modelId="{96175D08-67FC-40DA-A98B-C02F062A763B}" type="presParOf" srcId="{7B35203B-4676-4226-9040-7F20B8264233}" destId="{326346D2-40BD-4B5A-9A1C-BB885CEF972A}" srcOrd="2" destOrd="0" presId="urn:microsoft.com/office/officeart/2018/2/layout/IconVerticalSolidList"/>
    <dgm:cxn modelId="{26BDD5AA-D82D-4C7F-A2D9-BBE4E45D4E91}" type="presParOf" srcId="{326346D2-40BD-4B5A-9A1C-BB885CEF972A}" destId="{2942962E-7189-4745-AE10-EFA974EE846B}" srcOrd="0" destOrd="0" presId="urn:microsoft.com/office/officeart/2018/2/layout/IconVerticalSolidList"/>
    <dgm:cxn modelId="{7B7FA6A5-5018-4389-950A-4F50255AF8D7}" type="presParOf" srcId="{326346D2-40BD-4B5A-9A1C-BB885CEF972A}" destId="{DEC5EA9B-64A8-4E80-85FE-F2BDB47F451D}" srcOrd="1" destOrd="0" presId="urn:microsoft.com/office/officeart/2018/2/layout/IconVerticalSolidList"/>
    <dgm:cxn modelId="{F9C8903A-131A-4603-9E5F-FCB37A568214}" type="presParOf" srcId="{326346D2-40BD-4B5A-9A1C-BB885CEF972A}" destId="{BAF320C1-B98B-48E3-9A38-485B626A401D}" srcOrd="2" destOrd="0" presId="urn:microsoft.com/office/officeart/2018/2/layout/IconVerticalSolidList"/>
    <dgm:cxn modelId="{B81AFD34-7C84-47F9-9FF1-ABE48F5FC196}" type="presParOf" srcId="{326346D2-40BD-4B5A-9A1C-BB885CEF972A}" destId="{C50C7DA1-A2EE-4407-9BBD-686D5E2C39FB}" srcOrd="3" destOrd="0" presId="urn:microsoft.com/office/officeart/2018/2/layout/IconVerticalSolidList"/>
    <dgm:cxn modelId="{663513DA-6F60-4D0B-9037-96F309AB651A}" type="presParOf" srcId="{7B35203B-4676-4226-9040-7F20B8264233}" destId="{B5DC4FDD-0665-4F37-BC7E-C28415D78F95}" srcOrd="3" destOrd="0" presId="urn:microsoft.com/office/officeart/2018/2/layout/IconVerticalSolidList"/>
    <dgm:cxn modelId="{9920E621-A647-4464-B54F-A8A3731CB148}" type="presParOf" srcId="{7B35203B-4676-4226-9040-7F20B8264233}" destId="{399922C3-DB9B-40BA-8E04-DB2F1B003945}" srcOrd="4" destOrd="0" presId="urn:microsoft.com/office/officeart/2018/2/layout/IconVerticalSolidList"/>
    <dgm:cxn modelId="{FF617DEB-BDA6-47DC-B5E1-A37813AA9F07}" type="presParOf" srcId="{399922C3-DB9B-40BA-8E04-DB2F1B003945}" destId="{92992742-B8FC-4309-B221-C747D4F9419B}" srcOrd="0" destOrd="0" presId="urn:microsoft.com/office/officeart/2018/2/layout/IconVerticalSolidList"/>
    <dgm:cxn modelId="{13B9FD04-BC24-45B0-97E3-FD469D429A38}" type="presParOf" srcId="{399922C3-DB9B-40BA-8E04-DB2F1B003945}" destId="{AEE8182E-ED91-4416-8A79-BACB71620C01}" srcOrd="1" destOrd="0" presId="urn:microsoft.com/office/officeart/2018/2/layout/IconVerticalSolidList"/>
    <dgm:cxn modelId="{13D8296D-416D-455B-A2F0-9EF83EF4D17E}" type="presParOf" srcId="{399922C3-DB9B-40BA-8E04-DB2F1B003945}" destId="{67EAD709-990E-4A37-A47F-92CF94946376}" srcOrd="2" destOrd="0" presId="urn:microsoft.com/office/officeart/2018/2/layout/IconVerticalSolidList"/>
    <dgm:cxn modelId="{A21ED4EC-EB83-43AE-8D91-EF0AA0AA8FF1}" type="presParOf" srcId="{399922C3-DB9B-40BA-8E04-DB2F1B003945}" destId="{4695A0A9-562E-4A5E-84C3-A586CE510CDD}" srcOrd="3" destOrd="0" presId="urn:microsoft.com/office/officeart/2018/2/layout/IconVerticalSolidList"/>
    <dgm:cxn modelId="{A361E09E-A23A-45D7-A861-47E3559EBAD5}" type="presParOf" srcId="{7B35203B-4676-4226-9040-7F20B8264233}" destId="{72E038CF-48D2-4C51-A6CA-F8117CB96EF5}" srcOrd="5" destOrd="0" presId="urn:microsoft.com/office/officeart/2018/2/layout/IconVerticalSolidList"/>
    <dgm:cxn modelId="{C761107F-2403-4342-8E2A-370249F64876}" type="presParOf" srcId="{7B35203B-4676-4226-9040-7F20B8264233}" destId="{8EC12DCE-E76C-4111-8DA9-BA59C95AE52E}" srcOrd="6" destOrd="0" presId="urn:microsoft.com/office/officeart/2018/2/layout/IconVerticalSolidList"/>
    <dgm:cxn modelId="{286F3EDD-FFB2-43FE-8AFB-5BCC16CCC5F6}" type="presParOf" srcId="{8EC12DCE-E76C-4111-8DA9-BA59C95AE52E}" destId="{0EC35259-A6AC-430B-872A-9BFA1339CA8A}" srcOrd="0" destOrd="0" presId="urn:microsoft.com/office/officeart/2018/2/layout/IconVerticalSolidList"/>
    <dgm:cxn modelId="{C83CFA22-E1CA-4C72-A2C4-BBD3A33F4A43}" type="presParOf" srcId="{8EC12DCE-E76C-4111-8DA9-BA59C95AE52E}" destId="{0BB39672-086C-46E7-BA4E-1357D872DFB7}" srcOrd="1" destOrd="0" presId="urn:microsoft.com/office/officeart/2018/2/layout/IconVerticalSolidList"/>
    <dgm:cxn modelId="{A3B685B4-ADEE-4E4C-81FA-141C17AAF457}" type="presParOf" srcId="{8EC12DCE-E76C-4111-8DA9-BA59C95AE52E}" destId="{9CFB224C-D25D-4AF9-94A4-7F37D9F8E611}" srcOrd="2" destOrd="0" presId="urn:microsoft.com/office/officeart/2018/2/layout/IconVerticalSolidList"/>
    <dgm:cxn modelId="{0BD58AD0-51B9-48C1-8AEC-EBC3792256CA}" type="presParOf" srcId="{8EC12DCE-E76C-4111-8DA9-BA59C95AE52E}" destId="{FD746134-5D46-4727-BB46-6CB8654F59CB}" srcOrd="3" destOrd="0" presId="urn:microsoft.com/office/officeart/2018/2/layout/IconVerticalSolidList"/>
    <dgm:cxn modelId="{14650879-BD7B-4CE2-A70C-20EA50AB3000}" type="presParOf" srcId="{7B35203B-4676-4226-9040-7F20B8264233}" destId="{92F1ADAA-B80E-4F08-A05E-717D12232A28}" srcOrd="7" destOrd="0" presId="urn:microsoft.com/office/officeart/2018/2/layout/IconVerticalSolidList"/>
    <dgm:cxn modelId="{D993315C-40CB-4D2C-A743-8DAC07C475D6}" type="presParOf" srcId="{7B35203B-4676-4226-9040-7F20B8264233}" destId="{97FC44F5-55B7-46D7-90A0-E2890EB5CF34}" srcOrd="8" destOrd="0" presId="urn:microsoft.com/office/officeart/2018/2/layout/IconVerticalSolidList"/>
    <dgm:cxn modelId="{D6D6A230-CD20-4F1D-981C-40F7AC3AA84E}" type="presParOf" srcId="{97FC44F5-55B7-46D7-90A0-E2890EB5CF34}" destId="{E92B9BD2-87D2-43FF-AFC9-B1EA9810D072}" srcOrd="0" destOrd="0" presId="urn:microsoft.com/office/officeart/2018/2/layout/IconVerticalSolidList"/>
    <dgm:cxn modelId="{397053F1-1D12-458B-B3CD-52D3D582301D}" type="presParOf" srcId="{97FC44F5-55B7-46D7-90A0-E2890EB5CF34}" destId="{108886FE-D6FD-4D47-A586-896B8C8E5D89}" srcOrd="1" destOrd="0" presId="urn:microsoft.com/office/officeart/2018/2/layout/IconVerticalSolidList"/>
    <dgm:cxn modelId="{0B5633D2-C415-475D-B76D-A6465559D4B3}" type="presParOf" srcId="{97FC44F5-55B7-46D7-90A0-E2890EB5CF34}" destId="{C3B33A4B-98A2-4555-B9C9-265876766B07}" srcOrd="2" destOrd="0" presId="urn:microsoft.com/office/officeart/2018/2/layout/IconVerticalSolidList"/>
    <dgm:cxn modelId="{315F90BE-11F9-4D1F-BB16-83BD4D5B07A1}" type="presParOf" srcId="{97FC44F5-55B7-46D7-90A0-E2890EB5CF34}" destId="{103B93A7-DF50-4643-9E66-DF63E4619DF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0D6D2F-AC15-444D-8351-A4422076F61F}">
      <dsp:nvSpPr>
        <dsp:cNvPr id="0" name=""/>
        <dsp:cNvSpPr/>
      </dsp:nvSpPr>
      <dsp:spPr>
        <a:xfrm>
          <a:off x="2260" y="0"/>
          <a:ext cx="1356115" cy="1065181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C3779-1631-46C7-97BF-D747E5078B4B}">
      <dsp:nvSpPr>
        <dsp:cNvPr id="0" name=""/>
        <dsp:cNvSpPr/>
      </dsp:nvSpPr>
      <dsp:spPr>
        <a:xfrm>
          <a:off x="1399059" y="0"/>
          <a:ext cx="2301286" cy="1065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0" rIns="199136" bIns="199136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kern="1200" dirty="0" err="1"/>
            <a:t>Additional</a:t>
          </a:r>
          <a:r>
            <a:rPr lang="es-MX" sz="2800" kern="1200" dirty="0"/>
            <a:t> </a:t>
          </a:r>
          <a:r>
            <a:rPr lang="es-MX" sz="2800" kern="1200" dirty="0" err="1"/>
            <a:t>costs</a:t>
          </a:r>
          <a:endParaRPr lang="es-MX" sz="2800" kern="1200" dirty="0"/>
        </a:p>
      </dsp:txBody>
      <dsp:txXfrm>
        <a:off x="1399059" y="0"/>
        <a:ext cx="2301286" cy="1065181"/>
      </dsp:txXfrm>
    </dsp:sp>
    <dsp:sp modelId="{F0BD9812-34A4-47EF-8BFC-20F71FFD7CE1}">
      <dsp:nvSpPr>
        <dsp:cNvPr id="0" name=""/>
        <dsp:cNvSpPr/>
      </dsp:nvSpPr>
      <dsp:spPr>
        <a:xfrm>
          <a:off x="409094" y="1153947"/>
          <a:ext cx="1356115" cy="1065181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561261-36A1-462C-98B5-7F0BC84B5EE4}">
      <dsp:nvSpPr>
        <dsp:cNvPr id="0" name=""/>
        <dsp:cNvSpPr/>
      </dsp:nvSpPr>
      <dsp:spPr>
        <a:xfrm>
          <a:off x="1805893" y="1153947"/>
          <a:ext cx="2301286" cy="1065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0" rIns="199136" bIns="199136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kern="1200" dirty="0"/>
            <a:t>Non-</a:t>
          </a:r>
          <a:r>
            <a:rPr lang="es-MX" sz="2800" kern="1200" dirty="0" err="1"/>
            <a:t>optimal</a:t>
          </a:r>
          <a:r>
            <a:rPr lang="es-MX" sz="2800" kern="1200" dirty="0"/>
            <a:t> </a:t>
          </a:r>
          <a:r>
            <a:rPr lang="es-MX" sz="2800" kern="1200" dirty="0" err="1"/>
            <a:t>structure</a:t>
          </a:r>
          <a:endParaRPr lang="es-MX" sz="2800" kern="1200" dirty="0"/>
        </a:p>
      </dsp:txBody>
      <dsp:txXfrm>
        <a:off x="1805893" y="1153947"/>
        <a:ext cx="2301286" cy="10651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207A9F-DA62-4ECD-B455-AD4EBFCCED77}">
      <dsp:nvSpPr>
        <dsp:cNvPr id="0" name=""/>
        <dsp:cNvSpPr/>
      </dsp:nvSpPr>
      <dsp:spPr>
        <a:xfrm>
          <a:off x="0" y="4413"/>
          <a:ext cx="6797675" cy="9401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79D9E1-5FD6-466C-9FCF-EBC5839C22DD}">
      <dsp:nvSpPr>
        <dsp:cNvPr id="0" name=""/>
        <dsp:cNvSpPr/>
      </dsp:nvSpPr>
      <dsp:spPr>
        <a:xfrm>
          <a:off x="284404" y="215954"/>
          <a:ext cx="517099" cy="5170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4B3FE7-C342-46A2-917D-398061289075}">
      <dsp:nvSpPr>
        <dsp:cNvPr id="0" name=""/>
        <dsp:cNvSpPr/>
      </dsp:nvSpPr>
      <dsp:spPr>
        <a:xfrm>
          <a:off x="1085908" y="4413"/>
          <a:ext cx="5711766" cy="94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02" tIns="99502" rIns="99502" bIns="995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Write the code that connects both fidelity levels in </a:t>
          </a:r>
          <a:r>
            <a:rPr lang="en-GB" sz="1900" kern="1200" dirty="0" err="1"/>
            <a:t>OpenMDAO</a:t>
          </a:r>
          <a:r>
            <a:rPr lang="en-GB" sz="1900" kern="1200" dirty="0"/>
            <a:t>.</a:t>
          </a:r>
          <a:endParaRPr lang="es-MX" sz="1900" kern="1200" dirty="0"/>
        </a:p>
      </dsp:txBody>
      <dsp:txXfrm>
        <a:off x="1085908" y="4413"/>
        <a:ext cx="5711766" cy="940180"/>
      </dsp:txXfrm>
    </dsp:sp>
    <dsp:sp modelId="{2942962E-7189-4745-AE10-EFA974EE846B}">
      <dsp:nvSpPr>
        <dsp:cNvPr id="0" name=""/>
        <dsp:cNvSpPr/>
      </dsp:nvSpPr>
      <dsp:spPr>
        <a:xfrm>
          <a:off x="0" y="1179639"/>
          <a:ext cx="6797675" cy="9401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C5EA9B-64A8-4E80-85FE-F2BDB47F451D}">
      <dsp:nvSpPr>
        <dsp:cNvPr id="0" name=""/>
        <dsp:cNvSpPr/>
      </dsp:nvSpPr>
      <dsp:spPr>
        <a:xfrm>
          <a:off x="284404" y="1391180"/>
          <a:ext cx="517099" cy="5170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C7DA1-A2EE-4407-9BBD-686D5E2C39FB}">
      <dsp:nvSpPr>
        <dsp:cNvPr id="0" name=""/>
        <dsp:cNvSpPr/>
      </dsp:nvSpPr>
      <dsp:spPr>
        <a:xfrm>
          <a:off x="1085908" y="1179639"/>
          <a:ext cx="5711766" cy="94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02" tIns="99502" rIns="99502" bIns="995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Run the multi-fidelity optimization for the sample case. </a:t>
          </a:r>
          <a:endParaRPr lang="es-MX" sz="1900" kern="1200"/>
        </a:p>
      </dsp:txBody>
      <dsp:txXfrm>
        <a:off x="1085908" y="1179639"/>
        <a:ext cx="5711766" cy="940180"/>
      </dsp:txXfrm>
    </dsp:sp>
    <dsp:sp modelId="{92992742-B8FC-4309-B221-C747D4F9419B}">
      <dsp:nvSpPr>
        <dsp:cNvPr id="0" name=""/>
        <dsp:cNvSpPr/>
      </dsp:nvSpPr>
      <dsp:spPr>
        <a:xfrm>
          <a:off x="0" y="2354865"/>
          <a:ext cx="6797675" cy="94018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E8182E-ED91-4416-8A79-BACB71620C01}">
      <dsp:nvSpPr>
        <dsp:cNvPr id="0" name=""/>
        <dsp:cNvSpPr/>
      </dsp:nvSpPr>
      <dsp:spPr>
        <a:xfrm>
          <a:off x="284404" y="2566406"/>
          <a:ext cx="517099" cy="5170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95A0A9-562E-4A5E-84C3-A586CE510CDD}">
      <dsp:nvSpPr>
        <dsp:cNvPr id="0" name=""/>
        <dsp:cNvSpPr/>
      </dsp:nvSpPr>
      <dsp:spPr>
        <a:xfrm>
          <a:off x="1085908" y="2354865"/>
          <a:ext cx="5711766" cy="94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02" tIns="99502" rIns="99502" bIns="995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Check performance of the new proposal vs. previous code and single fidelity.</a:t>
          </a:r>
          <a:endParaRPr lang="es-MX" sz="1900" kern="1200"/>
        </a:p>
      </dsp:txBody>
      <dsp:txXfrm>
        <a:off x="1085908" y="2354865"/>
        <a:ext cx="5711766" cy="940180"/>
      </dsp:txXfrm>
    </dsp:sp>
    <dsp:sp modelId="{0EC35259-A6AC-430B-872A-9BFA1339CA8A}">
      <dsp:nvSpPr>
        <dsp:cNvPr id="0" name=""/>
        <dsp:cNvSpPr/>
      </dsp:nvSpPr>
      <dsp:spPr>
        <a:xfrm>
          <a:off x="0" y="3530091"/>
          <a:ext cx="6797675" cy="94018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B39672-086C-46E7-BA4E-1357D872DFB7}">
      <dsp:nvSpPr>
        <dsp:cNvPr id="0" name=""/>
        <dsp:cNvSpPr/>
      </dsp:nvSpPr>
      <dsp:spPr>
        <a:xfrm>
          <a:off x="284404" y="3741632"/>
          <a:ext cx="517099" cy="5170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746134-5D46-4727-BB46-6CB8654F59CB}">
      <dsp:nvSpPr>
        <dsp:cNvPr id="0" name=""/>
        <dsp:cNvSpPr/>
      </dsp:nvSpPr>
      <dsp:spPr>
        <a:xfrm>
          <a:off x="1085908" y="3530091"/>
          <a:ext cx="5711766" cy="94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02" tIns="99502" rIns="99502" bIns="995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Apply the method to a BWB configuration and validate the results.</a:t>
          </a:r>
          <a:endParaRPr lang="es-MX" sz="1900" kern="1200"/>
        </a:p>
      </dsp:txBody>
      <dsp:txXfrm>
        <a:off x="1085908" y="3530091"/>
        <a:ext cx="5711766" cy="940180"/>
      </dsp:txXfrm>
    </dsp:sp>
    <dsp:sp modelId="{E92B9BD2-87D2-43FF-AFC9-B1EA9810D072}">
      <dsp:nvSpPr>
        <dsp:cNvPr id="0" name=""/>
        <dsp:cNvSpPr/>
      </dsp:nvSpPr>
      <dsp:spPr>
        <a:xfrm>
          <a:off x="0" y="4705317"/>
          <a:ext cx="6797675" cy="94018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8886FE-D6FD-4D47-A586-896B8C8E5D89}">
      <dsp:nvSpPr>
        <dsp:cNvPr id="0" name=""/>
        <dsp:cNvSpPr/>
      </dsp:nvSpPr>
      <dsp:spPr>
        <a:xfrm>
          <a:off x="284404" y="4916857"/>
          <a:ext cx="517099" cy="51709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3B93A7-DF50-4643-9E66-DF63E4619DF2}">
      <dsp:nvSpPr>
        <dsp:cNvPr id="0" name=""/>
        <dsp:cNvSpPr/>
      </dsp:nvSpPr>
      <dsp:spPr>
        <a:xfrm>
          <a:off x="1085908" y="4705317"/>
          <a:ext cx="5711766" cy="94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02" tIns="99502" rIns="99502" bIns="995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Check for possible performance improvements for the complex case. </a:t>
          </a:r>
          <a:endParaRPr lang="es-MX" sz="1900" kern="1200"/>
        </a:p>
      </dsp:txBody>
      <dsp:txXfrm>
        <a:off x="1085908" y="4705317"/>
        <a:ext cx="5711766" cy="9401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D7612B9-324A-47EB-A496-A4465B2D2DB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A224EBD-6D42-4B3B-B7D0-81167832B9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AD67F1-0BE2-4E29-A99D-4783B791450C}" type="datetimeFigureOut">
              <a:rPr lang="es-MX" smtClean="0"/>
              <a:t>16/06/2019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E6B00C7-5543-4FE0-88E9-8101FABC12D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3D6DFDA-5B4D-4F77-BE1A-2DEC262964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A3949-4F4F-409B-B031-2E38228E035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45896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48CDE-ADCE-45D9-AE05-A9E4EE4E7D78}" type="datetimeFigureOut">
              <a:rPr lang="es-MX" smtClean="0"/>
              <a:t>16/06/2019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3C5649-CA51-4F46-A02D-A44801B239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8197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Our</a:t>
            </a:r>
            <a:r>
              <a:rPr lang="es-MX" dirty="0"/>
              <a:t> </a:t>
            </a:r>
            <a:r>
              <a:rPr lang="es-MX" dirty="0" err="1"/>
              <a:t>strategy</a:t>
            </a:r>
            <a:r>
              <a:rPr lang="es-MX" dirty="0"/>
              <a:t> </a:t>
            </a:r>
            <a:r>
              <a:rPr lang="es-MX" dirty="0" err="1"/>
              <a:t>is</a:t>
            </a:r>
            <a:r>
              <a:rPr lang="es-MX" dirty="0"/>
              <a:t> a </a:t>
            </a:r>
            <a:r>
              <a:rPr lang="es-MX" dirty="0" err="1"/>
              <a:t>filtering</a:t>
            </a:r>
            <a:r>
              <a:rPr lang="es-MX" dirty="0"/>
              <a:t> </a:t>
            </a:r>
            <a:r>
              <a:rPr lang="es-MX" dirty="0" err="1"/>
              <a:t>method</a:t>
            </a:r>
            <a:r>
              <a:rPr lang="es-MX" dirty="0"/>
              <a:t>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3C5649-CA51-4F46-A02D-A44801B2394D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1384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ASM: </a:t>
            </a:r>
            <a:r>
              <a:rPr lang="es-MX" dirty="0" err="1"/>
              <a:t>Agressive</a:t>
            </a:r>
            <a:r>
              <a:rPr lang="es-MX" dirty="0"/>
              <a:t> </a:t>
            </a:r>
            <a:r>
              <a:rPr lang="es-MX" dirty="0" err="1"/>
              <a:t>Space</a:t>
            </a:r>
            <a:r>
              <a:rPr lang="es-MX" dirty="0"/>
              <a:t> </a:t>
            </a:r>
            <a:r>
              <a:rPr lang="es-MX" dirty="0" err="1"/>
              <a:t>Mapping</a:t>
            </a:r>
            <a:endParaRPr lang="es-MX" dirty="0"/>
          </a:p>
          <a:p>
            <a:r>
              <a:rPr lang="es-MX" dirty="0"/>
              <a:t>TRMM: </a:t>
            </a:r>
            <a:r>
              <a:rPr lang="es-MX" dirty="0" err="1"/>
              <a:t>Thrust</a:t>
            </a:r>
            <a:r>
              <a:rPr lang="es-MX" dirty="0"/>
              <a:t> </a:t>
            </a:r>
            <a:r>
              <a:rPr lang="es-MX" dirty="0" err="1"/>
              <a:t>Region</a:t>
            </a:r>
            <a:r>
              <a:rPr lang="es-MX" dirty="0"/>
              <a:t> </a:t>
            </a:r>
            <a:r>
              <a:rPr lang="es-MX" dirty="0" err="1"/>
              <a:t>Model</a:t>
            </a:r>
            <a:r>
              <a:rPr lang="es-MX" dirty="0"/>
              <a:t> Management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3C5649-CA51-4F46-A02D-A44801B2394D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5708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GB" dirty="0"/>
              <a:t>given the geometry of the structure, its material properties, and the input nodal forces</a:t>
            </a:r>
          </a:p>
          <a:p>
            <a:pPr marL="228600" indent="-228600">
              <a:buAutoNum type="arabicPeriod"/>
            </a:pPr>
            <a:r>
              <a:rPr lang="en-GB" dirty="0"/>
              <a:t>To exchange loads and displacements, we use the method based on the radial basis functions (RBF) 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3C5649-CA51-4F46-A02D-A44801B2394D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8580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3C5649-CA51-4F46-A02D-A44801B2394D}" type="slidenum">
              <a:rPr lang="es-MX" smtClean="0"/>
              <a:t>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7522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FDF6-CDE2-4543-A2C0-BEB898A72469}" type="datetime1">
              <a:rPr lang="es-MX" smtClean="0"/>
              <a:t>16/06/2019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8593F739-6935-4A8B-A2D0-1ADB6DBDBEE9}" type="slidenum">
              <a:rPr lang="es-MX" smtClean="0"/>
              <a:pPr/>
              <a:t>‹Nº›</a:t>
            </a:fld>
            <a:endParaRPr lang="es-MX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047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12CE3-1D82-4FBF-82A7-A78A2B9BDED2}" type="datetime1">
              <a:rPr lang="es-MX" smtClean="0"/>
              <a:t>16/06/2019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5574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EDFFE-DA6B-4E77-AC9A-E8E5279EA324}" type="datetime1">
              <a:rPr lang="es-MX" smtClean="0"/>
              <a:t>16/06/2019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4903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862E3-0A08-46FB-83F9-AD12ACE2B9EF}" type="datetime1">
              <a:rPr lang="es-MX" smtClean="0"/>
              <a:t>16/06/2019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235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0EEC0-F7FA-4E1A-965B-9810599A897E}" type="datetime1">
              <a:rPr lang="es-MX" smtClean="0"/>
              <a:t>16/06/2019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339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E7C51-708B-4B5B-92DA-54112C5F1DFC}" type="datetime1">
              <a:rPr lang="es-MX" smtClean="0"/>
              <a:t>16/06/2019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3540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618B-CA54-4B5A-9AEC-51A15085ECE0}" type="datetime1">
              <a:rPr lang="es-MX" smtClean="0"/>
              <a:t>16/06/2019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8479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DFF41-C871-40C9-B84B-D24DBDF6261B}" type="datetime1">
              <a:rPr lang="es-MX" smtClean="0"/>
              <a:t>16/06/2019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9957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86756-7C32-4595-8DF4-B3BDECEECFD8}" type="datetime1">
              <a:rPr lang="es-MX" smtClean="0"/>
              <a:t>16/06/2019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4065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D6CCBAA-0DB8-4D6A-8A2C-82A40A4F8064}" type="datetime1">
              <a:rPr lang="es-MX" smtClean="0"/>
              <a:t>16/06/2019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93F739-6935-4A8B-A2D0-1ADB6DBDBE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2008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C526B-6DBC-4BBB-BB1F-673303724ED9}" type="datetime1">
              <a:rPr lang="es-MX" smtClean="0"/>
              <a:t>16/06/2019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016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AA3569D-419A-414F-9108-C46D8F7B1960}" type="datetime1">
              <a:rPr lang="es-MX" smtClean="0"/>
              <a:t>16/06/2019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8593F739-6935-4A8B-A2D0-1ADB6DBDBEE9}" type="slidenum">
              <a:rPr lang="es-MX" smtClean="0"/>
              <a:pPr/>
              <a:t>‹Nº›</a:t>
            </a:fld>
            <a:endParaRPr lang="es-MX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9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" Target="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slide" Target="slide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3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slide" Target="slide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9D297EE1-F27F-4905-BB20-FD751D9D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E7FE6F5-C673-4878-A73E-D741B288E4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423" y="3415536"/>
            <a:ext cx="10909073" cy="1654629"/>
          </a:xfrm>
        </p:spPr>
        <p:txBody>
          <a:bodyPr>
            <a:normAutofit/>
          </a:bodyPr>
          <a:lstStyle/>
          <a:p>
            <a:pPr algn="ctr"/>
            <a:r>
              <a:rPr lang="en-GB" sz="5600" dirty="0" err="1"/>
              <a:t>Multifidelity</a:t>
            </a:r>
            <a:r>
              <a:rPr lang="en-GB" sz="5600" dirty="0"/>
              <a:t> aeroelastic optimization with application to a BWB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7EB69D-D271-4287-A588-B756423DE5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1290" y="5486063"/>
            <a:ext cx="9622971" cy="7717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GB" sz="1700">
                <a:solidFill>
                  <a:schemeClr val="tx1">
                    <a:lumMod val="85000"/>
                    <a:lumOff val="15000"/>
                  </a:schemeClr>
                </a:solidFill>
              </a:rPr>
              <a:t>Author: Gilberto ruiz jiménez  </a:t>
            </a:r>
          </a:p>
          <a:p>
            <a:pPr algn="ctr"/>
            <a:r>
              <a:rPr lang="en-GB" sz="1700">
                <a:solidFill>
                  <a:schemeClr val="tx1">
                    <a:lumMod val="85000"/>
                    <a:lumOff val="15000"/>
                  </a:schemeClr>
                </a:solidFill>
              </a:rPr>
              <a:t>Supervisors: Joseph morlier &amp; Joan mas colomer </a:t>
            </a:r>
            <a:endParaRPr lang="en-GB" sz="1700">
              <a:solidFill>
                <a:schemeClr val="tx1">
                  <a:lumMod val="85000"/>
                  <a:lumOff val="15000"/>
                </a:schemeClr>
              </a:solidFill>
              <a:cs typeface="Calibri Ligh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8515E23-7CEF-4308-A3A7-C34BC9A12A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888" y="320410"/>
            <a:ext cx="4131611" cy="2506511"/>
          </a:xfrm>
          <a:prstGeom prst="rect">
            <a:avLst/>
          </a:prstGeom>
        </p:spPr>
      </p:pic>
      <p:cxnSp>
        <p:nvCxnSpPr>
          <p:cNvPr id="8" name="Straight Connector 11">
            <a:extLst>
              <a:ext uri="{FF2B5EF4-FFF2-40B4-BE49-F238E27FC236}">
                <a16:creationId xmlns:a16="http://schemas.microsoft.com/office/drawing/2014/main" id="{12971FE3-2302-4172-9AB1-5A82826F8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5159" y="5433708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13">
            <a:extLst>
              <a:ext uri="{FF2B5EF4-FFF2-40B4-BE49-F238E27FC236}">
                <a16:creationId xmlns:a16="http://schemas.microsoft.com/office/drawing/2014/main" id="{4AB10AF3-028D-41BB-9535-0F48BCD43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B50352C9-B52B-4CF1-8D8F-43426EFAB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F35AAF1D-E1E5-4125-BD0C-16401930FC00}"/>
              </a:ext>
            </a:extLst>
          </p:cNvPr>
          <p:cNvSpPr txBox="1">
            <a:spLocks/>
          </p:cNvSpPr>
          <p:nvPr/>
        </p:nvSpPr>
        <p:spPr>
          <a:xfrm>
            <a:off x="1201264" y="3019589"/>
            <a:ext cx="9773364" cy="4408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S2 project report</a:t>
            </a:r>
          </a:p>
          <a:p>
            <a:pPr algn="ctr"/>
            <a:endParaRPr lang="en-GB" sz="1700" dirty="0">
              <a:solidFill>
                <a:schemeClr val="tx1">
                  <a:lumMod val="85000"/>
                  <a:lumOff val="15000"/>
                </a:schemeClr>
              </a:solidFill>
              <a:cs typeface="Calibri Light"/>
            </a:endParaRPr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BC652583-D3F5-4C99-989C-2EDFAB504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pPr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9702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69AAD9-BB21-4346-B6E7-DEE02803B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State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art: </a:t>
            </a:r>
            <a:r>
              <a:rPr lang="es-MX" dirty="0" err="1"/>
              <a:t>Co-kriging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9D0E17-9FFB-45B8-925B-900F332A8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With the hyper-parameters estimated, the co-kriging prediction of the expensive function is given by: </a:t>
            </a:r>
            <a:endParaRPr lang="es-MX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ADAA136-AFAE-46FC-AA2C-05A67E90C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10</a:t>
            </a:fld>
            <a:endParaRPr lang="es-MX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E2D5CEA-6B7B-4763-83F7-131DF9E21A11}"/>
              </a:ext>
            </a:extLst>
          </p:cNvPr>
          <p:cNvSpPr txBox="1"/>
          <p:nvPr/>
        </p:nvSpPr>
        <p:spPr>
          <a:xfrm>
            <a:off x="9618135" y="5951569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i="1" dirty="0">
                <a:hlinkClick r:id="rId2" action="ppaction://hlinksldjump"/>
              </a:rPr>
              <a:t>[9]</a:t>
            </a:r>
            <a:r>
              <a:rPr lang="es-MX" i="1" dirty="0"/>
              <a:t> Zhang et al. AIAA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0D2F595-4829-4C9D-9DDD-156557CFA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070" y="2589730"/>
            <a:ext cx="7223454" cy="167853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3F03CAD-6FB9-4EAB-8FC5-0CD8D7850B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9070" y="4462256"/>
            <a:ext cx="2945342" cy="29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07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68C21D0-E473-4822-976E-2A142825DF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22C4D8-970B-4A32-B0BD-AAC4366E7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41F4C4C-B5CB-4E95-8A7D-C738E7FFD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0685A20-1F41-4F9F-B2D0-361027112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74DA0BB-1888-4115-9160-9E85483BE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300">
                <a:solidFill>
                  <a:schemeClr val="tx1">
                    <a:lumMod val="85000"/>
                    <a:lumOff val="15000"/>
                  </a:schemeClr>
                </a:solidFill>
              </a:rPr>
              <a:t>State of the art: Trust Region Model Management (TRMM)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CFC9D8CB-6123-45E9-BAFB-582ABD2C73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7" y="1293241"/>
            <a:ext cx="5131653" cy="229641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C5DB6CE-C89E-499E-92B7-5EC847767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41557A9-DD04-42F1-AE9C-66F515401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891" y="640080"/>
            <a:ext cx="4301775" cy="360273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90365E4-B087-446A-A75A-7EBF3F323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729AC5FB-82CE-4893-AA8A-B3674305C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CD8E901-F3D3-4B87-A340-DFEAC61F9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A2385F8-B8A9-4516-8241-D729A8F17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93F739-6935-4A8B-A2D0-1ADB6DBDBEE9}" type="slidenum">
              <a:rPr lang="en-US" sz="1050" smtClean="0"/>
              <a:pPr>
                <a:spcAft>
                  <a:spcPts val="600"/>
                </a:spcAft>
              </a:pPr>
              <a:t>11</a:t>
            </a:fld>
            <a:endParaRPr lang="en-US" sz="105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52E391A-4E99-468B-906D-D02E9C112149}"/>
              </a:ext>
            </a:extLst>
          </p:cNvPr>
          <p:cNvSpPr txBox="1"/>
          <p:nvPr/>
        </p:nvSpPr>
        <p:spPr>
          <a:xfrm>
            <a:off x="9355870" y="5931894"/>
            <a:ext cx="2187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i="1" dirty="0">
                <a:hlinkClick r:id="rId4" action="ppaction://hlinksldjump"/>
              </a:rPr>
              <a:t>[1]</a:t>
            </a:r>
            <a:r>
              <a:rPr lang="es-MX" i="1" dirty="0"/>
              <a:t> Fischer et al. AIAA</a:t>
            </a:r>
          </a:p>
        </p:txBody>
      </p:sp>
    </p:spTree>
    <p:extLst>
      <p:ext uri="{BB962C8B-B14F-4D97-AF65-F5344CB8AC3E}">
        <p14:creationId xmlns:p14="http://schemas.microsoft.com/office/powerpoint/2010/main" val="2261689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03F1B22-6BE5-407A-9027-D46237C73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60AAC1-5920-439A-91F9-F49E61BFE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679" y="634946"/>
            <a:ext cx="6405063" cy="1450757"/>
          </a:xfrm>
        </p:spPr>
        <p:txBody>
          <a:bodyPr>
            <a:normAutofit/>
          </a:bodyPr>
          <a:lstStyle/>
          <a:p>
            <a:r>
              <a:rPr lang="en-GB" dirty="0"/>
              <a:t>State of the art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B83A90C-600E-4BBA-B974-3DD69F2C8C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/>
        </p:blipFill>
        <p:spPr>
          <a:xfrm>
            <a:off x="947616" y="3012806"/>
            <a:ext cx="3096333" cy="2617192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CF72216-3032-4D96-A301-EF60ADBF4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>
            <a:extLst>
              <a:ext uri="{FF2B5EF4-FFF2-40B4-BE49-F238E27FC236}">
                <a16:creationId xmlns:a16="http://schemas.microsoft.com/office/drawing/2014/main" id="{63DADA3B-6011-406D-A796-782DB1A718D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/>
        </p:blipFill>
        <p:spPr>
          <a:xfrm>
            <a:off x="947616" y="350706"/>
            <a:ext cx="3192736" cy="266210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6EE8A7-3E64-454C-A5F3-2A7C3D256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679" y="2198914"/>
            <a:ext cx="6405063" cy="3670180"/>
          </a:xfrm>
        </p:spPr>
        <p:txBody>
          <a:bodyPr>
            <a:normAutofit/>
          </a:bodyPr>
          <a:lstStyle/>
          <a:p>
            <a:r>
              <a:rPr lang="en-GB" dirty="0"/>
              <a:t>Quasi-Newton Inverse Least Squares algorithm (QN-ILS)</a:t>
            </a:r>
          </a:p>
          <a:p>
            <a:pPr lvl="1"/>
            <a:r>
              <a:rPr lang="en-GB" dirty="0"/>
              <a:t>ASM-ILS </a:t>
            </a:r>
            <a:r>
              <a:rPr lang="en-GB" i="1" dirty="0">
                <a:hlinkClick r:id="rId5" action="ppaction://hlinksldjump"/>
              </a:rPr>
              <a:t>[7] </a:t>
            </a:r>
            <a:r>
              <a:rPr lang="es-MX" i="1" dirty="0" err="1"/>
              <a:t>Scholcz</a:t>
            </a:r>
            <a:r>
              <a:rPr lang="es-MX" i="1" dirty="0"/>
              <a:t> et al. </a:t>
            </a:r>
            <a:r>
              <a:rPr lang="es-MX" i="1" dirty="0" err="1"/>
              <a:t>Comput</a:t>
            </a:r>
            <a:r>
              <a:rPr lang="es-MX" i="1" dirty="0"/>
              <a:t>. </a:t>
            </a:r>
            <a:r>
              <a:rPr lang="es-MX" i="1" dirty="0" err="1"/>
              <a:t>Methods</a:t>
            </a:r>
            <a:r>
              <a:rPr lang="es-MX" i="1" dirty="0"/>
              <a:t> </a:t>
            </a:r>
            <a:r>
              <a:rPr lang="es-MX" i="1" dirty="0" err="1"/>
              <a:t>Appl</a:t>
            </a:r>
            <a:r>
              <a:rPr lang="es-MX" i="1" dirty="0"/>
              <a:t>. </a:t>
            </a:r>
            <a:r>
              <a:rPr lang="es-MX" i="1" dirty="0" err="1"/>
              <a:t>Mech</a:t>
            </a:r>
            <a:r>
              <a:rPr lang="es-MX" i="1" dirty="0"/>
              <a:t> </a:t>
            </a:r>
            <a:r>
              <a:rPr lang="es-MX" i="1" dirty="0" err="1"/>
              <a:t>Engrg</a:t>
            </a:r>
            <a:r>
              <a:rPr lang="es-MX" i="1" dirty="0"/>
              <a:t>.</a:t>
            </a:r>
          </a:p>
          <a:p>
            <a:pPr lvl="1"/>
            <a:r>
              <a:rPr lang="es-MX" dirty="0" err="1"/>
              <a:t>Defect-correction</a:t>
            </a:r>
            <a:r>
              <a:rPr lang="es-MX" dirty="0"/>
              <a:t> </a:t>
            </a:r>
            <a:r>
              <a:rPr lang="es-MX" i="1" dirty="0">
                <a:hlinkClick r:id="rId5" action="ppaction://hlinksldjump"/>
              </a:rPr>
              <a:t>[3] </a:t>
            </a:r>
            <a:r>
              <a:rPr lang="es-MX" i="1" dirty="0" err="1"/>
              <a:t>Jovanov</a:t>
            </a:r>
            <a:r>
              <a:rPr lang="es-MX" i="1" dirty="0"/>
              <a:t> &amp; De </a:t>
            </a:r>
            <a:r>
              <a:rPr lang="es-MX" i="1" dirty="0" err="1"/>
              <a:t>Breuker</a:t>
            </a:r>
            <a:r>
              <a:rPr lang="es-MX" i="1" dirty="0"/>
              <a:t>, AIAA</a:t>
            </a:r>
          </a:p>
          <a:p>
            <a:pPr marL="0" indent="0">
              <a:buNone/>
            </a:pPr>
            <a:r>
              <a:rPr lang="en-GB" dirty="0"/>
              <a:t>Some other alternatives: </a:t>
            </a:r>
          </a:p>
          <a:p>
            <a:r>
              <a:rPr lang="en-GB" dirty="0"/>
              <a:t>The linear regression approach: balances accuracy, cost and simplicity </a:t>
            </a:r>
            <a:r>
              <a:rPr lang="en-GB" i="1" dirty="0">
                <a:hlinkClick r:id="rId5" action="ppaction://hlinksldjump"/>
              </a:rPr>
              <a:t>[8] </a:t>
            </a:r>
            <a:r>
              <a:rPr lang="en-GB" i="1" dirty="0"/>
              <a:t>Zhang et al. AIAA</a:t>
            </a:r>
          </a:p>
          <a:p>
            <a:r>
              <a:rPr lang="en-GB" dirty="0"/>
              <a:t>Active learning approach: The flutter boundary can be found if treated as a contour location problem </a:t>
            </a:r>
            <a:r>
              <a:rPr lang="en-GB" i="1" dirty="0">
                <a:hlinkClick r:id="rId5" action="ppaction://hlinksldjump"/>
              </a:rPr>
              <a:t>[4] </a:t>
            </a:r>
            <a:r>
              <a:rPr lang="en-GB" i="1" dirty="0"/>
              <a:t>Marques et al. AIAA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D990FE-A961-4BD0-BE00-23C4B8CFA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0844DA-CE45-4F7E-A994-16D702DBCF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F7606F6-432D-44DA-B816-D959E1992910}"/>
              </a:ext>
            </a:extLst>
          </p:cNvPr>
          <p:cNvSpPr txBox="1"/>
          <p:nvPr/>
        </p:nvSpPr>
        <p:spPr>
          <a:xfrm>
            <a:off x="262739" y="5593420"/>
            <a:ext cx="461920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1400" b="1" dirty="0"/>
              <a:t>Figure 4. </a:t>
            </a:r>
            <a:r>
              <a:rPr lang="en-GB" sz="1400" dirty="0"/>
              <a:t>Low-Fidelity data improves prediction of High-Fidelity function. </a:t>
            </a:r>
            <a:r>
              <a:rPr lang="en-GB" sz="1400" i="1" dirty="0">
                <a:hlinkClick r:id="rId5" action="ppaction://hlinksldjump"/>
              </a:rPr>
              <a:t>[4] </a:t>
            </a:r>
            <a:r>
              <a:rPr lang="en-GB" sz="1400" i="1" dirty="0"/>
              <a:t>Marques et al. AIAA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E64B7D-4E6C-4E48-97A1-497A357FB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1039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3EB483-7023-48DD-AA8F-6B2C7D57B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99FFC1-F970-457E-8884-E323F2F6A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 err="1"/>
              <a:t>State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art</a:t>
            </a:r>
          </a:p>
          <a:p>
            <a:pPr marL="457200" indent="-457200">
              <a:buFont typeface="+mj-lt"/>
              <a:buAutoNum type="arabicPeriod"/>
            </a:pPr>
            <a:r>
              <a:rPr lang="en-GB" b="1" dirty="0"/>
              <a:t>Previous work</a:t>
            </a:r>
            <a:endParaRPr lang="es-MX" b="1" dirty="0"/>
          </a:p>
          <a:p>
            <a:pPr marL="457200" indent="-457200">
              <a:buFont typeface="+mj-lt"/>
              <a:buAutoNum type="arabicPeriod"/>
            </a:pPr>
            <a:r>
              <a:rPr lang="es-MX" dirty="0" err="1"/>
              <a:t>Proposed</a:t>
            </a:r>
            <a:r>
              <a:rPr lang="es-MX" dirty="0"/>
              <a:t> </a:t>
            </a:r>
            <a:r>
              <a:rPr lang="es-MX" dirty="0" err="1"/>
              <a:t>method</a:t>
            </a:r>
            <a:endParaRPr lang="es-MX" dirty="0"/>
          </a:p>
          <a:p>
            <a:pPr marL="457200" indent="-457200">
              <a:buFont typeface="+mj-lt"/>
              <a:buAutoNum type="arabicPeriod"/>
            </a:pPr>
            <a:r>
              <a:rPr lang="es-MX" dirty="0" err="1"/>
              <a:t>Preliminary</a:t>
            </a:r>
            <a:r>
              <a:rPr lang="es-MX" dirty="0"/>
              <a:t> </a:t>
            </a:r>
            <a:r>
              <a:rPr lang="es-MX" dirty="0" err="1"/>
              <a:t>Results</a:t>
            </a:r>
            <a:endParaRPr lang="es-MX" dirty="0"/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Future </a:t>
            </a:r>
            <a:r>
              <a:rPr lang="es-MX" dirty="0" err="1"/>
              <a:t>work</a:t>
            </a:r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DA6273-98FB-4E39-85F4-64411B58C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8225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B019A08-55AD-4038-B865-37DA596B8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A06A208-0F82-4A4C-9069-E94E935AF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GB" dirty="0"/>
              <a:t>Previous work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4B5B38E-AB22-4EF3-8C93-BB2EE3741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28" y="1360324"/>
            <a:ext cx="6204227" cy="406376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BA067F2-7FAF-4758-9BC4-F7C88ED90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369CA6F-F39F-4B03-8F3C-28756D606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GB" dirty="0"/>
              <a:t>The main base for the development of this project is the aerostructures package </a:t>
            </a:r>
            <a:r>
              <a:rPr lang="en-GB" i="1" dirty="0">
                <a:hlinkClick r:id="rId3" action="ppaction://hlinksldjump"/>
              </a:rPr>
              <a:t>[5] </a:t>
            </a:r>
            <a:r>
              <a:rPr lang="en-GB" i="1" dirty="0"/>
              <a:t>Mas-</a:t>
            </a:r>
            <a:r>
              <a:rPr lang="en-GB" i="1" dirty="0" err="1"/>
              <a:t>Colomer</a:t>
            </a:r>
            <a:r>
              <a:rPr lang="en-GB" i="1" dirty="0"/>
              <a:t> Univ. Toulouse</a:t>
            </a:r>
          </a:p>
          <a:p>
            <a:pPr lvl="1"/>
            <a:r>
              <a:rPr lang="en-GB" dirty="0"/>
              <a:t>Python library, facilitates the creation of MDA and MDAO problems in </a:t>
            </a:r>
            <a:r>
              <a:rPr lang="en-GB" dirty="0" err="1"/>
              <a:t>OpenMDAO</a:t>
            </a:r>
            <a:r>
              <a:rPr lang="en-GB" dirty="0"/>
              <a:t>. </a:t>
            </a:r>
          </a:p>
          <a:p>
            <a:pPr lvl="1"/>
            <a:r>
              <a:rPr lang="en-GB" dirty="0"/>
              <a:t>Combines structural solvers (NASTRAN) with fluid solvers (</a:t>
            </a:r>
            <a:r>
              <a:rPr lang="en-GB" dirty="0" err="1"/>
              <a:t>Panair</a:t>
            </a:r>
            <a:r>
              <a:rPr lang="en-GB" dirty="0"/>
              <a:t>, </a:t>
            </a:r>
            <a:r>
              <a:rPr lang="en-GB" dirty="0" err="1"/>
              <a:t>ADFlow</a:t>
            </a:r>
            <a:r>
              <a:rPr lang="en-GB" dirty="0"/>
              <a:t>)</a:t>
            </a:r>
          </a:p>
          <a:p>
            <a:r>
              <a:rPr lang="en-GB" dirty="0">
                <a:cs typeface="Calibri" panose="020F0502020204030204"/>
              </a:rPr>
              <a:t>A simple example of the implementation of this python library was provided by the author for both the low and high fidelity cases. </a:t>
            </a:r>
          </a:p>
          <a:p>
            <a:endParaRPr lang="en-GB" dirty="0">
              <a:cs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27C7B9-FD35-4E35-B741-E4A9A5F41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76B7131-2035-43F9-84E8-2B4749D33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DCD8466A-F5B8-4524-B21F-3D5324B7EC41}"/>
                  </a:ext>
                </a:extLst>
              </p:cNvPr>
              <p:cNvSpPr txBox="1"/>
              <p:nvPr/>
            </p:nvSpPr>
            <p:spPr>
              <a:xfrm>
                <a:off x="103727" y="5366094"/>
                <a:ext cx="6204227" cy="5232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GB" sz="1400" b="1" dirty="0"/>
                  <a:t>Figure 5.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s-MX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1400" dirty="0"/>
                  <a:t> Diagram of the MDA for the sample problem. Generated using </a:t>
                </a:r>
                <a:r>
                  <a:rPr lang="en-GB" sz="1400" dirty="0" err="1"/>
                  <a:t>OpenMDAO</a:t>
                </a:r>
                <a:r>
                  <a:rPr lang="en-GB" sz="1400" dirty="0"/>
                  <a:t>. </a:t>
                </a:r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DCD8466A-F5B8-4524-B21F-3D5324B7E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27" y="5366094"/>
                <a:ext cx="6204227" cy="523220"/>
              </a:xfrm>
              <a:prstGeom prst="rect">
                <a:avLst/>
              </a:prstGeom>
              <a:blipFill>
                <a:blip r:embed="rId4"/>
                <a:stretch>
                  <a:fillRect l="-295" b="-1162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1F50272-A75F-44C0-A29A-AB0C71308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6800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3DF0DC-9822-4823-B6A4-D65EC1E9B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Previous work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4658A0-806C-4AA6-9DCC-49E6AB293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17453"/>
            <a:ext cx="10115203" cy="40233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The structure module computes nodal displacements.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As both disciplines do not share the same mesh topology, loads and displacements </a:t>
            </a:r>
            <a:r>
              <a:rPr lang="en-GB" b="1" dirty="0"/>
              <a:t>cannot be directly exchanged</a:t>
            </a:r>
            <a:r>
              <a:rPr lang="en-GB" dirty="0"/>
              <a:t>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Radial Basis Functions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One module interpolates the displacement field from the structural nodes to the aerodynamic points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Another one transfers the aerodynamic loads to the structural nodes while preserving the total load and moment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The coupled system is solved using iterative methods readily available in the </a:t>
            </a:r>
            <a:r>
              <a:rPr lang="en-GB" dirty="0" err="1"/>
              <a:t>OpenMDAO</a:t>
            </a:r>
            <a:r>
              <a:rPr lang="en-GB" dirty="0"/>
              <a:t> platform.  </a:t>
            </a:r>
          </a:p>
          <a:p>
            <a:pPr marL="749808" lvl="1" indent="-457200">
              <a:buFont typeface="Wingdings" panose="05000000000000000000" pitchFamily="2" charset="2"/>
              <a:buChar char="Ø"/>
            </a:pPr>
            <a:r>
              <a:rPr lang="en-GB" dirty="0"/>
              <a:t>Gauss-Seidel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9A2A93-6E62-472F-83B5-9C9741E20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4193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3EB483-7023-48DD-AA8F-6B2C7D57B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99FFC1-F970-457E-8884-E323F2F6A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 err="1"/>
              <a:t>State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art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Previous work</a:t>
            </a:r>
            <a:endParaRPr lang="es-MX" dirty="0"/>
          </a:p>
          <a:p>
            <a:pPr marL="457200" indent="-457200">
              <a:buFont typeface="+mj-lt"/>
              <a:buAutoNum type="arabicPeriod"/>
            </a:pPr>
            <a:r>
              <a:rPr lang="es-MX" b="1" dirty="0" err="1"/>
              <a:t>Proposed</a:t>
            </a:r>
            <a:r>
              <a:rPr lang="es-MX" b="1" dirty="0"/>
              <a:t> </a:t>
            </a:r>
            <a:r>
              <a:rPr lang="es-MX" b="1" dirty="0" err="1"/>
              <a:t>method</a:t>
            </a:r>
            <a:endParaRPr lang="es-MX" b="1" dirty="0"/>
          </a:p>
          <a:p>
            <a:pPr marL="457200" indent="-457200">
              <a:buFont typeface="+mj-lt"/>
              <a:buAutoNum type="arabicPeriod"/>
            </a:pPr>
            <a:r>
              <a:rPr lang="es-MX" dirty="0" err="1"/>
              <a:t>Preliminary</a:t>
            </a:r>
            <a:r>
              <a:rPr lang="es-MX" dirty="0"/>
              <a:t> </a:t>
            </a:r>
            <a:r>
              <a:rPr lang="es-MX" dirty="0" err="1"/>
              <a:t>Results</a:t>
            </a:r>
            <a:endParaRPr lang="es-MX" dirty="0"/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Future </a:t>
            </a:r>
            <a:r>
              <a:rPr lang="es-MX" dirty="0" err="1"/>
              <a:t>work</a:t>
            </a:r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E10590-6381-49E9-A050-B4BCB2E1A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16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3074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E20183-E297-47AA-8F65-99338E05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 dirty="0"/>
              <a:t>Proposed method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181630-B999-4B59-BB05-9EE7536F7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6222" y="1784985"/>
            <a:ext cx="5920403" cy="4023360"/>
          </a:xfrm>
        </p:spPr>
        <p:txBody>
          <a:bodyPr/>
          <a:lstStyle/>
          <a:p>
            <a:r>
              <a:rPr lang="en-GB" dirty="0"/>
              <a:t>Most of the state of the art methods consider the solvers as black boxes</a:t>
            </a:r>
          </a:p>
          <a:p>
            <a:r>
              <a:rPr lang="en-GB" dirty="0"/>
              <a:t>The advantage of </a:t>
            </a:r>
            <a:r>
              <a:rPr lang="en-GB" dirty="0" err="1"/>
              <a:t>OpenMDAO</a:t>
            </a:r>
            <a:r>
              <a:rPr lang="en-GB" dirty="0"/>
              <a:t>, NASTRAN95, </a:t>
            </a:r>
            <a:r>
              <a:rPr lang="en-GB" dirty="0" err="1"/>
              <a:t>ADFlow</a:t>
            </a:r>
            <a:r>
              <a:rPr lang="en-GB" dirty="0"/>
              <a:t> and </a:t>
            </a:r>
            <a:r>
              <a:rPr lang="en-GB" dirty="0" err="1"/>
              <a:t>Panair</a:t>
            </a:r>
            <a:r>
              <a:rPr lang="en-GB" dirty="0"/>
              <a:t>: They are Open-Source Tools</a:t>
            </a:r>
          </a:p>
          <a:p>
            <a:r>
              <a:rPr lang="en-GB" dirty="0"/>
              <a:t>Why not leverage this advantage to connect both fidelities? </a:t>
            </a:r>
          </a:p>
          <a:p>
            <a:r>
              <a:rPr lang="en-GB" dirty="0"/>
              <a:t>Two options: </a:t>
            </a:r>
          </a:p>
          <a:p>
            <a:pPr lvl="1"/>
            <a:r>
              <a:rPr lang="en-GB" dirty="0"/>
              <a:t>Monitor the constraint convergence (stress, cruise lift)</a:t>
            </a:r>
          </a:p>
          <a:p>
            <a:pPr lvl="1"/>
            <a:r>
              <a:rPr lang="en-GB" dirty="0"/>
              <a:t>Go to Hi-Fi after n iterations of the optimization solver</a:t>
            </a:r>
          </a:p>
          <a:p>
            <a:r>
              <a:rPr lang="en-GB" dirty="0"/>
              <a:t>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4D59013-142F-4613-B9B3-26019AB41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5493" y="237280"/>
            <a:ext cx="3811705" cy="2816560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99C5DD1D-4083-4778-85D5-D84B82095006}"/>
              </a:ext>
            </a:extLst>
          </p:cNvPr>
          <p:cNvSpPr txBox="1"/>
          <p:nvPr/>
        </p:nvSpPr>
        <p:spPr>
          <a:xfrm>
            <a:off x="7498167" y="5694726"/>
            <a:ext cx="4619852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1400" b="1" dirty="0"/>
              <a:t>Figure 6. </a:t>
            </a:r>
            <a:r>
              <a:rPr lang="en-GB" sz="1400" dirty="0"/>
              <a:t>Solution monitors for the MDAO problem. A green vertical line signals a possible fidelity interchange point.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8842598-D6C4-4AA0-AE8C-C6FA2EE7F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1138" y="3003791"/>
            <a:ext cx="4116060" cy="2690935"/>
          </a:xfrm>
          <a:prstGeom prst="rect">
            <a:avLst/>
          </a:prstGeom>
        </p:spPr>
      </p:pic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AF6469E1-E5A0-4885-BDD9-14296BE1FDE2}"/>
              </a:ext>
            </a:extLst>
          </p:cNvPr>
          <p:cNvCxnSpPr>
            <a:cxnSpLocks/>
          </p:cNvCxnSpPr>
          <p:nvPr/>
        </p:nvCxnSpPr>
        <p:spPr>
          <a:xfrm flipH="1" flipV="1">
            <a:off x="10006988" y="3094995"/>
            <a:ext cx="8878" cy="212855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5A8DCDC0-8F5C-4157-926B-BF2AFACA3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17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746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3EB483-7023-48DD-AA8F-6B2C7D57B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99FFC1-F970-457E-8884-E323F2F6A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 err="1"/>
              <a:t>State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art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Previous work</a:t>
            </a:r>
            <a:endParaRPr lang="es-MX" dirty="0"/>
          </a:p>
          <a:p>
            <a:pPr marL="457200" indent="-457200">
              <a:buFont typeface="+mj-lt"/>
              <a:buAutoNum type="arabicPeriod"/>
            </a:pPr>
            <a:r>
              <a:rPr lang="es-MX" dirty="0" err="1"/>
              <a:t>Proposed</a:t>
            </a:r>
            <a:r>
              <a:rPr lang="es-MX" dirty="0"/>
              <a:t> </a:t>
            </a:r>
            <a:r>
              <a:rPr lang="es-MX" dirty="0" err="1"/>
              <a:t>method</a:t>
            </a:r>
            <a:endParaRPr lang="es-MX" dirty="0"/>
          </a:p>
          <a:p>
            <a:pPr marL="457200" indent="-457200">
              <a:buFont typeface="+mj-lt"/>
              <a:buAutoNum type="arabicPeriod"/>
            </a:pPr>
            <a:r>
              <a:rPr lang="es-MX" b="1" dirty="0" err="1"/>
              <a:t>Preliminary</a:t>
            </a:r>
            <a:r>
              <a:rPr lang="es-MX" b="1" dirty="0"/>
              <a:t> </a:t>
            </a:r>
            <a:r>
              <a:rPr lang="es-MX" b="1" dirty="0" err="1"/>
              <a:t>Results</a:t>
            </a:r>
            <a:endParaRPr lang="es-MX" b="1" dirty="0"/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Future </a:t>
            </a:r>
            <a:r>
              <a:rPr lang="es-MX" dirty="0" err="1"/>
              <a:t>work</a:t>
            </a:r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7F00A6-E7D4-41FB-8481-49EDAB53B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18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4405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B019A08-55AD-4038-B865-37DA596B8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67C915A-BD39-4D85-AF7C-33DF66765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GB" dirty="0"/>
              <a:t>Preliminary results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C6BCEFC-D30F-4D81-A44B-4D1C23323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2" y="1640306"/>
            <a:ext cx="5451627" cy="3257347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BA067F2-7FAF-4758-9BC4-F7C88ED90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D951D4-9081-493A-96E9-4F25B1DC0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3"/>
            <a:ext cx="5127172" cy="3749123"/>
          </a:xfrm>
        </p:spPr>
        <p:txBody>
          <a:bodyPr vert="horz" lIns="0" tIns="45720" rIns="0" bIns="45720" rtlCol="0"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GB" sz="1600" dirty="0">
                <a:cs typeface="Calibri"/>
              </a:rPr>
              <a:t>Establish Low and High fidelity models and their isolated implementation.</a:t>
            </a:r>
          </a:p>
          <a:p>
            <a:pPr marL="749808" lvl="1" indent="-457200">
              <a:buFont typeface="+mj-lt"/>
              <a:buAutoNum type="alphaLcPeriod"/>
            </a:pPr>
            <a:r>
              <a:rPr lang="en-GB" sz="1600" dirty="0">
                <a:cs typeface="Calibri"/>
              </a:rPr>
              <a:t>Low-fidelity model: PANAIR. Implemented over a wing model.</a:t>
            </a:r>
          </a:p>
          <a:p>
            <a:pPr marL="749808" lvl="1" indent="-457200">
              <a:buFont typeface="+mj-lt"/>
              <a:buAutoNum type="alphaLcPeriod"/>
            </a:pPr>
            <a:r>
              <a:rPr lang="en-GB" sz="1600" dirty="0">
                <a:cs typeface="Calibri"/>
              </a:rPr>
              <a:t>High-fidelity model: </a:t>
            </a:r>
            <a:r>
              <a:rPr lang="en-GB" sz="1600" dirty="0" err="1">
                <a:cs typeface="Calibri"/>
              </a:rPr>
              <a:t>ADFlow</a:t>
            </a:r>
            <a:r>
              <a:rPr lang="en-GB" sz="1600" dirty="0">
                <a:cs typeface="Calibri"/>
              </a:rPr>
              <a:t>. Implemented over a wing model. 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1600" dirty="0">
                <a:cs typeface="Calibri"/>
              </a:rPr>
              <a:t>Define the way the Low-Fidelity model exchanges data with the High-Fidelity one.</a:t>
            </a:r>
          </a:p>
          <a:p>
            <a:pPr marL="749808" lvl="1" indent="-457200">
              <a:buFont typeface="+mj-lt"/>
              <a:buAutoNum type="alphaLcPeriod"/>
            </a:pPr>
            <a:r>
              <a:rPr lang="en-GB" sz="1600" dirty="0">
                <a:cs typeface="Calibri"/>
              </a:rPr>
              <a:t>When both meshes coincide, direct exchange is possible. </a:t>
            </a:r>
          </a:p>
          <a:p>
            <a:pPr marL="749808" lvl="1" indent="-457200">
              <a:buFont typeface="+mj-lt"/>
              <a:buAutoNum type="alphaLcPeriod"/>
            </a:pPr>
            <a:r>
              <a:rPr lang="en-GB" sz="1600" dirty="0">
                <a:cs typeface="Calibri"/>
              </a:rPr>
              <a:t>Else, map the data from one fidelity to the next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27C7B9-FD35-4E35-B741-E4A9A5F41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6B7131-2035-43F9-84E8-2B4749D33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CuadroTexto 14">
            <a:extLst>
              <a:ext uri="{FF2B5EF4-FFF2-40B4-BE49-F238E27FC236}">
                <a16:creationId xmlns:a16="http://schemas.microsoft.com/office/drawing/2014/main" id="{5CA6AECF-99C3-4932-A61E-C335CF63C9A4}"/>
              </a:ext>
            </a:extLst>
          </p:cNvPr>
          <p:cNvSpPr txBox="1"/>
          <p:nvPr/>
        </p:nvSpPr>
        <p:spPr>
          <a:xfrm>
            <a:off x="643739" y="4891577"/>
            <a:ext cx="545138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1400" b="1" dirty="0"/>
              <a:t>Figure 7. </a:t>
            </a:r>
            <a:r>
              <a:rPr lang="en-GB" sz="1400" dirty="0"/>
              <a:t>Von Mises Stress on the sample wing problem, low, single fidelity optimization. Structural Mesh. 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D197FE2-36D1-4FD0-8688-D20BC460A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19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2465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3EB483-7023-48DD-AA8F-6B2C7D57B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99FFC1-F970-457E-8884-E323F2F6A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b="1" dirty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 err="1"/>
              <a:t>State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art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Previous work</a:t>
            </a:r>
            <a:endParaRPr lang="es-MX" dirty="0"/>
          </a:p>
          <a:p>
            <a:pPr marL="457200" indent="-457200">
              <a:buFont typeface="+mj-lt"/>
              <a:buAutoNum type="arabicPeriod"/>
            </a:pPr>
            <a:r>
              <a:rPr lang="es-MX" dirty="0" err="1"/>
              <a:t>Proposed</a:t>
            </a:r>
            <a:r>
              <a:rPr lang="es-MX" dirty="0"/>
              <a:t> </a:t>
            </a:r>
            <a:r>
              <a:rPr lang="es-MX" dirty="0" err="1"/>
              <a:t>method</a:t>
            </a:r>
            <a:endParaRPr lang="es-MX" dirty="0"/>
          </a:p>
          <a:p>
            <a:pPr marL="457200" indent="-457200">
              <a:buFont typeface="+mj-lt"/>
              <a:buAutoNum type="arabicPeriod"/>
            </a:pPr>
            <a:r>
              <a:rPr lang="es-MX" dirty="0" err="1"/>
              <a:t>Preliminary</a:t>
            </a:r>
            <a:r>
              <a:rPr lang="es-MX" dirty="0"/>
              <a:t> </a:t>
            </a:r>
            <a:r>
              <a:rPr lang="es-MX" dirty="0" err="1"/>
              <a:t>Results</a:t>
            </a:r>
            <a:endParaRPr lang="es-MX" dirty="0"/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Future </a:t>
            </a:r>
            <a:r>
              <a:rPr lang="es-MX" dirty="0" err="1"/>
              <a:t>work</a:t>
            </a:r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70CAD4-BA4A-44EA-B40E-7534B9141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31216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008ECC-51D4-4E47-80DF-1D22FBBC5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3C3BC44-24A4-4990-93CC-161BAE55D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s-MX" dirty="0" err="1"/>
              <a:t>Preliminary</a:t>
            </a:r>
            <a:r>
              <a:rPr lang="es-MX" dirty="0"/>
              <a:t> </a:t>
            </a:r>
            <a:r>
              <a:rPr lang="es-MX" dirty="0" err="1"/>
              <a:t>results</a:t>
            </a: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4DBC7C2-B06F-44BE-A2DF-ABFC8B795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673481"/>
            <a:ext cx="6909801" cy="324760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EF352D9-7BCC-436E-8520-E9D0BAAA1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1DC938-403E-48B8-A2F0-ABB4F56ED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GB" sz="1800" dirty="0">
                <a:cs typeface="Calibri"/>
              </a:rPr>
              <a:t> Determine the criteria that triggers the alternation from low to high fidelity.</a:t>
            </a:r>
          </a:p>
          <a:p>
            <a:pPr marL="544068" lvl="1" indent="-342900">
              <a:buFont typeface="+mj-lt"/>
              <a:buAutoNum type="alphaLcPeriod"/>
            </a:pPr>
            <a:r>
              <a:rPr lang="en-GB" dirty="0">
                <a:cs typeface="Calibri"/>
              </a:rPr>
              <a:t>When a certain constraint convergence value is reached.</a:t>
            </a:r>
          </a:p>
          <a:p>
            <a:pPr marL="251460" indent="-342900">
              <a:buFont typeface="Wingdings" panose="05000000000000000000" pitchFamily="2" charset="2"/>
              <a:buChar char="ü"/>
            </a:pPr>
            <a:r>
              <a:rPr lang="en-GB" sz="1800" dirty="0">
                <a:cs typeface="Calibri"/>
              </a:rPr>
              <a:t>The High-Fidelity implementation is ready to be executed, but not yet reported due to time constraints. </a:t>
            </a:r>
          </a:p>
          <a:p>
            <a:endParaRPr lang="es-MX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EBA64A-08C9-4EE7-A7DD-C4309E575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A644F7-E61C-4BDD-9510-112510F64F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uadroTexto 14">
            <a:extLst>
              <a:ext uri="{FF2B5EF4-FFF2-40B4-BE49-F238E27FC236}">
                <a16:creationId xmlns:a16="http://schemas.microsoft.com/office/drawing/2014/main" id="{730958F5-2962-45CC-A4B4-1BB4511BC0BE}"/>
              </a:ext>
            </a:extLst>
          </p:cNvPr>
          <p:cNvSpPr txBox="1"/>
          <p:nvPr/>
        </p:nvSpPr>
        <p:spPr>
          <a:xfrm>
            <a:off x="643738" y="4891577"/>
            <a:ext cx="6573487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1400" b="1" dirty="0"/>
              <a:t>Figure 8. </a:t>
            </a:r>
            <a:r>
              <a:rPr lang="en-GB" sz="1400" dirty="0"/>
              <a:t>Cp distribution on the sample wing problem, low, single fidelity optimization. Fluid Mesh. 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B2D1224-059D-4690-A087-E6A0ACBE9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62746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3EB483-7023-48DD-AA8F-6B2C7D57B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99FFC1-F970-457E-8884-E323F2F6A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 err="1"/>
              <a:t>State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art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Previous work</a:t>
            </a:r>
            <a:endParaRPr lang="es-MX" dirty="0"/>
          </a:p>
          <a:p>
            <a:pPr marL="457200" indent="-457200">
              <a:buFont typeface="+mj-lt"/>
              <a:buAutoNum type="arabicPeriod"/>
            </a:pPr>
            <a:r>
              <a:rPr lang="es-MX" dirty="0" err="1"/>
              <a:t>Proposed</a:t>
            </a:r>
            <a:r>
              <a:rPr lang="es-MX" dirty="0"/>
              <a:t> </a:t>
            </a:r>
            <a:r>
              <a:rPr lang="es-MX" dirty="0" err="1"/>
              <a:t>method</a:t>
            </a:r>
            <a:endParaRPr lang="es-MX" dirty="0"/>
          </a:p>
          <a:p>
            <a:pPr marL="457200" indent="-457200">
              <a:buFont typeface="+mj-lt"/>
              <a:buAutoNum type="arabicPeriod"/>
            </a:pPr>
            <a:r>
              <a:rPr lang="es-MX" dirty="0" err="1"/>
              <a:t>Preliminary</a:t>
            </a:r>
            <a:r>
              <a:rPr lang="es-MX" dirty="0"/>
              <a:t> </a:t>
            </a:r>
            <a:r>
              <a:rPr lang="es-MX" dirty="0" err="1"/>
              <a:t>Results</a:t>
            </a:r>
            <a:endParaRPr lang="es-MX" dirty="0"/>
          </a:p>
          <a:p>
            <a:pPr marL="457200" indent="-457200">
              <a:buFont typeface="+mj-lt"/>
              <a:buAutoNum type="arabicPeriod"/>
            </a:pPr>
            <a:r>
              <a:rPr lang="es-MX" b="1" dirty="0"/>
              <a:t>Future </a:t>
            </a:r>
            <a:r>
              <a:rPr lang="es-MX" b="1" dirty="0" err="1"/>
              <a:t>work</a:t>
            </a:r>
            <a:endParaRPr lang="es-MX" b="1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D65A6F-F8F6-4AD7-9FAC-C8F4542F9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21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28743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529AFD-5A84-4419-9390-0E9584F35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FFD9C4-5E6D-4E44-8CCD-24EF7B6FF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3A8E30E-5DC2-4884-9270-325F1301C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GB" sz="3600">
                <a:solidFill>
                  <a:srgbClr val="FFFFFF"/>
                </a:solidFill>
              </a:rPr>
              <a:t>Future work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3B2DB5-1B01-4A7A-B79B-E180757E6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1" name="Marcador de contenido 4">
            <a:extLst>
              <a:ext uri="{FF2B5EF4-FFF2-40B4-BE49-F238E27FC236}">
                <a16:creationId xmlns:a16="http://schemas.microsoft.com/office/drawing/2014/main" id="{0CE07950-051F-4127-9650-7E4B8B1922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0961788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A57288A-7F7C-4DBF-9A4D-D2353C1EE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0847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01938E-2542-4453-8782-4E236023B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Bibliography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0AFE0A-C013-4512-8C48-8AF66724D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091" y="1808384"/>
            <a:ext cx="10666227" cy="4763013"/>
          </a:xfrm>
        </p:spPr>
        <p:txBody>
          <a:bodyPr vert="horz" lIns="0" tIns="45720" rIns="0" bIns="45720" rtlCol="0" anchor="t">
            <a:normAutofit fontScale="77500" lnSpcReduction="20000"/>
          </a:bodyPr>
          <a:lstStyle/>
          <a:p>
            <a:pPr algn="just"/>
            <a:r>
              <a:rPr lang="en-GB" dirty="0"/>
              <a:t>[1] Fischer, C. C., </a:t>
            </a:r>
            <a:r>
              <a:rPr lang="en-GB" dirty="0" err="1"/>
              <a:t>Grandhi</a:t>
            </a:r>
            <a:r>
              <a:rPr lang="en-GB" dirty="0"/>
              <a:t>, R. V., &amp; </a:t>
            </a:r>
            <a:r>
              <a:rPr lang="en-GB" dirty="0" err="1"/>
              <a:t>Beran</a:t>
            </a:r>
            <a:r>
              <a:rPr lang="en-GB" dirty="0"/>
              <a:t>, P. S. (2018). Bayesian-Enhanced Low-Fidelity Correction Approach to </a:t>
            </a:r>
            <a:r>
              <a:rPr lang="en-GB" dirty="0" err="1"/>
              <a:t>Multifidelity</a:t>
            </a:r>
            <a:r>
              <a:rPr lang="en-GB" dirty="0"/>
              <a:t> Aerospace Design. </a:t>
            </a:r>
            <a:r>
              <a:rPr lang="en-GB" i="1" dirty="0"/>
              <a:t>AIAA Journal</a:t>
            </a:r>
            <a:r>
              <a:rPr lang="en-GB" dirty="0"/>
              <a:t>, </a:t>
            </a:r>
            <a:r>
              <a:rPr lang="en-GB" i="1" dirty="0"/>
              <a:t>56</a:t>
            </a:r>
            <a:r>
              <a:rPr lang="en-GB" dirty="0"/>
              <a:t>(8), 3295-3306.</a:t>
            </a:r>
          </a:p>
          <a:p>
            <a:pPr algn="just"/>
            <a:r>
              <a:rPr lang="en-GB" dirty="0"/>
              <a:t>[2] Forrester, A. I., </a:t>
            </a:r>
            <a:r>
              <a:rPr lang="en-GB" dirty="0" err="1"/>
              <a:t>Sóbester</a:t>
            </a:r>
            <a:r>
              <a:rPr lang="en-GB" dirty="0"/>
              <a:t>, A., &amp; Keane, A. J. (2007). Multi-fidelity optimization via surrogate modelling. </a:t>
            </a:r>
            <a:r>
              <a:rPr lang="en-GB" i="1" dirty="0"/>
              <a:t>Proceedings of the royal society a: mathematical, physical and engineering sciences</a:t>
            </a:r>
            <a:r>
              <a:rPr lang="en-GB" dirty="0"/>
              <a:t>, </a:t>
            </a:r>
            <a:r>
              <a:rPr lang="en-GB" i="1" dirty="0"/>
              <a:t>463</a:t>
            </a:r>
            <a:r>
              <a:rPr lang="en-GB" dirty="0"/>
              <a:t>(2088), 3251-3269.</a:t>
            </a:r>
          </a:p>
          <a:p>
            <a:pPr algn="just"/>
            <a:r>
              <a:rPr lang="es-MX" dirty="0"/>
              <a:t>[2] Gray, J., Moore, K., &amp; </a:t>
            </a:r>
            <a:r>
              <a:rPr lang="es-MX" dirty="0" err="1"/>
              <a:t>Naylor</a:t>
            </a:r>
            <a:r>
              <a:rPr lang="es-MX" dirty="0"/>
              <a:t>, B. (2010, </a:t>
            </a:r>
            <a:r>
              <a:rPr lang="es-MX" dirty="0" err="1"/>
              <a:t>September</a:t>
            </a:r>
            <a:r>
              <a:rPr lang="es-MX" dirty="0"/>
              <a:t>). </a:t>
            </a:r>
            <a:r>
              <a:rPr lang="es-MX" dirty="0" err="1"/>
              <a:t>OpenMDAO</a:t>
            </a:r>
            <a:r>
              <a:rPr lang="es-MX" dirty="0"/>
              <a:t>: </a:t>
            </a:r>
            <a:r>
              <a:rPr lang="es-MX" dirty="0" err="1"/>
              <a:t>An</a:t>
            </a:r>
            <a:r>
              <a:rPr lang="es-MX" dirty="0"/>
              <a:t> open </a:t>
            </a:r>
            <a:r>
              <a:rPr lang="es-MX" dirty="0" err="1"/>
              <a:t>source</a:t>
            </a:r>
            <a:r>
              <a:rPr lang="es-MX" dirty="0"/>
              <a:t> </a:t>
            </a:r>
            <a:r>
              <a:rPr lang="es-MX" dirty="0" err="1"/>
              <a:t>framework</a:t>
            </a:r>
            <a:r>
              <a:rPr lang="es-MX" dirty="0"/>
              <a:t> </a:t>
            </a: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multidisciplinary</a:t>
            </a:r>
            <a:r>
              <a:rPr lang="es-MX" dirty="0"/>
              <a:t> </a:t>
            </a:r>
            <a:r>
              <a:rPr lang="es-MX" dirty="0" err="1"/>
              <a:t>analysis</a:t>
            </a:r>
            <a:r>
              <a:rPr lang="es-MX" dirty="0"/>
              <a:t> and </a:t>
            </a:r>
            <a:r>
              <a:rPr lang="es-MX" dirty="0" err="1"/>
              <a:t>optimization</a:t>
            </a:r>
            <a:r>
              <a:rPr lang="es-MX" dirty="0"/>
              <a:t>. In </a:t>
            </a:r>
            <a:r>
              <a:rPr lang="es-MX" i="1" dirty="0"/>
              <a:t>13th AIAA/ISSMO </a:t>
            </a:r>
            <a:r>
              <a:rPr lang="es-MX" i="1" dirty="0" err="1"/>
              <a:t>Multidisciplinary</a:t>
            </a:r>
            <a:r>
              <a:rPr lang="es-MX" i="1" dirty="0"/>
              <a:t> </a:t>
            </a:r>
            <a:r>
              <a:rPr lang="es-MX" i="1" dirty="0" err="1"/>
              <a:t>Analysis</a:t>
            </a:r>
            <a:r>
              <a:rPr lang="es-MX" i="1" dirty="0"/>
              <a:t> </a:t>
            </a:r>
            <a:r>
              <a:rPr lang="es-MX" i="1" dirty="0" err="1"/>
              <a:t>Optimization</a:t>
            </a:r>
            <a:r>
              <a:rPr lang="es-MX" i="1" dirty="0"/>
              <a:t> </a:t>
            </a:r>
            <a:r>
              <a:rPr lang="es-MX" i="1" dirty="0" err="1"/>
              <a:t>Conference</a:t>
            </a:r>
            <a:r>
              <a:rPr lang="es-MX" dirty="0"/>
              <a:t> (p. 9101).</a:t>
            </a:r>
            <a:endParaRPr lang="es-ES" dirty="0"/>
          </a:p>
          <a:p>
            <a:pPr algn="just"/>
            <a:r>
              <a:rPr lang="es-MX" dirty="0"/>
              <a:t>[3] </a:t>
            </a:r>
            <a:r>
              <a:rPr lang="es-MX" dirty="0" err="1"/>
              <a:t>Jovanov</a:t>
            </a:r>
            <a:r>
              <a:rPr lang="es-MX" dirty="0"/>
              <a:t>, K., &amp; De </a:t>
            </a:r>
            <a:r>
              <a:rPr lang="es-MX" dirty="0" err="1"/>
              <a:t>Breuker</a:t>
            </a:r>
            <a:r>
              <a:rPr lang="es-MX" dirty="0"/>
              <a:t>, R. (2015). </a:t>
            </a:r>
            <a:r>
              <a:rPr lang="es-MX" dirty="0" err="1"/>
              <a:t>Accelerated</a:t>
            </a:r>
            <a:r>
              <a:rPr lang="es-MX" dirty="0"/>
              <a:t> </a:t>
            </a:r>
            <a:r>
              <a:rPr lang="es-MX" dirty="0" err="1"/>
              <a:t>convergence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static</a:t>
            </a:r>
            <a:r>
              <a:rPr lang="es-MX" dirty="0"/>
              <a:t> </a:t>
            </a:r>
            <a:r>
              <a:rPr lang="es-MX" dirty="0" err="1"/>
              <a:t>aeroelasticity</a:t>
            </a:r>
            <a:r>
              <a:rPr lang="es-MX" dirty="0"/>
              <a:t> </a:t>
            </a:r>
            <a:r>
              <a:rPr lang="es-MX" dirty="0" err="1"/>
              <a:t>using</a:t>
            </a:r>
            <a:r>
              <a:rPr lang="es-MX" dirty="0"/>
              <a:t> </a:t>
            </a:r>
            <a:r>
              <a:rPr lang="es-MX" dirty="0" err="1"/>
              <a:t>low-fidelity</a:t>
            </a:r>
            <a:r>
              <a:rPr lang="es-MX" dirty="0"/>
              <a:t> </a:t>
            </a:r>
            <a:r>
              <a:rPr lang="es-MX" dirty="0" err="1"/>
              <a:t>aerodynamics</a:t>
            </a:r>
            <a:r>
              <a:rPr lang="es-MX" dirty="0"/>
              <a:t>. In </a:t>
            </a:r>
            <a:r>
              <a:rPr lang="es-MX" i="1" dirty="0"/>
              <a:t>56th AIAA/ASCE/AHS/ASC </a:t>
            </a:r>
            <a:r>
              <a:rPr lang="es-MX" i="1" dirty="0" err="1"/>
              <a:t>Structures</a:t>
            </a:r>
            <a:r>
              <a:rPr lang="es-MX" i="1" dirty="0"/>
              <a:t>, </a:t>
            </a:r>
            <a:r>
              <a:rPr lang="es-MX" i="1" dirty="0" err="1"/>
              <a:t>Structural</a:t>
            </a:r>
            <a:r>
              <a:rPr lang="es-MX" i="1" dirty="0"/>
              <a:t> Dynamics, and </a:t>
            </a:r>
            <a:r>
              <a:rPr lang="es-MX" i="1" dirty="0" err="1"/>
              <a:t>Materials</a:t>
            </a:r>
            <a:r>
              <a:rPr lang="es-MX" i="1" dirty="0"/>
              <a:t> </a:t>
            </a:r>
            <a:r>
              <a:rPr lang="es-MX" i="1" dirty="0" err="1"/>
              <a:t>Conference</a:t>
            </a:r>
            <a:r>
              <a:rPr lang="es-MX" dirty="0"/>
              <a:t> (p. 0175).</a:t>
            </a:r>
            <a:endParaRPr lang="en-GB" dirty="0">
              <a:cs typeface="Calibri" panose="020F0502020204030204"/>
            </a:endParaRPr>
          </a:p>
          <a:p>
            <a:pPr algn="just"/>
            <a:r>
              <a:rPr lang="en-GB" dirty="0"/>
              <a:t>[4] Marques, A. N., Lam, R., Chaudhuri, A., </a:t>
            </a:r>
            <a:r>
              <a:rPr lang="en-GB" dirty="0" err="1"/>
              <a:t>Opgenoord</a:t>
            </a:r>
            <a:r>
              <a:rPr lang="en-GB" dirty="0"/>
              <a:t>, M. M., &amp; Willcox, K. E. (2019). A </a:t>
            </a:r>
            <a:r>
              <a:rPr lang="en-GB" dirty="0" err="1"/>
              <a:t>multifidelity</a:t>
            </a:r>
            <a:r>
              <a:rPr lang="en-GB" dirty="0"/>
              <a:t> method for locating aeroelastic flutter boundaries. In </a:t>
            </a:r>
            <a:r>
              <a:rPr lang="en-GB" i="1" dirty="0"/>
              <a:t>AIAA </a:t>
            </a:r>
            <a:r>
              <a:rPr lang="en-GB" i="1" dirty="0" err="1"/>
              <a:t>Scitech</a:t>
            </a:r>
            <a:r>
              <a:rPr lang="en-GB" i="1" dirty="0"/>
              <a:t> 2019 Forum</a:t>
            </a:r>
            <a:r>
              <a:rPr lang="en-GB" dirty="0"/>
              <a:t> (p. 0438).</a:t>
            </a:r>
            <a:endParaRPr lang="en-GB" dirty="0">
              <a:cs typeface="Calibri" panose="020F0502020204030204"/>
            </a:endParaRPr>
          </a:p>
          <a:p>
            <a:pPr algn="just"/>
            <a:r>
              <a:rPr lang="es-MX" dirty="0"/>
              <a:t>[5] Mas-Colomer, J. (2018). </a:t>
            </a:r>
            <a:r>
              <a:rPr lang="es-MX" i="1" dirty="0" err="1"/>
              <a:t>Aeroelastic</a:t>
            </a:r>
            <a:r>
              <a:rPr lang="es-MX" i="1" dirty="0"/>
              <a:t> </a:t>
            </a:r>
            <a:r>
              <a:rPr lang="es-MX" i="1" dirty="0" err="1"/>
              <a:t>Similarity</a:t>
            </a:r>
            <a:r>
              <a:rPr lang="es-MX" i="1" dirty="0"/>
              <a:t> </a:t>
            </a:r>
            <a:r>
              <a:rPr lang="es-MX" i="1" dirty="0" err="1"/>
              <a:t>of</a:t>
            </a:r>
            <a:r>
              <a:rPr lang="es-MX" i="1" dirty="0"/>
              <a:t> a Flight </a:t>
            </a:r>
            <a:r>
              <a:rPr lang="es-MX" i="1" dirty="0" err="1"/>
              <a:t>Demonstrator</a:t>
            </a:r>
            <a:r>
              <a:rPr lang="es-MX" i="1" dirty="0"/>
              <a:t> </a:t>
            </a:r>
            <a:r>
              <a:rPr lang="es-MX" i="1" dirty="0" err="1"/>
              <a:t>via</a:t>
            </a:r>
            <a:r>
              <a:rPr lang="es-MX" i="1" dirty="0"/>
              <a:t> </a:t>
            </a:r>
            <a:r>
              <a:rPr lang="es-MX" i="1" dirty="0" err="1"/>
              <a:t>Multidisciplinary</a:t>
            </a:r>
            <a:r>
              <a:rPr lang="es-MX" i="1" dirty="0"/>
              <a:t> </a:t>
            </a:r>
            <a:r>
              <a:rPr lang="es-MX" i="1" dirty="0" err="1"/>
              <a:t>Optimization</a:t>
            </a:r>
            <a:r>
              <a:rPr lang="es-MX" dirty="0"/>
              <a:t> (Doctoral </a:t>
            </a:r>
            <a:r>
              <a:rPr lang="es-MX" dirty="0" err="1"/>
              <a:t>dissertation</a:t>
            </a:r>
            <a:r>
              <a:rPr lang="es-MX" dirty="0"/>
              <a:t>, </a:t>
            </a:r>
            <a:r>
              <a:rPr lang="es-MX" dirty="0" err="1"/>
              <a:t>Université</a:t>
            </a:r>
            <a:r>
              <a:rPr lang="es-MX" dirty="0"/>
              <a:t> </a:t>
            </a:r>
            <a:r>
              <a:rPr lang="es-MX" dirty="0" err="1"/>
              <a:t>Fédérale</a:t>
            </a:r>
            <a:r>
              <a:rPr lang="es-MX" dirty="0"/>
              <a:t> de Toulouse).</a:t>
            </a:r>
            <a:endParaRPr lang="en-GB" dirty="0">
              <a:cs typeface="Calibri" panose="020F0502020204030204"/>
            </a:endParaRPr>
          </a:p>
          <a:p>
            <a:pPr algn="just"/>
            <a:r>
              <a:rPr lang="en-GB" dirty="0"/>
              <a:t>[6] </a:t>
            </a:r>
            <a:r>
              <a:rPr lang="en-GB" dirty="0" err="1"/>
              <a:t>Peherstorfer</a:t>
            </a:r>
            <a:r>
              <a:rPr lang="en-GB" dirty="0"/>
              <a:t>, B., Willcox, K., &amp; </a:t>
            </a:r>
            <a:r>
              <a:rPr lang="en-GB" dirty="0" err="1"/>
              <a:t>Gunzburger</a:t>
            </a:r>
            <a:r>
              <a:rPr lang="en-GB" dirty="0"/>
              <a:t>, M. (2018). Survey of </a:t>
            </a:r>
            <a:r>
              <a:rPr lang="en-GB" dirty="0" err="1"/>
              <a:t>multifidelity</a:t>
            </a:r>
            <a:r>
              <a:rPr lang="en-GB" dirty="0"/>
              <a:t> methods in uncertainty propagation, inference, and optimization. </a:t>
            </a:r>
            <a:r>
              <a:rPr lang="en-GB" i="1" dirty="0"/>
              <a:t>SIAM Review</a:t>
            </a:r>
            <a:r>
              <a:rPr lang="en-GB" dirty="0"/>
              <a:t>, </a:t>
            </a:r>
            <a:r>
              <a:rPr lang="en-GB" i="1" dirty="0"/>
              <a:t>60</a:t>
            </a:r>
            <a:r>
              <a:rPr lang="en-GB" dirty="0"/>
              <a:t>(3), 550-591.</a:t>
            </a:r>
          </a:p>
          <a:p>
            <a:pPr algn="just"/>
            <a:r>
              <a:rPr lang="es-MX" dirty="0"/>
              <a:t>[8] </a:t>
            </a:r>
            <a:r>
              <a:rPr lang="es-MX" dirty="0" err="1"/>
              <a:t>Scholcz</a:t>
            </a:r>
            <a:r>
              <a:rPr lang="es-MX" dirty="0"/>
              <a:t>, T. P., van </a:t>
            </a:r>
            <a:r>
              <a:rPr lang="es-MX" dirty="0" err="1"/>
              <a:t>Zuijlen</a:t>
            </a:r>
            <a:r>
              <a:rPr lang="es-MX" dirty="0"/>
              <a:t>, A. H., &amp; </a:t>
            </a:r>
            <a:r>
              <a:rPr lang="es-MX" dirty="0" err="1"/>
              <a:t>Bijl</a:t>
            </a:r>
            <a:r>
              <a:rPr lang="es-MX" dirty="0"/>
              <a:t>, H. (2014). </a:t>
            </a:r>
            <a:r>
              <a:rPr lang="es-MX" dirty="0" err="1"/>
              <a:t>Space-mapping</a:t>
            </a:r>
            <a:r>
              <a:rPr lang="es-MX" dirty="0"/>
              <a:t> in fluid–</a:t>
            </a:r>
            <a:r>
              <a:rPr lang="es-MX" dirty="0" err="1"/>
              <a:t>structure</a:t>
            </a:r>
            <a:r>
              <a:rPr lang="es-MX" dirty="0"/>
              <a:t> </a:t>
            </a:r>
            <a:r>
              <a:rPr lang="es-MX" dirty="0" err="1"/>
              <a:t>interaction</a:t>
            </a:r>
            <a:r>
              <a:rPr lang="es-MX" dirty="0"/>
              <a:t> </a:t>
            </a:r>
            <a:r>
              <a:rPr lang="es-MX" dirty="0" err="1"/>
              <a:t>problems</a:t>
            </a:r>
            <a:r>
              <a:rPr lang="es-MX" dirty="0"/>
              <a:t>. </a:t>
            </a:r>
            <a:r>
              <a:rPr lang="es-MX" i="1" dirty="0" err="1"/>
              <a:t>Computer</a:t>
            </a:r>
            <a:r>
              <a:rPr lang="es-MX" i="1" dirty="0"/>
              <a:t> </a:t>
            </a:r>
            <a:r>
              <a:rPr lang="es-MX" i="1" dirty="0" err="1"/>
              <a:t>Methods</a:t>
            </a:r>
            <a:r>
              <a:rPr lang="es-MX" i="1" dirty="0"/>
              <a:t> in </a:t>
            </a:r>
            <a:r>
              <a:rPr lang="es-MX" i="1" dirty="0" err="1"/>
              <a:t>Applied</a:t>
            </a:r>
            <a:r>
              <a:rPr lang="es-MX" i="1" dirty="0"/>
              <a:t> </a:t>
            </a:r>
            <a:r>
              <a:rPr lang="es-MX" i="1" dirty="0" err="1"/>
              <a:t>Mechanics</a:t>
            </a:r>
            <a:r>
              <a:rPr lang="es-MX" i="1" dirty="0"/>
              <a:t> and </a:t>
            </a:r>
            <a:r>
              <a:rPr lang="es-MX" i="1" dirty="0" err="1"/>
              <a:t>Engineering</a:t>
            </a:r>
            <a:r>
              <a:rPr lang="es-MX" dirty="0"/>
              <a:t>, </a:t>
            </a:r>
            <a:r>
              <a:rPr lang="es-MX" i="1" dirty="0"/>
              <a:t>281</a:t>
            </a:r>
            <a:r>
              <a:rPr lang="es-MX" dirty="0"/>
              <a:t>, 162-183.</a:t>
            </a:r>
            <a:endParaRPr lang="en-GB" dirty="0">
              <a:cs typeface="Calibri" panose="020F0502020204030204"/>
            </a:endParaRPr>
          </a:p>
          <a:p>
            <a:pPr algn="just"/>
            <a:r>
              <a:rPr lang="en-GB" dirty="0"/>
              <a:t>[9] Zhang, Y., Kim, N. H., Park, C., &amp; </a:t>
            </a:r>
            <a:r>
              <a:rPr lang="en-GB" dirty="0" err="1"/>
              <a:t>Haftka</a:t>
            </a:r>
            <a:r>
              <a:rPr lang="en-GB" dirty="0"/>
              <a:t>, R. T. (2018). </a:t>
            </a:r>
            <a:r>
              <a:rPr lang="en-GB" dirty="0" err="1"/>
              <a:t>Multifidelity</a:t>
            </a:r>
            <a:r>
              <a:rPr lang="en-GB" dirty="0"/>
              <a:t> Surrogate Based on Single Linear Regression. </a:t>
            </a:r>
            <a:r>
              <a:rPr lang="en-GB" i="1" dirty="0"/>
              <a:t>AIAA Journal</a:t>
            </a:r>
            <a:r>
              <a:rPr lang="en-GB" dirty="0"/>
              <a:t>, </a:t>
            </a:r>
            <a:r>
              <a:rPr lang="en-GB" i="1" dirty="0"/>
              <a:t>56</a:t>
            </a:r>
            <a:r>
              <a:rPr lang="en-GB" dirty="0"/>
              <a:t>(12), 4944-4952.</a:t>
            </a:r>
            <a:endParaRPr lang="en-GB" dirty="0">
              <a:cs typeface="Calibri" panose="020F0502020204030204"/>
            </a:endParaRPr>
          </a:p>
          <a:p>
            <a:pPr algn="just"/>
            <a:endParaRPr lang="en-GB" dirty="0">
              <a:cs typeface="Calibri" panose="020F0502020204030204"/>
            </a:endParaRPr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C08865-E32C-4C2E-8A4C-1714384B9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58924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346242-6B4A-49E7-8121-22B27892E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3E20C4-63B2-4EB5-BC58-B400E31AC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3856460" cy="4111184"/>
          </a:xfrm>
        </p:spPr>
        <p:txBody>
          <a:bodyPr/>
          <a:lstStyle/>
          <a:p>
            <a:r>
              <a:rPr lang="en-GB" dirty="0"/>
              <a:t>Fluid-Structure Interaction (FSI) is a key feature in aircraft design.</a:t>
            </a:r>
          </a:p>
          <a:p>
            <a:r>
              <a:rPr lang="en-GB" dirty="0"/>
              <a:t>Failing to consider FSI effects can be catastrophic: </a:t>
            </a:r>
          </a:p>
          <a:p>
            <a:pPr lvl="1"/>
            <a:r>
              <a:rPr lang="en-GB" dirty="0"/>
              <a:t>Flutter (Dynamic)</a:t>
            </a:r>
          </a:p>
          <a:p>
            <a:pPr lvl="1"/>
            <a:r>
              <a:rPr lang="en-GB" dirty="0"/>
              <a:t>Buffeting (Dynamic)</a:t>
            </a:r>
          </a:p>
          <a:p>
            <a:pPr lvl="1"/>
            <a:r>
              <a:rPr lang="en-GB" dirty="0"/>
              <a:t>Divergence (Static)</a:t>
            </a:r>
          </a:p>
          <a:p>
            <a:pPr lvl="1"/>
            <a:r>
              <a:rPr lang="en-GB" dirty="0"/>
              <a:t>Control reversal (Static) </a:t>
            </a:r>
          </a:p>
          <a:p>
            <a:endParaRPr lang="en-GB" dirty="0"/>
          </a:p>
          <a:p>
            <a:endParaRPr lang="en-GB" dirty="0"/>
          </a:p>
          <a:p>
            <a:endParaRPr lang="es-MX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D531491-8100-42EA-8941-0D6B99EDA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818" y="1845734"/>
            <a:ext cx="5469665" cy="340885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9B80356-878C-4E9A-B525-ED34BD2EDDF6}"/>
              </a:ext>
            </a:extLst>
          </p:cNvPr>
          <p:cNvSpPr txBox="1"/>
          <p:nvPr/>
        </p:nvSpPr>
        <p:spPr>
          <a:xfrm>
            <a:off x="5742818" y="5254591"/>
            <a:ext cx="5412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Figure 1. </a:t>
            </a:r>
            <a:r>
              <a:rPr lang="en-GB" sz="1400" dirty="0"/>
              <a:t>FSI schematic on an </a:t>
            </a:r>
            <a:r>
              <a:rPr lang="en-GB" sz="1400" dirty="0" err="1"/>
              <a:t>airfoil</a:t>
            </a:r>
            <a:r>
              <a:rPr lang="en-GB" sz="1400" dirty="0"/>
              <a:t>. </a:t>
            </a:r>
            <a:r>
              <a:rPr lang="en-GB" sz="1400" i="1" dirty="0">
                <a:hlinkClick r:id="rId3" action="ppaction://hlinksldjump"/>
              </a:rPr>
              <a:t>[1] </a:t>
            </a:r>
            <a:r>
              <a:rPr lang="en-GB" sz="1400" i="1" dirty="0" err="1"/>
              <a:t>Dugeai</a:t>
            </a:r>
            <a:r>
              <a:rPr lang="en-GB" sz="1400" i="1" dirty="0"/>
              <a:t>, ONERA/DADS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BFC3A3B9-3F37-49A2-939F-3CCE0B154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24</a:t>
            </a:fld>
            <a:endParaRPr lang="es-MX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1B77DC4-0859-48E8-894A-5D14AB6F3D1F}"/>
              </a:ext>
            </a:extLst>
          </p:cNvPr>
          <p:cNvSpPr txBox="1"/>
          <p:nvPr/>
        </p:nvSpPr>
        <p:spPr>
          <a:xfrm>
            <a:off x="87312" y="5787640"/>
            <a:ext cx="9953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[1] </a:t>
            </a:r>
            <a:r>
              <a:rPr lang="en-GB" dirty="0" err="1"/>
              <a:t>Dugeai</a:t>
            </a:r>
            <a:r>
              <a:rPr lang="en-GB" dirty="0"/>
              <a:t>, A. (2018). Aeroelasticity Phenomena and basics on numerical modelling. </a:t>
            </a:r>
            <a:r>
              <a:rPr lang="en-GB" i="1" dirty="0"/>
              <a:t>ONERA/DADS, </a:t>
            </a:r>
            <a:r>
              <a:rPr lang="en-GB" dirty="0"/>
              <a:t>7-10</a:t>
            </a:r>
            <a:r>
              <a:rPr lang="en-GB" i="1" dirty="0"/>
              <a:t>.</a:t>
            </a:r>
            <a:endParaRPr lang="en-GB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49888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F69504-1AE1-4D56-A3F0-6B0B570DD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19873F-EC27-4311-8E55-CDAB788A4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886270" cy="4023360"/>
          </a:xfrm>
        </p:spPr>
        <p:txBody>
          <a:bodyPr/>
          <a:lstStyle/>
          <a:p>
            <a:r>
              <a:rPr lang="en-GB" dirty="0"/>
              <a:t>Fluid-Structure Interaction (FSI) is a key feature in aircraft design.</a:t>
            </a:r>
          </a:p>
          <a:p>
            <a:r>
              <a:rPr lang="en-GB" dirty="0"/>
              <a:t>Uncertainties on the aeroelastic behaviour lead to excessive safety margins.</a:t>
            </a:r>
          </a:p>
          <a:p>
            <a:r>
              <a:rPr lang="en-GB" dirty="0"/>
              <a:t>In order to optimize </a:t>
            </a:r>
            <a:r>
              <a:rPr lang="en-GB" dirty="0" err="1"/>
              <a:t>w.r.t.</a:t>
            </a:r>
            <a:r>
              <a:rPr lang="en-GB" dirty="0"/>
              <a:t> aeroelastic behaviour, the coupled system must be solved many times.</a:t>
            </a:r>
          </a:p>
          <a:p>
            <a:r>
              <a:rPr lang="en-GB" dirty="0"/>
              <a:t> Ideally, this analysis should be carried out from the very early stages of the design phase.</a:t>
            </a:r>
          </a:p>
          <a:p>
            <a:endParaRPr lang="en-GB" dirty="0"/>
          </a:p>
          <a:p>
            <a:endParaRPr lang="en-GB" dirty="0"/>
          </a:p>
          <a:p>
            <a:endParaRPr lang="es-MX" dirty="0"/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467830A2-C6EE-4DB4-A237-2932E96FD0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3546823"/>
              </p:ext>
            </p:extLst>
          </p:nvPr>
        </p:nvGraphicFramePr>
        <p:xfrm>
          <a:off x="6985279" y="2530423"/>
          <a:ext cx="4109441" cy="22191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3562882-B88D-498B-A0A3-2EBD32A7D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2123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51BCFC-12A8-4484-B8C2-7438091AB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Introduction</a:t>
            </a:r>
            <a:r>
              <a:rPr lang="es-MX" dirty="0"/>
              <a:t>: </a:t>
            </a:r>
            <a:r>
              <a:rPr lang="es-MX" dirty="0" err="1"/>
              <a:t>Multidisciplinary</a:t>
            </a:r>
            <a:r>
              <a:rPr lang="es-MX" dirty="0"/>
              <a:t> </a:t>
            </a:r>
            <a:r>
              <a:rPr lang="es-MX" dirty="0" err="1"/>
              <a:t>Optimization</a:t>
            </a:r>
            <a:r>
              <a:rPr lang="es-MX" dirty="0"/>
              <a:t>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30C14B-CE77-4758-BDB9-25682BD94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824126" cy="402336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Methodology for the design of systems where the interaction between several disciplines must be considered </a:t>
            </a:r>
            <a:r>
              <a:rPr lang="en-GB" i="1" dirty="0">
                <a:hlinkClick r:id="rId2" action="ppaction://hlinksldjump"/>
              </a:rPr>
              <a:t>[6]</a:t>
            </a:r>
            <a:r>
              <a:rPr lang="en-GB" i="1" dirty="0"/>
              <a:t> Rodríguez et al. </a:t>
            </a:r>
            <a:r>
              <a:rPr lang="es-MX" i="1" dirty="0"/>
              <a:t>IJCAM</a:t>
            </a:r>
            <a:r>
              <a:rPr lang="en-GB" dirty="0"/>
              <a:t>.</a:t>
            </a:r>
          </a:p>
          <a:p>
            <a:r>
              <a:rPr lang="en-GB" dirty="0"/>
              <a:t>An MDO architecture: </a:t>
            </a:r>
          </a:p>
          <a:p>
            <a:pPr lvl="1"/>
            <a:r>
              <a:rPr lang="en-GB" dirty="0"/>
              <a:t>Decomposes a complex system in manageable parts  </a:t>
            </a:r>
          </a:p>
          <a:p>
            <a:pPr lvl="1"/>
            <a:r>
              <a:rPr lang="en-GB" dirty="0"/>
              <a:t>Coordinates the parts interactions</a:t>
            </a:r>
          </a:p>
          <a:p>
            <a:pPr lvl="1"/>
            <a:r>
              <a:rPr lang="en-GB" dirty="0"/>
              <a:t>Searches the overall system optimum</a:t>
            </a:r>
          </a:p>
          <a:p>
            <a:r>
              <a:rPr lang="en-GB" dirty="0" err="1"/>
              <a:t>OpenMDAO</a:t>
            </a:r>
            <a:endParaRPr lang="en-GB" dirty="0"/>
          </a:p>
          <a:p>
            <a:r>
              <a:rPr lang="en-GB" dirty="0"/>
              <a:t>Python-based,  open source  framework  for coupling  multiple models and optimization </a:t>
            </a:r>
          </a:p>
          <a:p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DC35DD4-5196-4D88-B691-FC28D9F3B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4</a:t>
            </a:fld>
            <a:endParaRPr lang="es-MX"/>
          </a:p>
        </p:txBody>
      </p:sp>
      <p:pic>
        <p:nvPicPr>
          <p:cNvPr id="6" name="Imagen 5" descr="Imagen que contiene imágenes prediseñadas&#10;&#10;Descripción generada automáticamente">
            <a:extLst>
              <a:ext uri="{FF2B5EF4-FFF2-40B4-BE49-F238E27FC236}">
                <a16:creationId xmlns:a16="http://schemas.microsoft.com/office/drawing/2014/main" id="{AB95EC36-501D-4750-AB81-35E6D28F39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091" y="1871226"/>
            <a:ext cx="5603981" cy="827666"/>
          </a:xfrm>
          <a:prstGeom prst="rect">
            <a:avLst/>
          </a:prstGeom>
        </p:spPr>
      </p:pic>
      <p:pic>
        <p:nvPicPr>
          <p:cNvPr id="8" name="Imagen 7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8B1813E0-BC87-45BA-B2A6-7D1E24625A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483" y="2777984"/>
            <a:ext cx="4572000" cy="276225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710E6C04-FE12-4EF7-AE57-3F76A317FC3D}"/>
              </a:ext>
            </a:extLst>
          </p:cNvPr>
          <p:cNvSpPr txBox="1"/>
          <p:nvPr/>
        </p:nvSpPr>
        <p:spPr>
          <a:xfrm>
            <a:off x="6640483" y="5540234"/>
            <a:ext cx="500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Figure 2. </a:t>
            </a:r>
            <a:r>
              <a:rPr lang="en-GB" sz="1400" dirty="0"/>
              <a:t>XDSM diagram, MDF architecture. </a:t>
            </a:r>
            <a:r>
              <a:rPr lang="en-GB" sz="1400" i="1" dirty="0">
                <a:hlinkClick r:id="rId2" action="ppaction://hlinksldjump"/>
              </a:rPr>
              <a:t>[2] </a:t>
            </a:r>
            <a:r>
              <a:rPr lang="en-GB" sz="1400" i="1" dirty="0" err="1"/>
              <a:t>Gray</a:t>
            </a:r>
            <a:r>
              <a:rPr lang="en-GB" sz="1400" i="1" dirty="0"/>
              <a:t> et al. AIAA/ISSMO</a:t>
            </a:r>
          </a:p>
        </p:txBody>
      </p:sp>
    </p:spTree>
    <p:extLst>
      <p:ext uri="{BB962C8B-B14F-4D97-AF65-F5344CB8AC3E}">
        <p14:creationId xmlns:p14="http://schemas.microsoft.com/office/powerpoint/2010/main" val="1470323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2271B622-CD47-43D5-854A-8234B02B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F757A6-AB13-48C9-9BA4-BFA0E67DD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679" y="634946"/>
            <a:ext cx="6405063" cy="1450757"/>
          </a:xfrm>
        </p:spPr>
        <p:txBody>
          <a:bodyPr>
            <a:normAutofit/>
          </a:bodyPr>
          <a:lstStyle/>
          <a:p>
            <a:r>
              <a:rPr lang="en-GB"/>
              <a:t>Goal of the Project.</a:t>
            </a:r>
          </a:p>
        </p:txBody>
      </p:sp>
      <p:cxnSp>
        <p:nvCxnSpPr>
          <p:cNvPr id="20" name="Straight Connector 12">
            <a:extLst>
              <a:ext uri="{FF2B5EF4-FFF2-40B4-BE49-F238E27FC236}">
                <a16:creationId xmlns:a16="http://schemas.microsoft.com/office/drawing/2014/main" id="{660DD545-904F-42CC-BDA1-857C4E732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770A4C-7570-4D66-A3C8-C39B91EE8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679" y="2198914"/>
            <a:ext cx="6671500" cy="3670180"/>
          </a:xfrm>
        </p:spPr>
        <p:txBody>
          <a:bodyPr>
            <a:normAutofit/>
          </a:bodyPr>
          <a:lstStyle/>
          <a:p>
            <a:r>
              <a:rPr lang="en-GB" dirty="0"/>
              <a:t>MDO libraries allow the user to </a:t>
            </a:r>
            <a:r>
              <a:rPr lang="en-GB"/>
              <a:t>couple both </a:t>
            </a:r>
            <a:r>
              <a:rPr lang="en-GB" dirty="0"/>
              <a:t>disciplines and optimize </a:t>
            </a:r>
            <a:r>
              <a:rPr lang="en-GB" dirty="0" err="1"/>
              <a:t>w.r.t.</a:t>
            </a:r>
            <a:r>
              <a:rPr lang="en-GB" dirty="0"/>
              <a:t> established bounds &amp; variables</a:t>
            </a:r>
          </a:p>
          <a:p>
            <a:r>
              <a:rPr lang="en-GB" dirty="0"/>
              <a:t>High-Fidelity simulations offer accurate results but are often too expensive for direct design optimizations.</a:t>
            </a:r>
          </a:p>
          <a:p>
            <a:r>
              <a:rPr lang="en-GB" dirty="0"/>
              <a:t>Low-Fidelity analysis offer reasonable approximations with low computational demands.</a:t>
            </a:r>
          </a:p>
          <a:p>
            <a:r>
              <a:rPr lang="en-GB" dirty="0"/>
              <a:t>This project aims to combine low and high-Fidelity analysis to conduct aeroelastic optimization, and apply the method to a BWB configuration. </a:t>
            </a:r>
          </a:p>
          <a:p>
            <a:endParaRPr lang="en-GB" dirty="0"/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75DCEAED-CB98-40CF-8633-8DC69CD90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DAFC60AD-435C-4643-AF00-2B0908BC0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64D57DE8-328D-4228-BA9B-EEE15B2D5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232" y="1450920"/>
            <a:ext cx="2376057" cy="2906491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B5583315-FEB0-4E61-BB22-3ECCA631AD61}"/>
              </a:ext>
            </a:extLst>
          </p:cNvPr>
          <p:cNvSpPr txBox="1"/>
          <p:nvPr/>
        </p:nvSpPr>
        <p:spPr>
          <a:xfrm>
            <a:off x="196282" y="4470136"/>
            <a:ext cx="500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Figure 2. </a:t>
            </a:r>
            <a:r>
              <a:rPr lang="en-GB" sz="1400" dirty="0" err="1"/>
              <a:t>Multifidelity</a:t>
            </a:r>
            <a:r>
              <a:rPr lang="en-GB" sz="1400" dirty="0"/>
              <a:t> methods leverage error and costs to speedup simulations. </a:t>
            </a:r>
            <a:r>
              <a:rPr lang="en-GB" sz="1400" i="1" dirty="0">
                <a:hlinkClick r:id="rId3" action="ppaction://hlinksldjump"/>
              </a:rPr>
              <a:t>[6] </a:t>
            </a:r>
            <a:r>
              <a:rPr lang="en-GB" sz="1400" i="1" dirty="0" err="1"/>
              <a:t>Peherstorfer</a:t>
            </a:r>
            <a:r>
              <a:rPr lang="en-GB" sz="1400" i="1" dirty="0"/>
              <a:t> et al. SIAM Review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AD302E13-265D-4ED5-B62C-9D12D7AD88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428" y="2273331"/>
            <a:ext cx="2848910" cy="2179416"/>
          </a:xfrm>
          <a:prstGeom prst="rect">
            <a:avLst/>
          </a:prstGeom>
        </p:spPr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3D2BE1-7E5B-445D-A663-59BCED5E6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0991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3EB483-7023-48DD-AA8F-6B2C7D57B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99FFC1-F970-457E-8884-E323F2F6A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s-MX" b="1" dirty="0" err="1"/>
              <a:t>State</a:t>
            </a:r>
            <a:r>
              <a:rPr lang="es-MX" b="1" dirty="0"/>
              <a:t> </a:t>
            </a:r>
            <a:r>
              <a:rPr lang="es-MX" b="1" dirty="0" err="1"/>
              <a:t>of</a:t>
            </a:r>
            <a:r>
              <a:rPr lang="es-MX" b="1" dirty="0"/>
              <a:t> </a:t>
            </a:r>
            <a:r>
              <a:rPr lang="es-MX" b="1" dirty="0" err="1"/>
              <a:t>the</a:t>
            </a:r>
            <a:r>
              <a:rPr lang="es-MX" b="1" dirty="0"/>
              <a:t> art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Previous work</a:t>
            </a:r>
            <a:endParaRPr lang="es-MX" dirty="0"/>
          </a:p>
          <a:p>
            <a:pPr marL="457200" indent="-457200">
              <a:buFont typeface="+mj-lt"/>
              <a:buAutoNum type="arabicPeriod"/>
            </a:pPr>
            <a:r>
              <a:rPr lang="es-MX" dirty="0" err="1"/>
              <a:t>Proposed</a:t>
            </a:r>
            <a:r>
              <a:rPr lang="es-MX" dirty="0"/>
              <a:t> </a:t>
            </a:r>
            <a:r>
              <a:rPr lang="es-MX" dirty="0" err="1"/>
              <a:t>method</a:t>
            </a:r>
            <a:endParaRPr lang="es-MX" dirty="0"/>
          </a:p>
          <a:p>
            <a:pPr marL="457200" indent="-457200">
              <a:buFont typeface="+mj-lt"/>
              <a:buAutoNum type="arabicPeriod"/>
            </a:pPr>
            <a:r>
              <a:rPr lang="es-MX" dirty="0" err="1"/>
              <a:t>Preliminary</a:t>
            </a:r>
            <a:r>
              <a:rPr lang="es-MX" dirty="0"/>
              <a:t> </a:t>
            </a:r>
            <a:r>
              <a:rPr lang="es-MX" dirty="0" err="1"/>
              <a:t>Results</a:t>
            </a:r>
            <a:endParaRPr lang="es-MX" dirty="0"/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Future </a:t>
            </a:r>
            <a:r>
              <a:rPr lang="es-MX" dirty="0" err="1"/>
              <a:t>work</a:t>
            </a:r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1D12C7-EC69-482E-B70A-D8B07B345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7548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D869AB-B363-4E9B-9E3E-ABFE6668D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State of the art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96D2F728-32BF-486F-92DF-96FADB418C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0926" y="1987295"/>
            <a:ext cx="6557439" cy="2438674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438856D1-CF2B-4404-A2BD-5A65DCBEC9AC}"/>
              </a:ext>
            </a:extLst>
          </p:cNvPr>
          <p:cNvSpPr txBox="1"/>
          <p:nvPr/>
        </p:nvSpPr>
        <p:spPr>
          <a:xfrm>
            <a:off x="899804" y="4355270"/>
            <a:ext cx="4619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>
                <a:hlinkClick r:id="rId4" action="ppaction://hlinksldjump"/>
              </a:rPr>
              <a:t>[6] </a:t>
            </a:r>
            <a:r>
              <a:rPr lang="en-GB" sz="1400" i="1" dirty="0" err="1"/>
              <a:t>Peherstorfer</a:t>
            </a:r>
            <a:r>
              <a:rPr lang="en-GB" sz="1400" i="1" dirty="0"/>
              <a:t> et al. SIAM Review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1F90FF1A-7EE3-40C3-920C-220FFA81A4F7}"/>
              </a:ext>
            </a:extLst>
          </p:cNvPr>
          <p:cNvGrpSpPr/>
          <p:nvPr/>
        </p:nvGrpSpPr>
        <p:grpSpPr>
          <a:xfrm>
            <a:off x="7578899" y="1826669"/>
            <a:ext cx="3873295" cy="3482125"/>
            <a:chOff x="7552266" y="1820100"/>
            <a:chExt cx="4368863" cy="3950383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F5967181-E094-41F1-BFA8-34F79B1050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52266" y="1820100"/>
              <a:ext cx="4125384" cy="3217799"/>
            </a:xfrm>
            <a:prstGeom prst="rect">
              <a:avLst/>
            </a:prstGeom>
          </p:spPr>
        </p:pic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280ADE23-EB72-42EA-8D9B-98034B34BA97}"/>
                </a:ext>
              </a:extLst>
            </p:cNvPr>
            <p:cNvSpPr txBox="1"/>
            <p:nvPr/>
          </p:nvSpPr>
          <p:spPr>
            <a:xfrm>
              <a:off x="7552266" y="4932487"/>
              <a:ext cx="4368863" cy="83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Figure 3. </a:t>
              </a:r>
              <a:r>
                <a:rPr lang="en-GB" sz="1400" dirty="0"/>
                <a:t>Kriging and co-kriging are fusion methods that combine low and high-Fidelity models. </a:t>
              </a:r>
            </a:p>
            <a:p>
              <a:r>
                <a:rPr lang="en-GB" sz="1400" i="1" dirty="0">
                  <a:hlinkClick r:id="rId4" action="ppaction://hlinksldjump"/>
                </a:rPr>
                <a:t>[2] </a:t>
              </a:r>
              <a:r>
                <a:rPr lang="en-GB" sz="1400" i="1" dirty="0"/>
                <a:t>Forrester et al. </a:t>
              </a:r>
              <a:r>
                <a:rPr lang="es-MX" sz="1400" i="1" dirty="0" err="1"/>
                <a:t>Proc</a:t>
              </a:r>
              <a:r>
                <a:rPr lang="es-MX" sz="1400" i="1" dirty="0"/>
                <a:t>. Royal Soc. </a:t>
              </a:r>
              <a:r>
                <a:rPr lang="es-MX" sz="1400" i="1" dirty="0" err="1"/>
                <a:t>Lond</a:t>
              </a:r>
              <a:endParaRPr lang="en-GB" sz="1400" i="1" dirty="0"/>
            </a:p>
          </p:txBody>
        </p:sp>
      </p:grp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E6BCCAC-0203-4AF5-83FB-8EACB71C2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3735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3561E1-FA98-4B40-8EB6-2F6380032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State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art: </a:t>
            </a:r>
            <a:r>
              <a:rPr lang="es-MX" dirty="0" err="1"/>
              <a:t>Co-kriging</a:t>
            </a:r>
            <a:endParaRPr lang="es-MX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1FFFE72-063F-49F1-B557-5F6C468588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3385" y="1827979"/>
                <a:ext cx="10985229" cy="4492922"/>
              </a:xfrm>
            </p:spPr>
            <p:txBody>
              <a:bodyPr>
                <a:normAutofit/>
              </a:bodyPr>
              <a:lstStyle/>
              <a:p>
                <a:r>
                  <a:rPr lang="en-GB" b="1" dirty="0"/>
                  <a:t>Surrogate: </a:t>
                </a:r>
                <a:r>
                  <a:rPr lang="en-GB" dirty="0"/>
                  <a:t>An approximation of a function that is expensive to evaluate which is enhanced by data from cheaper analyses.</a:t>
                </a:r>
              </a:p>
              <a:p>
                <a:r>
                  <a:rPr lang="es-MX" dirty="0" err="1"/>
                  <a:t>Expensi</a:t>
                </a:r>
                <a:r>
                  <a:rPr lang="es-MX" dirty="0"/>
                  <a:t>ve data: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s-MX" dirty="0"/>
                  <a:t> at </a:t>
                </a:r>
                <a:r>
                  <a:rPr lang="es-MX" dirty="0" err="1"/>
                  <a:t>points</a:t>
                </a:r>
                <a:r>
                  <a:rPr lang="es-MX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endParaRPr lang="es-MX" dirty="0"/>
              </a:p>
              <a:p>
                <a:r>
                  <a:rPr lang="es-MX" dirty="0" err="1"/>
                  <a:t>Less</a:t>
                </a:r>
                <a:r>
                  <a:rPr lang="es-MX" dirty="0"/>
                  <a:t> </a:t>
                </a:r>
                <a:r>
                  <a:rPr lang="es-MX" dirty="0" err="1"/>
                  <a:t>accurate</a:t>
                </a:r>
                <a:r>
                  <a:rPr lang="es-MX" dirty="0"/>
                  <a:t>, </a:t>
                </a:r>
                <a:r>
                  <a:rPr lang="es-MX" dirty="0" err="1"/>
                  <a:t>cheap</a:t>
                </a:r>
                <a:r>
                  <a:rPr lang="es-MX" dirty="0"/>
                  <a:t> data: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s-MX" dirty="0"/>
                  <a:t> at </a:t>
                </a:r>
                <a:r>
                  <a:rPr lang="es-MX" dirty="0" err="1"/>
                  <a:t>points</a:t>
                </a:r>
                <a:r>
                  <a:rPr lang="es-MX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s-MX" dirty="0"/>
                  <a:t>  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m:rPr>
                        <m:nor/>
                      </m:rPr>
                      <a:rPr lang="es-MX"/>
                      <m:t>⊂</m:t>
                    </m:r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s-MX" dirty="0"/>
                  <a:t>) </a:t>
                </a:r>
              </a:p>
              <a:p>
                <a:r>
                  <a:rPr lang="es-MX" dirty="0" err="1"/>
                  <a:t>Combined</a:t>
                </a:r>
                <a:r>
                  <a:rPr lang="es-MX" dirty="0"/>
                  <a:t>: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Sup>
                              <m:sSubSup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Sup>
                              <m:sSubSup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s-MX" dirty="0"/>
                  <a:t> </a:t>
                </a:r>
              </a:p>
              <a:p>
                <a:r>
                  <a:rPr lang="es-MX" dirty="0"/>
                  <a:t>            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MX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</m:m>
                      </m:e>
                    </m:d>
                    <m:r>
                      <a:rPr lang="es-MX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s-MX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MX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d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lang="es-MX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MX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s-MX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s-MX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s-MX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MX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d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lang="es-MX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MX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s-MX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s-MX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d>
                          </m:e>
                        </m:d>
                      </m:e>
                      <m:sup>
                        <m:r>
                          <a:rPr lang="es-MX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s-MX" dirty="0"/>
                  <a:t> </a:t>
                </a:r>
              </a:p>
              <a:p>
                <a:pPr algn="just"/>
                <a:r>
                  <a:rPr lang="es-MX" dirty="0" err="1"/>
                  <a:t>Assuming</a:t>
                </a:r>
                <a:r>
                  <a:rPr lang="es-MX" dirty="0"/>
                  <a:t> </a:t>
                </a:r>
                <a:r>
                  <a:rPr lang="es-MX" dirty="0" err="1"/>
                  <a:t>that</a:t>
                </a:r>
                <a:r>
                  <a:rPr lang="es-MX" dirty="0"/>
                  <a:t> </a:t>
                </a:r>
                <a:r>
                  <a:rPr lang="es-MX" dirty="0" err="1"/>
                  <a:t>the</a:t>
                </a:r>
                <a:r>
                  <a:rPr lang="es-MX" dirty="0"/>
                  <a:t> </a:t>
                </a:r>
                <a:r>
                  <a:rPr lang="en-GB" dirty="0"/>
                  <a:t>expensive simulation is correct and any inaccuracies lie wholly in the cheaper simulation</a:t>
                </a:r>
              </a:p>
              <a:p>
                <a:pPr marL="0" indent="0" algn="ctr">
                  <a:buNone/>
                </a:pPr>
                <a:r>
                  <a:rPr lang="es-MX" b="0" dirty="0"/>
                  <a:t>                                     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𝑐𝑜𝑣</m:t>
                    </m:r>
                    <m:d>
                      <m:dPr>
                        <m:begChr m:val="{"/>
                        <m:endChr m:val="}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d>
                          <m:d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)|</m:t>
                        </m:r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d>
                          <m:d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=0,  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endParaRPr lang="es-MX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1FFFE72-063F-49F1-B557-5F6C468588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3385" y="1827979"/>
                <a:ext cx="10985229" cy="4492922"/>
              </a:xfrm>
              <a:blipFill>
                <a:blip r:embed="rId2"/>
                <a:stretch>
                  <a:fillRect l="-1443" t="-1493" r="-188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C37D0F7-57C5-40E3-AC3F-36DBA1472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8</a:t>
            </a:fld>
            <a:endParaRPr lang="es-MX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FAB7C3B-7DEB-4961-BF7A-ECE23484ABD8}"/>
              </a:ext>
            </a:extLst>
          </p:cNvPr>
          <p:cNvSpPr txBox="1"/>
          <p:nvPr/>
        </p:nvSpPr>
        <p:spPr>
          <a:xfrm>
            <a:off x="9618135" y="5951569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i="1" dirty="0">
                <a:hlinkClick r:id="rId3" action="ppaction://hlinksldjump"/>
              </a:rPr>
              <a:t>[9]</a:t>
            </a:r>
            <a:r>
              <a:rPr lang="es-MX" i="1" dirty="0"/>
              <a:t> Zhang et al. AIAA</a:t>
            </a:r>
          </a:p>
        </p:txBody>
      </p:sp>
    </p:spTree>
    <p:extLst>
      <p:ext uri="{BB962C8B-B14F-4D97-AF65-F5344CB8AC3E}">
        <p14:creationId xmlns:p14="http://schemas.microsoft.com/office/powerpoint/2010/main" val="1725295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69AAD9-BB21-4346-B6E7-DEE02803B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State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art: </a:t>
            </a:r>
            <a:r>
              <a:rPr lang="es-MX" dirty="0" err="1"/>
              <a:t>Co-kriging</a:t>
            </a:r>
            <a:endParaRPr lang="es-MX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679D0E17-9FFB-45B8-925B-900F332A86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Expensive code = cheap code multiplied by a scaling factor 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ρ</a:t>
                </a:r>
                <a:r>
                  <a:rPr lang="en-GB" dirty="0"/>
                  <a:t> plus a Gaussian process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GB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MX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MX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s-MX" dirty="0"/>
              </a:p>
              <a:p>
                <a:pPr marL="0" indent="0">
                  <a:buNone/>
                </a:pPr>
                <a:r>
                  <a:rPr lang="es-MX" dirty="0" err="1"/>
                  <a:t>With</a:t>
                </a:r>
                <a:r>
                  <a:rPr lang="es-MX" dirty="0"/>
                  <a:t> </a:t>
                </a:r>
                <a:r>
                  <a:rPr lang="es-MX" dirty="0" err="1"/>
                  <a:t>the</a:t>
                </a:r>
                <a:r>
                  <a:rPr lang="es-MX" dirty="0"/>
                  <a:t> </a:t>
                </a:r>
                <a:r>
                  <a:rPr lang="es-MX" dirty="0" err="1"/>
                  <a:t>covariance</a:t>
                </a:r>
                <a:r>
                  <a:rPr lang="es-MX" dirty="0"/>
                  <a:t> </a:t>
                </a:r>
                <a:r>
                  <a:rPr lang="es-MX" dirty="0" err="1"/>
                  <a:t>matrix</a:t>
                </a:r>
                <a:r>
                  <a:rPr lang="es-MX" dirty="0"/>
                  <a:t>:  </a:t>
                </a:r>
              </a:p>
              <a:p>
                <a:pPr marL="0" indent="0">
                  <a:buNone/>
                </a:pPr>
                <a:endParaRPr lang="es-MX" dirty="0"/>
              </a:p>
              <a:p>
                <a:pPr marL="0" indent="0">
                  <a:buNone/>
                </a:pPr>
                <a:r>
                  <a:rPr lang="es-MX" dirty="0"/>
                  <a:t>In </a:t>
                </a:r>
                <a:r>
                  <a:rPr lang="es-MX" dirty="0" err="1"/>
                  <a:t>order</a:t>
                </a:r>
                <a:r>
                  <a:rPr lang="es-MX" dirty="0"/>
                  <a:t> </a:t>
                </a:r>
                <a:r>
                  <a:rPr lang="es-MX" dirty="0" err="1"/>
                  <a:t>to</a:t>
                </a:r>
                <a:r>
                  <a:rPr lang="es-MX" dirty="0"/>
                  <a:t> </a:t>
                </a:r>
                <a:r>
                  <a:rPr lang="es-MX" dirty="0" err="1"/>
                  <a:t>find</a:t>
                </a:r>
                <a:r>
                  <a:rPr lang="es-MX" dirty="0"/>
                  <a:t> </a:t>
                </a:r>
                <a:r>
                  <a:rPr lang="es-MX" dirty="0" err="1"/>
                  <a:t>the</a:t>
                </a:r>
                <a:r>
                  <a:rPr lang="es-MX" dirty="0"/>
                  <a:t> </a:t>
                </a:r>
                <a:r>
                  <a:rPr lang="es-MX" dirty="0" err="1"/>
                  <a:t>hyperparameters</a:t>
                </a:r>
                <a:r>
                  <a:rPr lang="es-MX" dirty="0"/>
                  <a:t>, </a:t>
                </a:r>
                <a:r>
                  <a:rPr lang="es-MX" dirty="0" err="1"/>
                  <a:t>maximize</a:t>
                </a:r>
                <a:r>
                  <a:rPr lang="es-MX" dirty="0"/>
                  <a:t>  </a:t>
                </a:r>
                <a:r>
                  <a:rPr lang="es-MX" dirty="0" err="1"/>
                  <a:t>ln-likelihood</a:t>
                </a:r>
                <a:endParaRPr lang="es-MX" dirty="0"/>
              </a:p>
              <a:p>
                <a:pPr marL="0" indent="0">
                  <a:buNone/>
                </a:pPr>
                <a:endParaRPr lang="es-MX" dirty="0"/>
              </a:p>
              <a:p>
                <a:pPr marL="0" indent="0">
                  <a:buNone/>
                </a:pPr>
                <a:r>
                  <a:rPr lang="es-MX" dirty="0" err="1"/>
                  <a:t>Yielding</a:t>
                </a:r>
                <a:r>
                  <a:rPr lang="es-MX" dirty="0"/>
                  <a:t>: 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679D0E17-9FFB-45B8-925B-900F332A86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181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ADAA136-AFAE-46FC-AA2C-05A67E90C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9</a:t>
            </a:fld>
            <a:endParaRPr lang="es-MX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E2D5CEA-6B7B-4763-83F7-131DF9E21A11}"/>
              </a:ext>
            </a:extLst>
          </p:cNvPr>
          <p:cNvSpPr txBox="1"/>
          <p:nvPr/>
        </p:nvSpPr>
        <p:spPr>
          <a:xfrm>
            <a:off x="9618135" y="5951569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i="1" dirty="0">
                <a:hlinkClick r:id="rId3" action="ppaction://hlinksldjump"/>
              </a:rPr>
              <a:t>[9]</a:t>
            </a:r>
            <a:r>
              <a:rPr lang="es-MX" i="1" dirty="0"/>
              <a:t> Zhang et al. AIAA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8047FAE-5B13-4F2D-8EBA-0294F23992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734" y="2878136"/>
            <a:ext cx="4903258" cy="69828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763B0BC-5E59-4657-B307-F3FC8EF2B4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4005" y="2845487"/>
            <a:ext cx="5371042" cy="68859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A18D022-01FF-4041-B861-81A03F8BE3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9795" y="3801288"/>
            <a:ext cx="8352394" cy="73254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6A49BC3-F080-4849-ADC4-E68CE19E0D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64933" y="4667935"/>
            <a:ext cx="6641253" cy="133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9112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1709</Words>
  <Application>Microsoft Office PowerPoint</Application>
  <PresentationFormat>Panorámica</PresentationFormat>
  <Paragraphs>200</Paragraphs>
  <Slides>24</Slides>
  <Notes>4</Notes>
  <HiddenSlides>1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0" baseType="lpstr">
      <vt:lpstr>Calibri</vt:lpstr>
      <vt:lpstr>Calibri Light</vt:lpstr>
      <vt:lpstr>Cambria Math</vt:lpstr>
      <vt:lpstr>Times New Roman</vt:lpstr>
      <vt:lpstr>Wingdings</vt:lpstr>
      <vt:lpstr>Retrospección</vt:lpstr>
      <vt:lpstr>Multifidelity aeroelastic optimization with application to a BWB</vt:lpstr>
      <vt:lpstr>Contents</vt:lpstr>
      <vt:lpstr>Introduction</vt:lpstr>
      <vt:lpstr>Introduction: Multidisciplinary Optimization </vt:lpstr>
      <vt:lpstr>Goal of the Project.</vt:lpstr>
      <vt:lpstr>Contents</vt:lpstr>
      <vt:lpstr>State of the art</vt:lpstr>
      <vt:lpstr>State of the art: Co-kriging</vt:lpstr>
      <vt:lpstr>State of the art: Co-kriging</vt:lpstr>
      <vt:lpstr>State of the art: Co-kriging</vt:lpstr>
      <vt:lpstr>State of the art: Trust Region Model Management (TRMM)</vt:lpstr>
      <vt:lpstr>State of the art</vt:lpstr>
      <vt:lpstr>Contents</vt:lpstr>
      <vt:lpstr>Previous work</vt:lpstr>
      <vt:lpstr>Previous work</vt:lpstr>
      <vt:lpstr>Contents</vt:lpstr>
      <vt:lpstr>Proposed method</vt:lpstr>
      <vt:lpstr>Contents</vt:lpstr>
      <vt:lpstr>Preliminary results</vt:lpstr>
      <vt:lpstr>Preliminary results</vt:lpstr>
      <vt:lpstr>Contents</vt:lpstr>
      <vt:lpstr>Future work</vt:lpstr>
      <vt:lpstr>Bibliography</vt:lpstr>
      <vt:lpstr>Introduction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Multifidelity aeroelastic optimization with application to a BWB</dc:title>
  <dc:creator>Gilberto Ruiz Jiménez</dc:creator>
  <cp:lastModifiedBy>Gilberto Ruiz Jiménez</cp:lastModifiedBy>
  <cp:revision>1</cp:revision>
  <dcterms:created xsi:type="dcterms:W3CDTF">2019-06-16T16:30:46Z</dcterms:created>
  <dcterms:modified xsi:type="dcterms:W3CDTF">2019-06-16T16:33:01Z</dcterms:modified>
</cp:coreProperties>
</file>