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864350" cy="9994900"/>
  <p:defaultTextStyle>
    <a:defPPr>
      <a:defRPr lang="pt-BR"/>
    </a:defPPr>
    <a:lvl1pPr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81099" indent="-1157950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63321" indent="-2317023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44421" indent="-3474974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26642" indent="-4634046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615745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938894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262043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585192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2111C"/>
    <a:srgbClr val="00B0F0"/>
    <a:srgbClr val="FFFF00"/>
    <a:srgbClr val="1F497D"/>
    <a:srgbClr val="808080"/>
    <a:srgbClr val="DDDDDD"/>
    <a:srgbClr val="EAEAEA"/>
    <a:srgbClr val="C4C4C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34" autoAdjust="0"/>
  </p:normalViewPr>
  <p:slideViewPr>
    <p:cSldViewPr>
      <p:cViewPr>
        <p:scale>
          <a:sx n="50" d="100"/>
          <a:sy n="50" d="100"/>
        </p:scale>
        <p:origin x="922" y="-5789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DA\Multifidelity%20Results\Results%20In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600"/>
              <a:t>MDA Multifidelity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Hoja1!$A$1</c:f>
              <c:strCache>
                <c:ptCount val="1"/>
                <c:pt idx="0">
                  <c:v>Lo-Fi Iterations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Hoja1!$H$2:$H$6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3-4BD5-8D10-EAC4D1B483BF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Hi-Fi Iterations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Hoja1!$H$2:$H$6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Hoja1!$D$2:$D$6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16</c:v>
                </c:pt>
                <c:pt idx="3">
                  <c:v>10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83-4BD5-8D10-EAC4D1B4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64736272"/>
        <c:axId val="664736912"/>
      </c:barChart>
      <c:scatterChart>
        <c:scatterStyle val="smoothMarker"/>
        <c:varyColors val="0"/>
        <c:ser>
          <c:idx val="2"/>
          <c:order val="2"/>
          <c:tx>
            <c:strRef>
              <c:f>Hoja1!$E$1</c:f>
              <c:strCache>
                <c:ptCount val="1"/>
                <c:pt idx="0">
                  <c:v>Execution Time [s]</c:v>
                </c:pt>
              </c:strCache>
            </c:strRef>
          </c:tx>
          <c:spPr>
            <a:ln w="28575" cap="rnd">
              <a:solidFill>
                <a:srgbClr val="A2111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2111C"/>
              </a:solidFill>
              <a:ln w="9525">
                <a:solidFill>
                  <a:srgbClr val="A2111C"/>
                </a:solidFill>
              </a:ln>
              <a:effectLst/>
            </c:spPr>
          </c:marker>
          <c:yVal>
            <c:numRef>
              <c:f>Hoja1!$E$2:$E$6</c:f>
              <c:numCache>
                <c:formatCode>General</c:formatCode>
                <c:ptCount val="5"/>
                <c:pt idx="0">
                  <c:v>134.8372277</c:v>
                </c:pt>
                <c:pt idx="1">
                  <c:v>159.63660299989999</c:v>
                </c:pt>
                <c:pt idx="2">
                  <c:v>151.59884439999999</c:v>
                </c:pt>
                <c:pt idx="3">
                  <c:v>123.715413699</c:v>
                </c:pt>
                <c:pt idx="4">
                  <c:v>144.30916339999999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83-4BD5-8D10-EAC4D1B4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747152"/>
        <c:axId val="664746512"/>
      </c:scatterChart>
      <c:catAx>
        <c:axId val="66473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Max. allowed Lo-Fi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36912"/>
        <c:crosses val="autoZero"/>
        <c:auto val="1"/>
        <c:lblAlgn val="ctr"/>
        <c:lblOffset val="100"/>
        <c:noMultiLvlLbl val="0"/>
      </c:catAx>
      <c:valAx>
        <c:axId val="6647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36272"/>
        <c:crosses val="autoZero"/>
        <c:crossBetween val="between"/>
      </c:valAx>
      <c:valAx>
        <c:axId val="664746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Total execution 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rgbClr val="A2111C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47152"/>
        <c:crosses val="max"/>
        <c:crossBetween val="midCat"/>
      </c:valAx>
      <c:valAx>
        <c:axId val="664747152"/>
        <c:scaling>
          <c:orientation val="minMax"/>
        </c:scaling>
        <c:delete val="1"/>
        <c:axPos val="b"/>
        <c:majorTickMark val="out"/>
        <c:minorTickMark val="none"/>
        <c:tickLblPos val="nextTo"/>
        <c:crossAx val="664746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7B18235E-D994-41C8-A234-C55693A9665D}">
      <dgm:prSet custT="1"/>
      <dgm:spPr>
        <a:solidFill>
          <a:srgbClr val="002060"/>
        </a:solidFill>
      </dgm:spPr>
      <dgm:t>
        <a:bodyPr/>
        <a:lstStyle/>
        <a:p>
          <a:r>
            <a:rPr lang="es-MX" sz="2800" dirty="0" err="1">
              <a:latin typeface="Georgia" panose="02040502050405020303" pitchFamily="18" charset="0"/>
            </a:rPr>
            <a:t>Filter</a:t>
          </a:r>
          <a:endParaRPr lang="es-MX" sz="2800" dirty="0">
            <a:latin typeface="Georgia" panose="02040502050405020303" pitchFamily="18" charset="0"/>
          </a:endParaRPr>
        </a:p>
      </dgm:t>
    </dgm:pt>
    <dgm:pt modelId="{61701204-4B53-4EF0-9114-11A01F381FC9}" type="parTrans" cxnId="{17F713EE-E0AB-49F3-9844-E09CD603276A}">
      <dgm:prSet/>
      <dgm:spPr/>
      <dgm:t>
        <a:bodyPr/>
        <a:lstStyle/>
        <a:p>
          <a:endParaRPr lang="es-MX"/>
        </a:p>
      </dgm:t>
    </dgm:pt>
    <dgm:pt modelId="{CF2E007D-E7B8-48D4-AB23-EB776D8E6178}" type="sibTrans" cxnId="{17F713EE-E0AB-49F3-9844-E09CD603276A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5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5"/>
      <dgm:spPr/>
    </dgm:pt>
    <dgm:pt modelId="{65F850BE-C0A8-4EAA-B9C9-A42ED538A4B7}" type="pres">
      <dgm:prSet presAssocID="{7B18235E-D994-41C8-A234-C55693A9665D}" presName="node" presStyleLbl="node1" presStyleIdx="1" presStyleCnt="5">
        <dgm:presLayoutVars>
          <dgm:bulletEnabled val="1"/>
        </dgm:presLayoutVars>
      </dgm:prSet>
      <dgm:spPr/>
    </dgm:pt>
    <dgm:pt modelId="{6ECCDD19-E1A4-48FD-8C9F-19403CF5B694}" type="pres">
      <dgm:prSet presAssocID="{7B18235E-D994-41C8-A234-C55693A9665D}" presName="spNode" presStyleCnt="0"/>
      <dgm:spPr/>
    </dgm:pt>
    <dgm:pt modelId="{8C19334F-4B2D-4C83-AFCA-A46D11A44B59}" type="pres">
      <dgm:prSet presAssocID="{CF2E007D-E7B8-48D4-AB23-EB776D8E6178}" presName="sibTrans" presStyleLbl="sibTrans1D1" presStyleIdx="1" presStyleCnt="5"/>
      <dgm:spPr/>
    </dgm:pt>
    <dgm:pt modelId="{D375EA18-815F-4EAA-B9CF-1828572EF59E}" type="pres">
      <dgm:prSet presAssocID="{0A730328-6BE2-4AC4-BA79-CDEA8B3EDA6C}" presName="node" presStyleLbl="node1" presStyleIdx="2" presStyleCnt="5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2" presStyleCnt="5"/>
      <dgm:spPr/>
    </dgm:pt>
    <dgm:pt modelId="{0651311D-5537-4F0E-87B5-C8CAD25CE5C3}" type="pres">
      <dgm:prSet presAssocID="{365EA60E-96EE-4F08-87AB-04756DA03756}" presName="node" presStyleLbl="node1" presStyleIdx="3" presStyleCnt="5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3" presStyleCnt="5"/>
      <dgm:spPr/>
    </dgm:pt>
    <dgm:pt modelId="{8833D856-AC5F-4DCE-BF14-D6ABD512AC44}" type="pres">
      <dgm:prSet presAssocID="{9098924D-5BAD-4291-93B5-5A6637DADA8A}" presName="node" presStyleLbl="node1" presStyleIdx="4" presStyleCnt="5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4" presStyleCnt="5"/>
      <dgm:spPr/>
    </dgm:pt>
  </dgm:ptLst>
  <dgm:cxnLst>
    <dgm:cxn modelId="{73CD7211-9BB1-4B84-BE37-701E9AB6CCF2}" srcId="{C2977D67-DAFD-447D-8844-A871C2A41B95}" destId="{0A730328-6BE2-4AC4-BA79-CDEA8B3EDA6C}" srcOrd="2" destOrd="0" parTransId="{1532E6F4-4B90-470D-997A-0822BE3A64E9}" sibTransId="{73BB1FEF-C9A9-43EB-8BFB-15ED4FE8AC2E}"/>
    <dgm:cxn modelId="{45EC862E-9D6D-47A9-8F52-898228BD5266}" type="presOf" srcId="{7B18235E-D994-41C8-A234-C55693A9665D}" destId="{65F850BE-C0A8-4EAA-B9C9-A42ED538A4B7}" srcOrd="0" destOrd="0" presId="urn:microsoft.com/office/officeart/2005/8/layout/cycle5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3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AD779859-ED13-4808-A627-35325D20E1AB}" type="presOf" srcId="{CF2E007D-E7B8-48D4-AB23-EB776D8E6178}" destId="{8C19334F-4B2D-4C83-AFCA-A46D11A44B59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4" destOrd="0" parTransId="{604A5A5B-C667-44D5-B8E4-23E79C61B996}" sibTransId="{8C77FF0E-FA6C-41D8-8060-C2BB0FA99359}"/>
    <dgm:cxn modelId="{17F713EE-E0AB-49F3-9844-E09CD603276A}" srcId="{C2977D67-DAFD-447D-8844-A871C2A41B95}" destId="{7B18235E-D994-41C8-A234-C55693A9665D}" srcOrd="1" destOrd="0" parTransId="{61701204-4B53-4EF0-9114-11A01F381FC9}" sibTransId="{CF2E007D-E7B8-48D4-AB23-EB776D8E6178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004335C0-BD4B-4BF6-96A5-E20E66AF0339}" type="presParOf" srcId="{4E8B2BA2-5EE8-4545-A77A-E78D0DFB0667}" destId="{65F850BE-C0A8-4EAA-B9C9-A42ED538A4B7}" srcOrd="3" destOrd="0" presId="urn:microsoft.com/office/officeart/2005/8/layout/cycle5"/>
    <dgm:cxn modelId="{05EB9193-A116-4852-8F4E-66CA9C84A668}" type="presParOf" srcId="{4E8B2BA2-5EE8-4545-A77A-E78D0DFB0667}" destId="{6ECCDD19-E1A4-48FD-8C9F-19403CF5B694}" srcOrd="4" destOrd="0" presId="urn:microsoft.com/office/officeart/2005/8/layout/cycle5"/>
    <dgm:cxn modelId="{1978FD57-9E07-42C7-9726-AA70A1A61F88}" type="presParOf" srcId="{4E8B2BA2-5EE8-4545-A77A-E78D0DFB0667}" destId="{8C19334F-4B2D-4C83-AFCA-A46D11A44B59}" srcOrd="5" destOrd="0" presId="urn:microsoft.com/office/officeart/2005/8/layout/cycle5"/>
    <dgm:cxn modelId="{F2B33198-9A9B-4339-8711-D28F83DD3117}" type="presParOf" srcId="{4E8B2BA2-5EE8-4545-A77A-E78D0DFB0667}" destId="{D375EA18-815F-4EAA-B9CF-1828572EF59E}" srcOrd="6" destOrd="0" presId="urn:microsoft.com/office/officeart/2005/8/layout/cycle5"/>
    <dgm:cxn modelId="{F9FA54FC-66D5-4E23-BC70-F67684E9928A}" type="presParOf" srcId="{4E8B2BA2-5EE8-4545-A77A-E78D0DFB0667}" destId="{B5C7548A-8FBC-449F-8A52-18BA6AC25B7D}" srcOrd="7" destOrd="0" presId="urn:microsoft.com/office/officeart/2005/8/layout/cycle5"/>
    <dgm:cxn modelId="{2324C9BC-28DA-4B82-92EB-198FBD90A24A}" type="presParOf" srcId="{4E8B2BA2-5EE8-4545-A77A-E78D0DFB0667}" destId="{13EBDEBE-7BFE-4F24-8B5C-5404686F130B}" srcOrd="8" destOrd="0" presId="urn:microsoft.com/office/officeart/2005/8/layout/cycle5"/>
    <dgm:cxn modelId="{EE530C9D-7984-44FA-93A7-2FE8992FCFF3}" type="presParOf" srcId="{4E8B2BA2-5EE8-4545-A77A-E78D0DFB0667}" destId="{0651311D-5537-4F0E-87B5-C8CAD25CE5C3}" srcOrd="9" destOrd="0" presId="urn:microsoft.com/office/officeart/2005/8/layout/cycle5"/>
    <dgm:cxn modelId="{8AD31775-48D9-4086-B1A4-8723FB10FAC9}" type="presParOf" srcId="{4E8B2BA2-5EE8-4545-A77A-E78D0DFB0667}" destId="{F4BCBDA2-3231-455C-8D52-D72A2786CAAB}" srcOrd="10" destOrd="0" presId="urn:microsoft.com/office/officeart/2005/8/layout/cycle5"/>
    <dgm:cxn modelId="{ED67076D-B9EC-4D56-887F-4AB09F0FA455}" type="presParOf" srcId="{4E8B2BA2-5EE8-4545-A77A-E78D0DFB0667}" destId="{CC3A1192-5B24-48AD-AC68-7DBF1E8E03DC}" srcOrd="11" destOrd="0" presId="urn:microsoft.com/office/officeart/2005/8/layout/cycle5"/>
    <dgm:cxn modelId="{763AEBD6-10CC-4C4B-AD74-B2A93D491E4D}" type="presParOf" srcId="{4E8B2BA2-5EE8-4545-A77A-E78D0DFB0667}" destId="{8833D856-AC5F-4DCE-BF14-D6ABD512AC44}" srcOrd="12" destOrd="0" presId="urn:microsoft.com/office/officeart/2005/8/layout/cycle5"/>
    <dgm:cxn modelId="{0C3A0606-8292-4DF1-950F-5A0E8287A69C}" type="presParOf" srcId="{4E8B2BA2-5EE8-4545-A77A-E78D0DFB0667}" destId="{698EFF40-04C5-4E38-B37C-0F0438C38629}" srcOrd="13" destOrd="0" presId="urn:microsoft.com/office/officeart/2005/8/layout/cycle5"/>
    <dgm:cxn modelId="{67FA6054-EE32-4C27-8FFF-6A7188343D8C}" type="presParOf" srcId="{4E8B2BA2-5EE8-4545-A77A-E78D0DFB0667}" destId="{1268260D-E9D2-45DF-9E35-427EE026D4D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4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4"/>
      <dgm:spPr/>
    </dgm:pt>
    <dgm:pt modelId="{D375EA18-815F-4EAA-B9CF-1828572EF59E}" type="pres">
      <dgm:prSet presAssocID="{0A730328-6BE2-4AC4-BA79-CDEA8B3EDA6C}" presName="node" presStyleLbl="node1" presStyleIdx="1" presStyleCnt="4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1" presStyleCnt="4"/>
      <dgm:spPr/>
    </dgm:pt>
    <dgm:pt modelId="{0651311D-5537-4F0E-87B5-C8CAD25CE5C3}" type="pres">
      <dgm:prSet presAssocID="{365EA60E-96EE-4F08-87AB-04756DA03756}" presName="node" presStyleLbl="node1" presStyleIdx="2" presStyleCnt="4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2" presStyleCnt="4"/>
      <dgm:spPr/>
    </dgm:pt>
    <dgm:pt modelId="{8833D856-AC5F-4DCE-BF14-D6ABD512AC44}" type="pres">
      <dgm:prSet presAssocID="{9098924D-5BAD-4291-93B5-5A6637DADA8A}" presName="node" presStyleLbl="node1" presStyleIdx="3" presStyleCnt="4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3" presStyleCnt="4"/>
      <dgm:spPr/>
    </dgm:pt>
  </dgm:ptLst>
  <dgm:cxnLst>
    <dgm:cxn modelId="{73CD7211-9BB1-4B84-BE37-701E9AB6CCF2}" srcId="{C2977D67-DAFD-447D-8844-A871C2A41B95}" destId="{0A730328-6BE2-4AC4-BA79-CDEA8B3EDA6C}" srcOrd="1" destOrd="0" parTransId="{1532E6F4-4B90-470D-997A-0822BE3A64E9}" sibTransId="{73BB1FEF-C9A9-43EB-8BFB-15ED4FE8AC2E}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2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3" destOrd="0" parTransId="{604A5A5B-C667-44D5-B8E4-23E79C61B996}" sibTransId="{8C77FF0E-FA6C-41D8-8060-C2BB0FA99359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F2B33198-9A9B-4339-8711-D28F83DD3117}" type="presParOf" srcId="{4E8B2BA2-5EE8-4545-A77A-E78D0DFB0667}" destId="{D375EA18-815F-4EAA-B9CF-1828572EF59E}" srcOrd="3" destOrd="0" presId="urn:microsoft.com/office/officeart/2005/8/layout/cycle5"/>
    <dgm:cxn modelId="{F9FA54FC-66D5-4E23-BC70-F67684E9928A}" type="presParOf" srcId="{4E8B2BA2-5EE8-4545-A77A-E78D0DFB0667}" destId="{B5C7548A-8FBC-449F-8A52-18BA6AC25B7D}" srcOrd="4" destOrd="0" presId="urn:microsoft.com/office/officeart/2005/8/layout/cycle5"/>
    <dgm:cxn modelId="{2324C9BC-28DA-4B82-92EB-198FBD90A24A}" type="presParOf" srcId="{4E8B2BA2-5EE8-4545-A77A-E78D0DFB0667}" destId="{13EBDEBE-7BFE-4F24-8B5C-5404686F130B}" srcOrd="5" destOrd="0" presId="urn:microsoft.com/office/officeart/2005/8/layout/cycle5"/>
    <dgm:cxn modelId="{EE530C9D-7984-44FA-93A7-2FE8992FCFF3}" type="presParOf" srcId="{4E8B2BA2-5EE8-4545-A77A-E78D0DFB0667}" destId="{0651311D-5537-4F0E-87B5-C8CAD25CE5C3}" srcOrd="6" destOrd="0" presId="urn:microsoft.com/office/officeart/2005/8/layout/cycle5"/>
    <dgm:cxn modelId="{8AD31775-48D9-4086-B1A4-8723FB10FAC9}" type="presParOf" srcId="{4E8B2BA2-5EE8-4545-A77A-E78D0DFB0667}" destId="{F4BCBDA2-3231-455C-8D52-D72A2786CAAB}" srcOrd="7" destOrd="0" presId="urn:microsoft.com/office/officeart/2005/8/layout/cycle5"/>
    <dgm:cxn modelId="{ED67076D-B9EC-4D56-887F-4AB09F0FA455}" type="presParOf" srcId="{4E8B2BA2-5EE8-4545-A77A-E78D0DFB0667}" destId="{CC3A1192-5B24-48AD-AC68-7DBF1E8E03DC}" srcOrd="8" destOrd="0" presId="urn:microsoft.com/office/officeart/2005/8/layout/cycle5"/>
    <dgm:cxn modelId="{763AEBD6-10CC-4C4B-AD74-B2A93D491E4D}" type="presParOf" srcId="{4E8B2BA2-5EE8-4545-A77A-E78D0DFB0667}" destId="{8833D856-AC5F-4DCE-BF14-D6ABD512AC44}" srcOrd="9" destOrd="0" presId="urn:microsoft.com/office/officeart/2005/8/layout/cycle5"/>
    <dgm:cxn modelId="{0C3A0606-8292-4DF1-950F-5A0E8287A69C}" type="presParOf" srcId="{4E8B2BA2-5EE8-4545-A77A-E78D0DFB0667}" destId="{698EFF40-04C5-4E38-B37C-0F0438C38629}" srcOrd="10" destOrd="0" presId="urn:microsoft.com/office/officeart/2005/8/layout/cycle5"/>
    <dgm:cxn modelId="{67FA6054-EE32-4C27-8FFF-6A7188343D8C}" type="presParOf" srcId="{4E8B2BA2-5EE8-4545-A77A-E78D0DFB0667}" destId="{1268260D-E9D2-45DF-9E35-427EE026D4D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D05E5BDD-970B-4110-B85E-E93E00891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dirty="0" err="1">
              <a:solidFill>
                <a:srgbClr val="002060"/>
              </a:solidFill>
            </a:rPr>
            <a:t>OpenMDAO</a:t>
          </a:r>
          <a:r>
            <a:rPr lang="en-GB" sz="2800" dirty="0">
              <a:solidFill>
                <a:srgbClr val="002060"/>
              </a:solidFill>
            </a:rPr>
            <a:t>.</a:t>
          </a:r>
          <a:endParaRPr lang="es-MX" sz="2800" dirty="0">
            <a:solidFill>
              <a:srgbClr val="002060"/>
            </a:solidFill>
          </a:endParaRPr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9C7215AB-5839-46FF-BE10-352D2EE4E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Run the multi-fidelity optimization for the sample case. </a:t>
          </a:r>
          <a:endParaRPr lang="es-MX" sz="2800">
            <a:solidFill>
              <a:srgbClr val="002060"/>
            </a:solidFill>
          </a:endParaRPr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616A9365-85D1-4AE7-93FA-CF47B83A81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>
            <a:solidFill>
              <a:srgbClr val="002060"/>
            </a:solidFill>
          </a:endParaRPr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58D48FB4-3242-409E-B39D-B4141CA168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Apply the method to a BWB configuration and validate the results.</a:t>
          </a:r>
          <a:endParaRPr lang="es-MX" sz="2800">
            <a:solidFill>
              <a:srgbClr val="002060"/>
            </a:solidFill>
          </a:endParaRPr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B103071-E5A1-4270-95A0-69410CB7B2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for possible performance improvements for the complex case. </a:t>
          </a:r>
          <a:endParaRPr lang="es-MX" sz="2800">
            <a:solidFill>
              <a:srgbClr val="002060"/>
            </a:solidFill>
          </a:endParaRPr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581158" y="16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634446" y="54944"/>
        <a:ext cx="1572834" cy="985040"/>
      </dsp:txXfrm>
    </dsp:sp>
    <dsp:sp modelId="{1BC70BC2-D806-445D-9514-FF583770FFEB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3245729" y="277539"/>
              </a:moveTo>
              <a:arcTo wR="2181019" hR="2181019" stAng="17953226" swAng="1211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50BE-C0A8-4EAA-B9C9-A42ED538A4B7}">
      <dsp:nvSpPr>
        <dsp:cNvPr id="0" name=""/>
        <dsp:cNvSpPr/>
      </dsp:nvSpPr>
      <dsp:spPr>
        <a:xfrm>
          <a:off x="5655431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 err="1">
              <a:latin typeface="Georgia" panose="02040502050405020303" pitchFamily="18" charset="0"/>
            </a:rPr>
            <a:t>Filter</a:t>
          </a:r>
          <a:endParaRPr lang="es-MX" sz="2800" kern="1200" dirty="0">
            <a:latin typeface="Georgia" panose="02040502050405020303" pitchFamily="18" charset="0"/>
          </a:endParaRPr>
        </a:p>
      </dsp:txBody>
      <dsp:txXfrm>
        <a:off x="5708719" y="1561991"/>
        <a:ext cx="1572834" cy="985040"/>
      </dsp:txXfrm>
    </dsp:sp>
    <dsp:sp modelId="{8C19334F-4B2D-4C83-AFCA-A46D11A44B59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4356811" y="2331927"/>
              </a:moveTo>
              <a:arcTo wR="2181019" hR="2181019" stAng="21838053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4863129" y="39471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4916417" y="4000444"/>
        <a:ext cx="1572834" cy="985040"/>
      </dsp:txXfrm>
    </dsp:sp>
    <dsp:sp modelId="{13EBDEBE-7BFE-4F24-8B5C-5404686F130B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2448789" y="4345538"/>
              </a:moveTo>
              <a:arcTo wR="2181019" hR="2181019" stAng="4976869" swAng="84626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2299188" y="39471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2352476" y="4000444"/>
        <a:ext cx="1572834" cy="985040"/>
      </dsp:txXfrm>
    </dsp:sp>
    <dsp:sp modelId="{CC3A1192-5B24-48AD-AC68-7DBF1E8E03DC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231430" y="3158744"/>
              </a:moveTo>
              <a:arcTo wR="2181019" hR="2181019" stAng="9201964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506886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1560174" y="1561991"/>
        <a:ext cx="1572834" cy="985040"/>
      </dsp:txXfrm>
    </dsp:sp>
    <dsp:sp modelId="{1268260D-E9D2-45DF-9E35-427EE026D4D3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524581" y="762196"/>
              </a:moveTo>
              <a:arcTo wR="2181019" hR="2181019" stAng="13234903" swAng="1211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780726" y="1688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834155" y="55117"/>
        <a:ext cx="1576976" cy="987634"/>
      </dsp:txXfrm>
    </dsp:sp>
    <dsp:sp modelId="{1BC70BC2-D806-445D-9514-FF583770FFEB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2884382" y="353739"/>
              </a:moveTo>
              <a:arcTo wR="1809611" hR="1809611" stAng="18386155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5590338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5643767" y="1864729"/>
        <a:ext cx="1576976" cy="987634"/>
      </dsp:txXfrm>
    </dsp:sp>
    <dsp:sp modelId="{13EBDEBE-7BFE-4F24-8B5C-5404686F130B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3431734" y="2611742"/>
              </a:moveTo>
              <a:arcTo wR="1809611" hR="1809611" stAng="1578729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3780726" y="3620912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3834155" y="3674341"/>
        <a:ext cx="1576976" cy="987634"/>
      </dsp:txXfrm>
    </dsp:sp>
    <dsp:sp modelId="{CC3A1192-5B24-48AD-AC68-7DBF1E8E03DC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734841" y="3265483"/>
              </a:moveTo>
              <a:arcTo wR="1809611" hR="1809611" stAng="7586155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971114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2024543" y="1864729"/>
        <a:ext cx="1576976" cy="987634"/>
      </dsp:txXfrm>
    </dsp:sp>
    <dsp:sp modelId="{1268260D-E9D2-45DF-9E35-427EE026D4D3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187489" y="1007481"/>
              </a:moveTo>
              <a:arcTo wR="1809611" hR="1809611" stAng="12378729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5486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353513" y="268430"/>
          <a:ext cx="642751" cy="642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349777" y="5486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kern="1200" dirty="0" err="1">
              <a:solidFill>
                <a:srgbClr val="002060"/>
              </a:solidFill>
            </a:rPr>
            <a:t>OpenMDAO</a:t>
          </a:r>
          <a:r>
            <a:rPr lang="en-GB" sz="2800" kern="1200" dirty="0">
              <a:solidFill>
                <a:srgbClr val="002060"/>
              </a:solidFill>
            </a:rPr>
            <a:t>.</a:t>
          </a:r>
          <a:endParaRPr lang="es-MX" sz="2800" kern="1200" dirty="0">
            <a:solidFill>
              <a:srgbClr val="002060"/>
            </a:solidFill>
          </a:endParaRPr>
        </a:p>
      </dsp:txBody>
      <dsp:txXfrm>
        <a:off x="1349777" y="5486"/>
        <a:ext cx="7472545" cy="1168638"/>
      </dsp:txXfrm>
    </dsp:sp>
    <dsp:sp modelId="{2942962E-7189-4745-AE10-EFA974EE846B}">
      <dsp:nvSpPr>
        <dsp:cNvPr id="0" name=""/>
        <dsp:cNvSpPr/>
      </dsp:nvSpPr>
      <dsp:spPr>
        <a:xfrm>
          <a:off x="0" y="1466285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353513" y="1729228"/>
          <a:ext cx="642751" cy="642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349777" y="1466285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Run the multi-fidelity optimization for the sample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1466285"/>
        <a:ext cx="7472545" cy="1168638"/>
      </dsp:txXfrm>
    </dsp:sp>
    <dsp:sp modelId="{92992742-B8FC-4309-B221-C747D4F9419B}">
      <dsp:nvSpPr>
        <dsp:cNvPr id="0" name=""/>
        <dsp:cNvSpPr/>
      </dsp:nvSpPr>
      <dsp:spPr>
        <a:xfrm>
          <a:off x="0" y="2927083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353513" y="3190027"/>
          <a:ext cx="642751" cy="6427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349777" y="2927083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2927083"/>
        <a:ext cx="7472545" cy="1168638"/>
      </dsp:txXfrm>
    </dsp:sp>
    <dsp:sp modelId="{0EC35259-A6AC-430B-872A-9BFA1339CA8A}">
      <dsp:nvSpPr>
        <dsp:cNvPr id="0" name=""/>
        <dsp:cNvSpPr/>
      </dsp:nvSpPr>
      <dsp:spPr>
        <a:xfrm>
          <a:off x="0" y="4387882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353513" y="4650825"/>
          <a:ext cx="642751" cy="642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349777" y="4387882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Apply the method to a BWB configuration and validate the results.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4387882"/>
        <a:ext cx="7472545" cy="1168638"/>
      </dsp:txXfrm>
    </dsp:sp>
    <dsp:sp modelId="{E92B9BD2-87D2-43FF-AFC9-B1EA9810D072}">
      <dsp:nvSpPr>
        <dsp:cNvPr id="0" name=""/>
        <dsp:cNvSpPr/>
      </dsp:nvSpPr>
      <dsp:spPr>
        <a:xfrm>
          <a:off x="0" y="5848680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353513" y="6111624"/>
          <a:ext cx="642751" cy="642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349777" y="5848680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for possible performance improvements for the complex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5848680"/>
        <a:ext cx="7472545" cy="1168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725" y="9402476"/>
            <a:ext cx="18186876" cy="648784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6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4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2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0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8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E0DF0-ED7A-4541-8FF7-0EEBBAA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675-4772-45D3-B6B5-0827A448FFED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2E5BE-8991-4A09-A2EA-C30A111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957AC-52BB-4639-B620-922C852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354A-10BE-4EA6-AE6F-D9FE572FA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842C0-9028-4DD7-88D1-124A638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C3F4-D1B4-400D-94A2-4A2014FDF4E5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7CBB3-EE36-4019-A7D8-1E4A3D55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B2CB1-5599-4F65-9133-5A99B36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EC53-00E0-405A-ACB6-B813AD4B2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856371" y="7566819"/>
            <a:ext cx="16091820" cy="16120126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77201" y="7566819"/>
            <a:ext cx="47922567" cy="16120126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29212-F0FA-46D2-A723-D601E6F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DA9C-0B99-4E55-9E73-2206916F0CB7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42876-124F-4D9D-A5E2-89D822E6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9B2B-9E71-4C0E-9F72-2C8669A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022-5A44-4B3C-BF63-D8072535C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BD70-18F8-4B89-BC47-6E8D7689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2C25-355C-449C-9927-0ACA2C789D9B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39353-8B41-4118-A59F-1035FCEC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72235-962E-4376-82D8-1E0F3C8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3E92-6AC7-49CD-A785-B9389BA0E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163" y="19449530"/>
            <a:ext cx="18186876" cy="6011417"/>
          </a:xfrm>
        </p:spPr>
        <p:txBody>
          <a:bodyPr anchor="t"/>
          <a:lstStyle>
            <a:lvl1pPr algn="l">
              <a:defRPr sz="12931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1">
                <a:solidFill>
                  <a:schemeClr val="tx1">
                    <a:tint val="75000"/>
                  </a:schemeClr>
                </a:solidFill>
              </a:defRPr>
            </a:lvl1pPr>
            <a:lvl2pPr marL="1481348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962696" indent="0">
              <a:buNone/>
              <a:defRPr sz="5158">
                <a:solidFill>
                  <a:schemeClr val="tx1">
                    <a:tint val="75000"/>
                  </a:schemeClr>
                </a:solidFill>
              </a:defRPr>
            </a:lvl3pPr>
            <a:lvl4pPr marL="444404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4pPr>
            <a:lvl5pPr marL="5925392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5pPr>
            <a:lvl6pPr marL="7406739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6pPr>
            <a:lvl7pPr marL="8888088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4431-EB40-402C-A9C7-D8C0CA6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D951-8D81-4365-B40A-5903A4FF4D00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E153F-CA56-4BE5-9271-42AED24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F33E8-78FB-489A-B017-4162484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A01D-8BF9-4B1A-9B69-4B77DB1C26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77199" y="44083725"/>
            <a:ext cx="32005336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39143" y="44083725"/>
            <a:ext cx="32009049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567BA99-0FEB-49CA-9EEB-0EFC284D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09A3-43DC-4153-ABB6-0985FCDBE983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BA04EDB-E91D-4E61-B7A2-5DF590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9D0C164-B541-4609-87F7-5520F26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FDB2-4355-4B15-B180-A590A9420F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17" y="6775108"/>
            <a:ext cx="9453759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17" y="9598650"/>
            <a:ext cx="9453759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869038" y="6775108"/>
            <a:ext cx="9457473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31CAAC83-CD49-4589-BB58-65EB2E88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75859-22EF-4D61-A5A5-05C989EB2E0A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01EF8E50-4856-458D-8E21-E97AAC5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5738387-1AC1-4F36-AAC8-BAE4FE0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7E6-3133-40E1-8D04-E6E2DE150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306DEC4-AACA-43F4-B601-132421D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D30B-04BE-47FE-B363-E3D8A8E6DF81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349B42F-6763-4937-AFC9-F862800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00E0755F-E931-4108-BDA3-2AC2C76D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8905-4A13-4760-B4B4-E4C97B0F4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6A34930-A49C-424C-A969-5FFFECBD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FA32-C59B-4ADA-8209-2B65893AF38C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1EEC6E7-164B-4EE1-834F-C049E28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2C6BFD8-62DD-4FCD-9B6B-EAA7C7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7E977-3F0D-4BD2-84F0-656AAE0E4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87"/>
            </a:lvl1pPr>
            <a:lvl2pPr>
              <a:defRPr sz="9044"/>
            </a:lvl2pPr>
            <a:lvl3pPr>
              <a:defRPr sz="7773"/>
            </a:lvl3pPr>
            <a:lvl4pPr>
              <a:defRPr sz="6501"/>
            </a:lvl4pPr>
            <a:lvl5pPr>
              <a:defRPr sz="6501"/>
            </a:lvl5pPr>
            <a:lvl6pPr>
              <a:defRPr sz="6501"/>
            </a:lvl6pPr>
            <a:lvl7pPr>
              <a:defRPr sz="6501"/>
            </a:lvl7pPr>
            <a:lvl8pPr>
              <a:defRPr sz="6501"/>
            </a:lvl8pPr>
            <a:lvl9pPr>
              <a:defRPr sz="65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989DF8C-9308-41B5-AD7B-9F89B80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3F24-369B-4E7C-9372-C22763B9D908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D8029F6-7CEB-4E0A-A552-1E7E4B4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6E2F3F1-7A02-46ED-99E7-1178025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4080-ACFB-4045-A273-8D83B47F8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3830" y="21187093"/>
            <a:ext cx="12837795" cy="2501256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387"/>
            </a:lvl1pPr>
            <a:lvl2pPr marL="1481348" indent="0">
              <a:buNone/>
              <a:defRPr sz="9044"/>
            </a:lvl2pPr>
            <a:lvl3pPr marL="2962696" indent="0">
              <a:buNone/>
              <a:defRPr sz="7773"/>
            </a:lvl3pPr>
            <a:lvl4pPr marL="4444044" indent="0">
              <a:buNone/>
              <a:defRPr sz="6501"/>
            </a:lvl4pPr>
            <a:lvl5pPr marL="5925392" indent="0">
              <a:buNone/>
              <a:defRPr sz="6501"/>
            </a:lvl5pPr>
            <a:lvl6pPr marL="7406739" indent="0">
              <a:buNone/>
              <a:defRPr sz="6501"/>
            </a:lvl6pPr>
            <a:lvl7pPr marL="8888088" indent="0">
              <a:buNone/>
              <a:defRPr sz="6501"/>
            </a:lvl7pPr>
            <a:lvl8pPr marL="10369436" indent="0">
              <a:buNone/>
              <a:defRPr sz="6501"/>
            </a:lvl8pPr>
            <a:lvl9pPr marL="11850784" indent="0">
              <a:buNone/>
              <a:defRPr sz="6501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0659C67-CD36-4D9D-B964-6E7C18A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30F5-9BFF-47AE-8689-216AAD907356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BDE3E20-F008-498E-9953-4DBBABA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93D50E-5951-4186-B3E3-A12E170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1DBF-E9D3-456B-9B91-75EB2D77D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876D009-40AF-4B90-A20C-8D3DF66A00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0153" y="1212218"/>
            <a:ext cx="19256019" cy="50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81BDFCF-7272-4752-9E9A-30ED7E561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0153" y="7062289"/>
            <a:ext cx="19256019" cy="199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78F64-AB8B-417B-AD69-E0235056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153" y="28052734"/>
            <a:ext cx="4991803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l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23DD2C-62C8-4F8B-8F40-929F53D87560}" type="datetimeFigureOut">
              <a:rPr lang="pt-BR"/>
              <a:pPr>
                <a:defRPr/>
              </a:pPr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A656A-87D5-47E1-917D-FF4C4820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0467" y="28052734"/>
            <a:ext cx="6775391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ctr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D1DED-B69F-4E06-A711-0DAFB560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34370" y="28052734"/>
            <a:ext cx="4991803" cy="1611800"/>
          </a:xfrm>
          <a:prstGeom prst="rect">
            <a:avLst/>
          </a:prstGeom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8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81A99-6B95-41F6-AD67-46C5C888E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62483" rtl="0" eaLnBrk="0" fontAlgn="base" hangingPunct="0">
        <a:spcBef>
          <a:spcPct val="0"/>
        </a:spcBef>
        <a:spcAft>
          <a:spcPct val="0"/>
        </a:spcAft>
        <a:defRPr sz="1427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2pPr>
      <a:lvl3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3pPr>
      <a:lvl4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4pPr>
      <a:lvl5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5pPr>
      <a:lvl6pPr marL="323058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6pPr>
      <a:lvl7pPr marL="646115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7pPr>
      <a:lvl8pPr marL="969173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8pPr>
      <a:lvl9pPr marL="1292230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9pPr>
    </p:titleStyle>
    <p:bodyStyle>
      <a:lvl1pPr marL="1110510" indent="-111051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87" kern="1200">
          <a:solidFill>
            <a:schemeClr val="tx1"/>
          </a:solidFill>
          <a:latin typeface="+mn-lt"/>
          <a:ea typeface="+mn-ea"/>
          <a:cs typeface="+mn-cs"/>
        </a:defRPr>
      </a:lvl1pPr>
      <a:lvl2pPr marL="2406106" indent="-925426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44" kern="1200">
          <a:solidFill>
            <a:schemeClr val="tx1"/>
          </a:solidFill>
          <a:latin typeface="+mn-lt"/>
          <a:ea typeface="+mn-ea"/>
          <a:cs typeface="+mn-cs"/>
        </a:defRPr>
      </a:lvl2pPr>
      <a:lvl3pPr marL="3702823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73" kern="1200">
          <a:solidFill>
            <a:schemeClr val="tx1"/>
          </a:solidFill>
          <a:latin typeface="+mn-lt"/>
          <a:ea typeface="+mn-ea"/>
          <a:cs typeface="+mn-cs"/>
        </a:defRPr>
      </a:lvl3pPr>
      <a:lvl4pPr marL="518462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1" kern="1200">
          <a:solidFill>
            <a:schemeClr val="tx1"/>
          </a:solidFill>
          <a:latin typeface="+mn-lt"/>
          <a:ea typeface="+mn-ea"/>
          <a:cs typeface="+mn-cs"/>
        </a:defRPr>
      </a:lvl4pPr>
      <a:lvl5pPr marL="666530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1" kern="1200">
          <a:solidFill>
            <a:schemeClr val="tx1"/>
          </a:solidFill>
          <a:latin typeface="+mn-lt"/>
          <a:ea typeface="+mn-ea"/>
          <a:cs typeface="+mn-cs"/>
        </a:defRPr>
      </a:lvl5pPr>
      <a:lvl6pPr marL="8147414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6pPr>
      <a:lvl7pPr marL="9628762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7pPr>
      <a:lvl8pPr marL="11110110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8pPr>
      <a:lvl9pPr marL="12591457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1pPr>
      <a:lvl2pPr marL="148134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2pPr>
      <a:lvl3pPr marL="296269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3pPr>
      <a:lvl4pPr marL="444404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4pPr>
      <a:lvl5pPr marL="5925392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5pPr>
      <a:lvl6pPr marL="7406739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6pPr>
      <a:lvl7pPr marL="888808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7pPr>
      <a:lvl8pPr marL="1036943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8pPr>
      <a:lvl9pPr marL="1185078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4.jpe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chart" Target="../charts/chart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EA65B7-B300-4A94-BE54-24E9B6BD2B1E}"/>
              </a:ext>
            </a:extLst>
          </p:cNvPr>
          <p:cNvSpPr/>
          <p:nvPr/>
        </p:nvSpPr>
        <p:spPr>
          <a:xfrm>
            <a:off x="0" y="9036"/>
            <a:ext cx="21396325" cy="3887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532A06A-9EEF-4FD0-A6ED-9B1FBEB9E4CF}"/>
              </a:ext>
            </a:extLst>
          </p:cNvPr>
          <p:cNvSpPr/>
          <p:nvPr/>
        </p:nvSpPr>
        <p:spPr>
          <a:xfrm>
            <a:off x="0" y="9037"/>
            <a:ext cx="1191787" cy="1191531"/>
          </a:xfrm>
          <a:custGeom>
            <a:avLst/>
            <a:gdLst>
              <a:gd name="connsiteX0" fmla="*/ 1406769 w 2719754"/>
              <a:gd name="connsiteY0" fmla="*/ 23446 h 2907323"/>
              <a:gd name="connsiteX1" fmla="*/ 2719754 w 2719754"/>
              <a:gd name="connsiteY1" fmla="*/ 2907323 h 2907323"/>
              <a:gd name="connsiteX2" fmla="*/ 0 w 2719754"/>
              <a:gd name="connsiteY2" fmla="*/ 2907323 h 2907323"/>
              <a:gd name="connsiteX3" fmla="*/ 0 w 2719754"/>
              <a:gd name="connsiteY3" fmla="*/ 0 h 2907323"/>
              <a:gd name="connsiteX4" fmla="*/ 1406769 w 2719754"/>
              <a:gd name="connsiteY4" fmla="*/ 23446 h 29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754" h="2907323">
                <a:moveTo>
                  <a:pt x="1406769" y="23446"/>
                </a:moveTo>
                <a:lnTo>
                  <a:pt x="2719754" y="2907323"/>
                </a:lnTo>
                <a:lnTo>
                  <a:pt x="0" y="2907323"/>
                </a:lnTo>
                <a:lnTo>
                  <a:pt x="0" y="0"/>
                </a:lnTo>
                <a:lnTo>
                  <a:pt x="1406769" y="2344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F79F0E-B3B5-43B3-97BA-C987F3285FFE}"/>
              </a:ext>
            </a:extLst>
          </p:cNvPr>
          <p:cNvSpPr/>
          <p:nvPr/>
        </p:nvSpPr>
        <p:spPr>
          <a:xfrm>
            <a:off x="-43076" y="655166"/>
            <a:ext cx="4221383" cy="3252188"/>
          </a:xfrm>
          <a:custGeom>
            <a:avLst/>
            <a:gdLst>
              <a:gd name="connsiteX0" fmla="*/ 30480 w 5974080"/>
              <a:gd name="connsiteY0" fmla="*/ 0 h 4602480"/>
              <a:gd name="connsiteX1" fmla="*/ 5974080 w 5974080"/>
              <a:gd name="connsiteY1" fmla="*/ 1463040 h 4602480"/>
              <a:gd name="connsiteX2" fmla="*/ 3352800 w 5974080"/>
              <a:gd name="connsiteY2" fmla="*/ 4602480 h 4602480"/>
              <a:gd name="connsiteX3" fmla="*/ 0 w 5974080"/>
              <a:gd name="connsiteY3" fmla="*/ 4602480 h 4602480"/>
              <a:gd name="connsiteX4" fmla="*/ 30480 w 59740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080" h="4602480">
                <a:moveTo>
                  <a:pt x="30480" y="0"/>
                </a:moveTo>
                <a:lnTo>
                  <a:pt x="5974080" y="1463040"/>
                </a:lnTo>
                <a:lnTo>
                  <a:pt x="3352800" y="4602480"/>
                </a:lnTo>
                <a:lnTo>
                  <a:pt x="0" y="4602480"/>
                </a:lnTo>
                <a:lnTo>
                  <a:pt x="3048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580B8E-F2FE-4A95-BAF0-42019994B0D3}"/>
              </a:ext>
            </a:extLst>
          </p:cNvPr>
          <p:cNvSpPr/>
          <p:nvPr/>
        </p:nvSpPr>
        <p:spPr>
          <a:xfrm>
            <a:off x="-43076" y="1947426"/>
            <a:ext cx="2390681" cy="1981465"/>
          </a:xfrm>
          <a:custGeom>
            <a:avLst/>
            <a:gdLst>
              <a:gd name="connsiteX0" fmla="*/ 3383280 w 3383280"/>
              <a:gd name="connsiteY0" fmla="*/ 2743200 h 2804160"/>
              <a:gd name="connsiteX1" fmla="*/ 0 w 3383280"/>
              <a:gd name="connsiteY1" fmla="*/ 0 h 2804160"/>
              <a:gd name="connsiteX2" fmla="*/ 0 w 3383280"/>
              <a:gd name="connsiteY2" fmla="*/ 2804160 h 2804160"/>
              <a:gd name="connsiteX3" fmla="*/ 3383280 w 3383280"/>
              <a:gd name="connsiteY3" fmla="*/ 274320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280" h="2804160">
                <a:moveTo>
                  <a:pt x="3383280" y="2743200"/>
                </a:moveTo>
                <a:lnTo>
                  <a:pt x="0" y="0"/>
                </a:lnTo>
                <a:lnTo>
                  <a:pt x="0" y="2804160"/>
                </a:lnTo>
                <a:lnTo>
                  <a:pt x="3383280" y="2743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68" name="Text Box 4">
            <a:extLst>
              <a:ext uri="{FF2B5EF4-FFF2-40B4-BE49-F238E27FC236}">
                <a16:creationId xmlns:a16="http://schemas.microsoft.com/office/drawing/2014/main" id="{F2EB5049-7F42-4E9C-81D3-445C1197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3" y="1049747"/>
            <a:ext cx="21104669" cy="299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5240" tIns="152618" rIns="305240" bIns="152618">
            <a:spAutoFit/>
          </a:bodyPr>
          <a:lstStyle>
            <a:lvl1pPr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800" b="1" spc="-1" dirty="0" err="1">
                <a:solidFill>
                  <a:schemeClr val="bg1"/>
                </a:solidFill>
                <a:latin typeface="Georgia"/>
                <a:ea typeface="Georgia"/>
              </a:rPr>
              <a:t>Multifidelity</a:t>
            </a:r>
            <a:r>
              <a:rPr lang="en-GB" sz="4800" b="1" spc="-1" dirty="0">
                <a:solidFill>
                  <a:schemeClr val="bg1"/>
                </a:solidFill>
                <a:latin typeface="Georgia"/>
                <a:ea typeface="Georgia"/>
              </a:rPr>
              <a:t> aeroelastic optimization with application to a BWB</a:t>
            </a:r>
            <a:r>
              <a:rPr lang="en-US" sz="4800" b="1" spc="-1" dirty="0">
                <a:solidFill>
                  <a:schemeClr val="bg1"/>
                </a:solidFill>
                <a:latin typeface="Georgia"/>
                <a:ea typeface="Georgia"/>
              </a:rPr>
              <a:t>.</a:t>
            </a:r>
            <a:endParaRPr lang="en-US" sz="5653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defRPr/>
            </a:pPr>
            <a:endParaRPr lang="pt-BR" sz="2261" u="sng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3109" dirty="0">
                <a:solidFill>
                  <a:schemeClr val="bg1"/>
                </a:solidFill>
                <a:latin typeface="+mj-lt"/>
              </a:rPr>
              <a:t>Gilberto RUIZ JIMÉNEZ</a:t>
            </a:r>
            <a:r>
              <a:rPr lang="en-US" sz="3109" baseline="30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3109" dirty="0">
                <a:solidFill>
                  <a:schemeClr val="bg1"/>
                </a:solidFill>
                <a:latin typeface="+mj-lt"/>
              </a:rPr>
              <a:t>; </a:t>
            </a:r>
            <a:endParaRPr lang="en-US" sz="3109" baseline="30000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pt-BR" sz="3109" dirty="0">
                <a:solidFill>
                  <a:schemeClr val="bg1"/>
                </a:solidFill>
                <a:latin typeface="+mj-lt"/>
              </a:rPr>
              <a:t>Joan MAS COLOMER; Joseph MORLIER</a:t>
            </a:r>
          </a:p>
          <a:p>
            <a:pPr algn="ctr" eaLnBrk="1" hangingPunct="1">
              <a:defRPr/>
            </a:pPr>
            <a:r>
              <a:rPr lang="pt-BR" sz="2200" dirty="0">
                <a:solidFill>
                  <a:schemeClr val="bg1"/>
                </a:solidFill>
                <a:latin typeface="+mj-lt"/>
              </a:rPr>
              <a:t>1,2: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ISAE-SUPAERO,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Université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de Toulouse, France 3: ICA, ONERA, France</a:t>
            </a:r>
            <a:endParaRPr lang="pt-BR" sz="22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pt-BR" sz="1978" dirty="0">
                <a:solidFill>
                  <a:schemeClr val="bg1"/>
                </a:solidFill>
                <a:latin typeface="Calibri" panose="020F0502020204030204" pitchFamily="34" charset="0"/>
              </a:rPr>
              <a:t>1. gilberto.ruiz-jimenez@student.isae-supaero.fr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61AB17-A47D-40C4-B136-204F6B3D0865}"/>
              </a:ext>
            </a:extLst>
          </p:cNvPr>
          <p:cNvSpPr/>
          <p:nvPr/>
        </p:nvSpPr>
        <p:spPr>
          <a:xfrm>
            <a:off x="306045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Introduction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2" name="Rectangle: Rounded Corners 43">
            <a:extLst>
              <a:ext uri="{FF2B5EF4-FFF2-40B4-BE49-F238E27FC236}">
                <a16:creationId xmlns:a16="http://schemas.microsoft.com/office/drawing/2014/main" id="{C4C3F254-C3A7-4BDC-8B1F-007C4CB5A756}"/>
              </a:ext>
            </a:extLst>
          </p:cNvPr>
          <p:cNvSpPr/>
          <p:nvPr/>
        </p:nvSpPr>
        <p:spPr>
          <a:xfrm>
            <a:off x="323611" y="12052882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2. </a:t>
            </a:r>
            <a:r>
              <a:rPr lang="es-MX" sz="4240" b="1" dirty="0" err="1">
                <a:latin typeface="Georgia" panose="02040502050405020303" pitchFamily="18" charset="0"/>
              </a:rPr>
              <a:t>Proposed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Method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4" name="Rectangle: Rounded Corners 43">
            <a:extLst>
              <a:ext uri="{FF2B5EF4-FFF2-40B4-BE49-F238E27FC236}">
                <a16:creationId xmlns:a16="http://schemas.microsoft.com/office/drawing/2014/main" id="{2DDA82A0-38BC-42AC-9203-3010EA69E755}"/>
              </a:ext>
            </a:extLst>
          </p:cNvPr>
          <p:cNvSpPr/>
          <p:nvPr/>
        </p:nvSpPr>
        <p:spPr>
          <a:xfrm>
            <a:off x="11070702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3. </a:t>
            </a:r>
            <a:r>
              <a:rPr lang="es-MX" sz="4240" b="1" dirty="0" err="1">
                <a:latin typeface="Georgia" panose="02040502050405020303" pitchFamily="18" charset="0"/>
              </a:rPr>
              <a:t>Preliminary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Results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5E097A69-7D35-4923-A97B-5FBD70BAD723}"/>
              </a:ext>
            </a:extLst>
          </p:cNvPr>
          <p:cNvSpPr/>
          <p:nvPr/>
        </p:nvSpPr>
        <p:spPr>
          <a:xfrm>
            <a:off x="11177094" y="11260794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4. Project </a:t>
            </a:r>
            <a:r>
              <a:rPr lang="es-MX" sz="4240" b="1" dirty="0" err="1">
                <a:latin typeface="Georgia" panose="02040502050405020303" pitchFamily="18" charset="0"/>
              </a:rPr>
              <a:t>Milestones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83D05C-C3DD-442C-9292-E367589A0C66}"/>
              </a:ext>
            </a:extLst>
          </p:cNvPr>
          <p:cNvGrpSpPr/>
          <p:nvPr/>
        </p:nvGrpSpPr>
        <p:grpSpPr>
          <a:xfrm>
            <a:off x="-679102" y="20067708"/>
            <a:ext cx="19107407" cy="10187609"/>
            <a:chOff x="1152264" y="19938300"/>
            <a:chExt cx="19065469" cy="1018760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2938B1F-7DEE-42D5-B33A-B2FCBB4B5EB2}"/>
                </a:ext>
              </a:extLst>
            </p:cNvPr>
            <p:cNvGrpSpPr/>
            <p:nvPr/>
          </p:nvGrpSpPr>
          <p:grpSpPr>
            <a:xfrm>
              <a:off x="1152264" y="19938300"/>
              <a:ext cx="15591074" cy="9725944"/>
              <a:chOff x="-397250" y="-143643"/>
              <a:chExt cx="11149333" cy="703955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5B70D33-6E14-4FB3-A04F-641F3C6787E1}"/>
                  </a:ext>
                </a:extLst>
              </p:cNvPr>
              <p:cNvSpPr/>
              <p:nvPr/>
            </p:nvSpPr>
            <p:spPr>
              <a:xfrm>
                <a:off x="309283" y="319361"/>
                <a:ext cx="9929255" cy="65765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A242FB86-D0D5-48C1-88BB-809D37A0F20C}"/>
                  </a:ext>
                </a:extLst>
              </p:cNvPr>
              <p:cNvGrpSpPr/>
              <p:nvPr/>
            </p:nvGrpSpPr>
            <p:grpSpPr>
              <a:xfrm>
                <a:off x="4443152" y="2608604"/>
                <a:ext cx="6308931" cy="3965013"/>
                <a:chOff x="3889606" y="2644845"/>
                <a:chExt cx="6308931" cy="3965013"/>
              </a:xfrm>
            </p:grpSpPr>
            <p:graphicFrame>
              <p:nvGraphicFramePr>
                <p:cNvPr id="30" name="Diagrama 29">
                  <a:extLst>
                    <a:ext uri="{FF2B5EF4-FFF2-40B4-BE49-F238E27FC236}">
                      <a16:creationId xmlns:a16="http://schemas.microsoft.com/office/drawing/2014/main" id="{A257FAA2-A938-4C89-A2DE-C602DAB07E2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0402053"/>
                    </p:ext>
                  </p:extLst>
                </p:nvPr>
              </p:nvGraphicFramePr>
              <p:xfrm>
                <a:off x="3889606" y="2805099"/>
                <a:ext cx="6308931" cy="37005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1" name="Rectángulo: esquinas redondeadas 30">
                  <a:extLst>
                    <a:ext uri="{FF2B5EF4-FFF2-40B4-BE49-F238E27FC236}">
                      <a16:creationId xmlns:a16="http://schemas.microsoft.com/office/drawing/2014/main" id="{62560C8E-3160-4EBA-B773-63D27768A625}"/>
                    </a:ext>
                  </a:extLst>
                </p:cNvPr>
                <p:cNvSpPr/>
                <p:nvPr/>
              </p:nvSpPr>
              <p:spPr>
                <a:xfrm>
                  <a:off x="4816491" y="2644845"/>
                  <a:ext cx="4616330" cy="3965013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6557B2D0-7551-4DCE-AC67-02AB12A31D3E}"/>
                  </a:ext>
                </a:extLst>
              </p:cNvPr>
              <p:cNvGrpSpPr/>
              <p:nvPr/>
            </p:nvGrpSpPr>
            <p:grpSpPr>
              <a:xfrm>
                <a:off x="-397250" y="743539"/>
                <a:ext cx="6596886" cy="3595521"/>
                <a:chOff x="-397250" y="392888"/>
                <a:chExt cx="6596886" cy="3595521"/>
              </a:xfrm>
            </p:grpSpPr>
            <p:graphicFrame>
              <p:nvGraphicFramePr>
                <p:cNvPr id="28" name="Diagrama 27">
                  <a:extLst>
                    <a:ext uri="{FF2B5EF4-FFF2-40B4-BE49-F238E27FC236}">
                      <a16:creationId xmlns:a16="http://schemas.microsoft.com/office/drawing/2014/main" id="{3933AF37-A273-4AFA-938D-1C4F3C0A155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596540038"/>
                    </p:ext>
                  </p:extLst>
                </p:nvPr>
              </p:nvGraphicFramePr>
              <p:xfrm>
                <a:off x="-397250" y="483551"/>
                <a:ext cx="6596886" cy="341419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29" name="Rectángulo: esquinas redondeadas 28">
                  <a:extLst>
                    <a:ext uri="{FF2B5EF4-FFF2-40B4-BE49-F238E27FC236}">
                      <a16:creationId xmlns:a16="http://schemas.microsoft.com/office/drawing/2014/main" id="{5D8D0B9D-9BAC-4905-91C0-055D8C4C2BC4}"/>
                    </a:ext>
                  </a:extLst>
                </p:cNvPr>
                <p:cNvSpPr/>
                <p:nvPr/>
              </p:nvSpPr>
              <p:spPr>
                <a:xfrm>
                  <a:off x="752986" y="392888"/>
                  <a:ext cx="4296415" cy="3595521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6066DF-50A1-4AAD-8DB6-75E456B16019}"/>
                  </a:ext>
                </a:extLst>
              </p:cNvPr>
              <p:cNvSpPr txBox="1"/>
              <p:nvPr/>
            </p:nvSpPr>
            <p:spPr>
              <a:xfrm>
                <a:off x="1281953" y="371387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MDA_Lo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F4C247A-9E80-4E1E-9298-698246649E0B}"/>
                  </a:ext>
                </a:extLst>
              </p:cNvPr>
              <p:cNvSpPr txBox="1"/>
              <p:nvPr/>
            </p:nvSpPr>
            <p:spPr>
              <a:xfrm>
                <a:off x="5904870" y="2193959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MDA_Hi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BE0893C-E83B-4E8A-BB8A-36E883777031}"/>
                  </a:ext>
                </a:extLst>
              </p:cNvPr>
              <p:cNvSpPr txBox="1"/>
              <p:nvPr/>
            </p:nvSpPr>
            <p:spPr>
              <a:xfrm>
                <a:off x="1240049" y="-143643"/>
                <a:ext cx="3602355" cy="42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Root_Optimizer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(</a:t>
                </a:r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CDi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)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07D166A5-1A23-4FEE-BFB9-F0BDB17BEE74}"/>
                  </a:ext>
                </a:extLst>
              </p:cNvPr>
              <p:cNvSpPr/>
              <p:nvPr/>
            </p:nvSpPr>
            <p:spPr>
              <a:xfrm>
                <a:off x="7575177" y="670684"/>
                <a:ext cx="1264024" cy="566446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800" dirty="0" err="1">
                    <a:latin typeface="Georgia" panose="02040502050405020303" pitchFamily="18" charset="0"/>
                  </a:rPr>
                  <a:t>Displacement</a:t>
                </a:r>
                <a:endParaRPr lang="es-MX" sz="1800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s-MX" sz="1800" dirty="0">
                    <a:latin typeface="Georgia" panose="02040502050405020303" pitchFamily="18" charset="0"/>
                  </a:rPr>
                  <a:t>Field</a:t>
                </a:r>
              </a:p>
            </p:txBody>
          </p:sp>
          <p:cxnSp>
            <p:nvCxnSpPr>
              <p:cNvPr id="26" name="Conector: angular 25">
                <a:extLst>
                  <a:ext uri="{FF2B5EF4-FFF2-40B4-BE49-F238E27FC236}">
                    <a16:creationId xmlns:a16="http://schemas.microsoft.com/office/drawing/2014/main" id="{9377D056-2B1B-40A5-AA06-1AFBD306519C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flipV="1">
                <a:off x="4796118" y="953907"/>
                <a:ext cx="2779059" cy="1551534"/>
              </a:xfrm>
              <a:prstGeom prst="bentConnector3">
                <a:avLst>
                  <a:gd name="adj1" fmla="val 16740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: angular 26">
                <a:extLst>
                  <a:ext uri="{FF2B5EF4-FFF2-40B4-BE49-F238E27FC236}">
                    <a16:creationId xmlns:a16="http://schemas.microsoft.com/office/drawing/2014/main" id="{302F31D4-D96F-4F36-8FCD-3BB4A08CC0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85760" y="2257111"/>
                <a:ext cx="2923131" cy="230936"/>
              </a:xfrm>
              <a:prstGeom prst="bentConnector3">
                <a:avLst>
                  <a:gd name="adj1" fmla="val 1887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2AEBD7-5818-4160-89FA-B302AD397288}"/>
                </a:ext>
              </a:extLst>
            </p:cNvPr>
            <p:cNvSpPr txBox="1"/>
            <p:nvPr/>
          </p:nvSpPr>
          <p:spPr>
            <a:xfrm>
              <a:off x="7898508" y="29664244"/>
              <a:ext cx="1231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002060"/>
                  </a:solidFill>
                </a:rPr>
                <a:t>Fig. 1 </a:t>
              </a:r>
              <a:r>
                <a:rPr lang="es-MX" sz="2400" dirty="0">
                  <a:solidFill>
                    <a:srgbClr val="002060"/>
                  </a:solidFill>
                </a:rPr>
                <a:t>MDAO </a:t>
              </a:r>
              <a:r>
                <a:rPr lang="es-MX" sz="2400" dirty="0" err="1">
                  <a:solidFill>
                    <a:srgbClr val="002060"/>
                  </a:solidFill>
                </a:rPr>
                <a:t>Diagram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for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the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multifidelity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scheme</a:t>
              </a:r>
              <a:r>
                <a:rPr lang="es-MX" sz="2400" dirty="0">
                  <a:solidFill>
                    <a:srgbClr val="002060"/>
                  </a:solidFill>
                </a:rPr>
                <a:t>.</a:t>
              </a:r>
              <a:endParaRPr lang="es-MX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988A4C6-5277-44F4-90A8-9678F36BD7FA}"/>
              </a:ext>
            </a:extLst>
          </p:cNvPr>
          <p:cNvSpPr/>
          <p:nvPr/>
        </p:nvSpPr>
        <p:spPr>
          <a:xfrm>
            <a:off x="112986" y="5246500"/>
            <a:ext cx="10585176" cy="6645304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Fluid-Structure interaction optimization problems are often hard to solve.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MDO libraries allow the user to couple both disciplines and optimize </a:t>
            </a:r>
            <a:r>
              <a:rPr lang="en-GB" sz="3200" dirty="0" err="1">
                <a:solidFill>
                  <a:srgbClr val="002060"/>
                </a:solidFill>
              </a:rPr>
              <a:t>w.r.t.</a:t>
            </a:r>
            <a:r>
              <a:rPr lang="en-GB" sz="3200" dirty="0">
                <a:solidFill>
                  <a:srgbClr val="002060"/>
                </a:solidFill>
              </a:rPr>
              <a:t> established bounds and variables [1].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Hi-Fi simulations offer accurate results but are often too expensive for direct design optimizations.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Lo-Fi analysis offer reasonable approximations with low computational demands.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002060"/>
                </a:solidFill>
              </a:rPr>
              <a:t>Multifidelity</a:t>
            </a:r>
            <a:r>
              <a:rPr lang="en-GB" sz="3200" dirty="0">
                <a:solidFill>
                  <a:srgbClr val="002060"/>
                </a:solidFill>
              </a:rPr>
              <a:t> methods leverage error and costs to speedup simulations [2].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The purpose of this work is to implement the aforementioned techniques to the development of a BWB concept aircraft.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12795BA-A729-41D6-8021-81EC8E2D3BD9}"/>
              </a:ext>
            </a:extLst>
          </p:cNvPr>
          <p:cNvGrpSpPr/>
          <p:nvPr/>
        </p:nvGrpSpPr>
        <p:grpSpPr>
          <a:xfrm>
            <a:off x="11346234" y="12506029"/>
            <a:ext cx="9726480" cy="7022806"/>
            <a:chOff x="11346234" y="12506029"/>
            <a:chExt cx="9726480" cy="7022806"/>
          </a:xfrm>
        </p:grpSpPr>
        <p:graphicFrame>
          <p:nvGraphicFramePr>
            <p:cNvPr id="33" name="Marcador de contenido 4">
              <a:extLst>
                <a:ext uri="{FF2B5EF4-FFF2-40B4-BE49-F238E27FC236}">
                  <a16:creationId xmlns:a16="http://schemas.microsoft.com/office/drawing/2014/main" id="{91F80B61-5A48-4352-9898-33A1CA0A78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8247755"/>
                </p:ext>
              </p:extLst>
            </p:nvPr>
          </p:nvGraphicFramePr>
          <p:xfrm>
            <a:off x="11346234" y="12506029"/>
            <a:ext cx="8822323" cy="70228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B2AE64F-27B3-4474-B08D-7005BC35F205}"/>
                </a:ext>
              </a:extLst>
            </p:cNvPr>
            <p:cNvGrpSpPr/>
            <p:nvPr/>
          </p:nvGrpSpPr>
          <p:grpSpPr>
            <a:xfrm>
              <a:off x="20404108" y="12768472"/>
              <a:ext cx="668606" cy="646232"/>
              <a:chOff x="20347234" y="14174901"/>
              <a:chExt cx="668606" cy="646232"/>
            </a:xfrm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9082E9F3-010D-47A1-A907-DEC471BA034C}"/>
                  </a:ext>
                </a:extLst>
              </p:cNvPr>
              <p:cNvSpPr/>
              <p:nvPr/>
            </p:nvSpPr>
            <p:spPr>
              <a:xfrm>
                <a:off x="20347234" y="14174901"/>
                <a:ext cx="668606" cy="6462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88C9363-2ABB-4E83-9F38-F10B8B778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47234" y="14174901"/>
                <a:ext cx="646232" cy="646232"/>
              </a:xfrm>
              <a:prstGeom prst="rect">
                <a:avLst/>
              </a:prstGeom>
            </p:spPr>
          </p:pic>
        </p:grp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5CDF67B-4D58-475B-A066-C3811605060D}"/>
                </a:ext>
              </a:extLst>
            </p:cNvPr>
            <p:cNvSpPr/>
            <p:nvPr/>
          </p:nvSpPr>
          <p:spPr>
            <a:xfrm>
              <a:off x="20404108" y="14125525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24FE56E-2A2E-4242-B12E-C389343325B7}"/>
                </a:ext>
              </a:extLst>
            </p:cNvPr>
            <p:cNvSpPr/>
            <p:nvPr/>
          </p:nvSpPr>
          <p:spPr>
            <a:xfrm>
              <a:off x="20404108" y="15652959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998BD8E-ADC5-4082-AB1B-3A1CF30A6750}"/>
                </a:ext>
              </a:extLst>
            </p:cNvPr>
            <p:cNvSpPr/>
            <p:nvPr/>
          </p:nvSpPr>
          <p:spPr>
            <a:xfrm>
              <a:off x="20404108" y="1714989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9EF77097-839E-411D-A8EA-4BEE690DA708}"/>
                </a:ext>
              </a:extLst>
            </p:cNvPr>
            <p:cNvSpPr/>
            <p:nvPr/>
          </p:nvSpPr>
          <p:spPr>
            <a:xfrm>
              <a:off x="20404108" y="1857362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A104603-11E2-451F-8100-DE440C67A135}"/>
              </a:ext>
            </a:extLst>
          </p:cNvPr>
          <p:cNvSpPr/>
          <p:nvPr/>
        </p:nvSpPr>
        <p:spPr>
          <a:xfrm>
            <a:off x="306044" y="13189420"/>
            <a:ext cx="10392117" cy="7000552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The base for the code development is the aerostructures package [3], which facilitates the creation of MDAO problems in </a:t>
            </a:r>
            <a:r>
              <a:rPr lang="en-GB" sz="3100" dirty="0" err="1">
                <a:solidFill>
                  <a:srgbClr val="002060"/>
                </a:solidFill>
              </a:rPr>
              <a:t>OpenMDAO</a:t>
            </a:r>
            <a:r>
              <a:rPr lang="en-GB" sz="3100" dirty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GB" sz="31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Open-source structural (NASTRAN)  and fluid solvers (</a:t>
            </a:r>
            <a:r>
              <a:rPr lang="en-GB" sz="3100" dirty="0" err="1">
                <a:solidFill>
                  <a:srgbClr val="002060"/>
                </a:solidFill>
              </a:rPr>
              <a:t>Panair</a:t>
            </a:r>
            <a:r>
              <a:rPr lang="en-GB" sz="3100" dirty="0">
                <a:solidFill>
                  <a:srgbClr val="002060"/>
                </a:solidFill>
              </a:rPr>
              <a:t>, </a:t>
            </a:r>
            <a:r>
              <a:rPr lang="en-GB" sz="3100" dirty="0" err="1">
                <a:solidFill>
                  <a:srgbClr val="002060"/>
                </a:solidFill>
              </a:rPr>
              <a:t>ADFlow</a:t>
            </a:r>
            <a:r>
              <a:rPr lang="en-GB" sz="3100" dirty="0">
                <a:solidFill>
                  <a:srgbClr val="002060"/>
                </a:solidFill>
              </a:rPr>
              <a:t>) are coupled via the displacement field of the structure, then optimized </a:t>
            </a:r>
            <a:r>
              <a:rPr lang="en-GB" sz="3100" dirty="0" err="1">
                <a:solidFill>
                  <a:srgbClr val="002060"/>
                </a:solidFill>
              </a:rPr>
              <a:t>w.r.t.</a:t>
            </a:r>
            <a:r>
              <a:rPr lang="en-GB" sz="3100" dirty="0">
                <a:solidFill>
                  <a:srgbClr val="002060"/>
                </a:solidFill>
              </a:rPr>
              <a:t> </a:t>
            </a:r>
            <a:r>
              <a:rPr lang="en-GB" sz="3100" dirty="0" err="1">
                <a:solidFill>
                  <a:srgbClr val="002060"/>
                </a:solidFill>
              </a:rPr>
              <a:t>CDi</a:t>
            </a:r>
            <a:r>
              <a:rPr lang="en-GB" sz="3100" dirty="0">
                <a:solidFill>
                  <a:srgbClr val="002060"/>
                </a:solidFill>
              </a:rPr>
              <a:t> (Fig. 1).</a:t>
            </a:r>
          </a:p>
          <a:p>
            <a:pPr algn="just"/>
            <a:endParaRPr lang="en-GB" sz="31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At this stage the only difference between fidelities then is the size of the fluid mesh. </a:t>
            </a:r>
          </a:p>
          <a:p>
            <a:pPr algn="just"/>
            <a:endParaRPr lang="en-GB" sz="31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The philosophy is to build a progressively complex model, making sure that everything works at each step.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130EADC-469A-4CAF-85A3-CA4A7CA1B601}"/>
              </a:ext>
            </a:extLst>
          </p:cNvPr>
          <p:cNvSpPr/>
          <p:nvPr/>
        </p:nvSpPr>
        <p:spPr>
          <a:xfrm>
            <a:off x="10986032" y="5364215"/>
            <a:ext cx="10259439" cy="5700718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Different iteration limits were set at the Lo-Fi levels to evaluate the evolution of the total execution time for a sample problem.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Fig. 2 shows the combination of iterations required for convergence of the linked MDA as well as the time to converge.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Accelerating the process is possible.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Iteration-based control </a:t>
            </a:r>
            <a:r>
              <a:rPr 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GB" sz="3200" dirty="0">
                <a:solidFill>
                  <a:srgbClr val="002060"/>
                </a:solidFill>
              </a:rPr>
              <a:t>residual-based control for optimum performance.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The resulting shape and stress field is similar for all cases (Fig. 3).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EDE17844-531B-400B-9779-738CD88371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467" y="20534237"/>
            <a:ext cx="6828005" cy="389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A454B456-CB15-4E3D-948C-A13F156B5EDD}"/>
              </a:ext>
            </a:extLst>
          </p:cNvPr>
          <p:cNvSpPr txBox="1"/>
          <p:nvPr/>
        </p:nvSpPr>
        <p:spPr>
          <a:xfrm>
            <a:off x="14442578" y="2920829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Fig. 2 </a:t>
            </a:r>
            <a:r>
              <a:rPr lang="es-MX" sz="2400" dirty="0">
                <a:solidFill>
                  <a:srgbClr val="002060"/>
                </a:solidFill>
              </a:rPr>
              <a:t>Performance </a:t>
            </a:r>
            <a:r>
              <a:rPr lang="es-MX" sz="2400" dirty="0" err="1">
                <a:solidFill>
                  <a:srgbClr val="002060"/>
                </a:solidFill>
              </a:rPr>
              <a:t>plot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of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the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current</a:t>
            </a:r>
            <a:r>
              <a:rPr lang="es-MX" sz="2400" dirty="0">
                <a:solidFill>
                  <a:srgbClr val="002060"/>
                </a:solidFill>
              </a:rPr>
              <a:t> MDA </a:t>
            </a:r>
            <a:r>
              <a:rPr lang="es-MX" sz="2400" dirty="0" err="1">
                <a:solidFill>
                  <a:srgbClr val="002060"/>
                </a:solidFill>
              </a:rPr>
              <a:t>multifidelity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system</a:t>
            </a:r>
            <a:r>
              <a:rPr lang="es-MX" sz="2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AE1A0D9-670D-481B-A86A-AB8842884357}"/>
              </a:ext>
            </a:extLst>
          </p:cNvPr>
          <p:cNvSpPr txBox="1"/>
          <p:nvPr/>
        </p:nvSpPr>
        <p:spPr>
          <a:xfrm>
            <a:off x="14359647" y="24737397"/>
            <a:ext cx="697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Fig. 3 </a:t>
            </a:r>
            <a:r>
              <a:rPr lang="es-MX" sz="2400" dirty="0" err="1">
                <a:solidFill>
                  <a:srgbClr val="002060"/>
                </a:solidFill>
              </a:rPr>
              <a:t>Equivalent</a:t>
            </a:r>
            <a:r>
              <a:rPr lang="es-MX" sz="2400" dirty="0">
                <a:solidFill>
                  <a:srgbClr val="002060"/>
                </a:solidFill>
              </a:rPr>
              <a:t> stress </a:t>
            </a:r>
            <a:r>
              <a:rPr lang="es-MX" sz="2400" dirty="0" err="1">
                <a:solidFill>
                  <a:srgbClr val="002060"/>
                </a:solidFill>
              </a:rPr>
              <a:t>over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an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optimized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wing</a:t>
            </a:r>
            <a:r>
              <a:rPr lang="es-MX" sz="2400" dirty="0">
                <a:solidFill>
                  <a:srgbClr val="002060"/>
                </a:solidFill>
              </a:rPr>
              <a:t> .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9660444-5D99-4AF5-8459-23918E7D21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26482" y="14137443"/>
            <a:ext cx="646232" cy="646232"/>
          </a:xfrm>
          <a:prstGeom prst="rect">
            <a:avLst/>
          </a:prstGeom>
        </p:spPr>
      </p:pic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7C82B5C0-AA9C-4624-AC37-8240AAA78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121731"/>
              </p:ext>
            </p:extLst>
          </p:nvPr>
        </p:nvGraphicFramePr>
        <p:xfrm>
          <a:off x="14339981" y="25199062"/>
          <a:ext cx="6890761" cy="4099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0E8C1B18-D784-4BFF-9E8A-1C3B8DBD67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529513" y="2516956"/>
            <a:ext cx="2659146" cy="1063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6" name="Picture 15">
            <a:extLst>
              <a:ext uri="{FF2B5EF4-FFF2-40B4-BE49-F238E27FC236}">
                <a16:creationId xmlns:a16="http://schemas.microsoft.com/office/drawing/2014/main" id="{2E54DEB6-CA6E-4FD7-B296-91138EEF16E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3" y="2519840"/>
            <a:ext cx="1679853" cy="1224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3FFBFE1-D895-4096-9C18-5EF37196B1EF}"/>
              </a:ext>
            </a:extLst>
          </p:cNvPr>
          <p:cNvSpPr/>
          <p:nvPr/>
        </p:nvSpPr>
        <p:spPr>
          <a:xfrm>
            <a:off x="10338739" y="19509400"/>
            <a:ext cx="11000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b="1" dirty="0">
                <a:solidFill>
                  <a:srgbClr val="002060"/>
                </a:solidFill>
                <a:latin typeface="+mj-lt"/>
              </a:rPr>
              <a:t>[1] Gray, J., Moore, K., &amp;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Naylor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, B. (2010,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September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).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OpenMDAO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: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open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source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framework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multidisciplinary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analysis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. In 13th AIAA/ISSMO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Multidisciplinary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Analysis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Conference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(p. 9101).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r>
              <a:rPr lang="en-GB" sz="1200" b="1" dirty="0">
                <a:solidFill>
                  <a:srgbClr val="002060"/>
                </a:solidFill>
                <a:latin typeface="+mn-lt"/>
              </a:rPr>
              <a:t>[2]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Peherstorfer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, B., Willcox, K., &amp;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Gunzburger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, M. (2018). Survey of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multifidelity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 methods in uncertainty propagation, inference, and optimization. SIAM Review, 60(3),            550-591.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pPr algn="just"/>
            <a:r>
              <a:rPr lang="es-MX" sz="1200" b="1" dirty="0">
                <a:solidFill>
                  <a:srgbClr val="002060"/>
                </a:solidFill>
                <a:latin typeface="+mn-lt"/>
              </a:rPr>
              <a:t>[3] Mas-Colomer, J. (2018).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Aeroelastic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Similarity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of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a Flight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Demonstrator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via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Multidisciplinary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(Doctoral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dissertation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,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Université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Fédérale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de Toulouse).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endParaRPr lang="en-US" sz="1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5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18032</TotalTime>
  <Words>573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Tema do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Gilberto Ruiz Jiménez</cp:lastModifiedBy>
  <cp:revision>407</cp:revision>
  <cp:lastPrinted>2014-09-11T13:41:27Z</cp:lastPrinted>
  <dcterms:created xsi:type="dcterms:W3CDTF">2010-06-09T04:23:50Z</dcterms:created>
  <dcterms:modified xsi:type="dcterms:W3CDTF">2019-10-15T12:44:40Z</dcterms:modified>
</cp:coreProperties>
</file>