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4" r:id="rId2"/>
    <p:sldMasterId id="2147483674" r:id="rId3"/>
    <p:sldMasterId id="2147486561" r:id="rId4"/>
  </p:sldMasterIdLst>
  <p:notesMasterIdLst>
    <p:notesMasterId r:id="rId41"/>
  </p:notesMasterIdLst>
  <p:handoutMasterIdLst>
    <p:handoutMasterId r:id="rId42"/>
  </p:handoutMasterIdLst>
  <p:sldIdLst>
    <p:sldId id="1034" r:id="rId5"/>
    <p:sldId id="1094" r:id="rId6"/>
    <p:sldId id="1096" r:id="rId7"/>
    <p:sldId id="1121" r:id="rId8"/>
    <p:sldId id="1097" r:id="rId9"/>
    <p:sldId id="1099" r:id="rId10"/>
    <p:sldId id="1100" r:id="rId11"/>
    <p:sldId id="1101" r:id="rId12"/>
    <p:sldId id="1102" r:id="rId13"/>
    <p:sldId id="1103" r:id="rId14"/>
    <p:sldId id="1104" r:id="rId15"/>
    <p:sldId id="1105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  <p:sldId id="1114" r:id="rId25"/>
    <p:sldId id="1115" r:id="rId26"/>
    <p:sldId id="1116" r:id="rId27"/>
    <p:sldId id="1117" r:id="rId28"/>
    <p:sldId id="1118" r:id="rId29"/>
    <p:sldId id="1119" r:id="rId30"/>
    <p:sldId id="1120" r:id="rId31"/>
    <p:sldId id="1066" r:id="rId32"/>
    <p:sldId id="1122" r:id="rId33"/>
    <p:sldId id="1124" r:id="rId34"/>
    <p:sldId id="1125" r:id="rId35"/>
    <p:sldId id="1126" r:id="rId36"/>
    <p:sldId id="1128" r:id="rId37"/>
    <p:sldId id="1130" r:id="rId38"/>
    <p:sldId id="1129" r:id="rId39"/>
    <p:sldId id="1123" r:id="rId40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FF00"/>
    <a:srgbClr val="0000FF"/>
    <a:srgbClr val="76B531"/>
    <a:srgbClr val="74B230"/>
    <a:srgbClr val="7EC234"/>
    <a:srgbClr val="87CB3D"/>
    <a:srgbClr val="37CBFF"/>
    <a:srgbClr val="25C6FF"/>
    <a:srgbClr val="E6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9A4EE68-B168-214E-9815-96508B5D5C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509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1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F42CAE6-6ECD-ED4D-9FFA-956ED0BD9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3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11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13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14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15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16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17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18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19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20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21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23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24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25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26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27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28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29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30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4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31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33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34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35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36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5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6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7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8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9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10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9B982-4AAC-DD44-BD36-1E2658E8E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6310-2D30-A14E-8675-EFB165DA8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6947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947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07240-DDD6-DA4E-AAC9-C2AEFE7CB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978A-47A6-474D-8E89-B38F19857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F7D3-C536-AD42-B41A-E9C3EFA54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D731E-F474-824D-B039-0C9BDAB27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46C6-BB00-5745-B747-A1717012F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C992-A3E5-4F49-9DAF-FA6819EF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3874-7173-2848-A966-EA26D8D7F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0EE5-7FEE-274A-AD32-7BF30DAC0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1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E205-DF6D-F64C-96E0-04644714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8D7D-8316-B647-9524-1DC2C535C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90F1F-3147-1840-B0E8-E0AA2D570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2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6B4A-356B-844F-B0FC-2DEBDA7AC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C076-B3ED-3C49-9BCF-DA776DCBA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DB56-BDE9-A74A-B274-45E4D142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211D-8450-AD44-99C5-45DB07FB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5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72685-3434-2C44-944D-9EAC35126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3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3B5A-9D29-0C4D-98D0-B8C586B75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7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A4316-446D-4041-BBD2-9D655F17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9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6131-5E7D-E746-B60C-1555115F2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9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DE99-91A9-354C-9ADE-60E20365C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9AB2A-15FE-EF41-B48D-3E85DAE3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3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890E-E141-1046-BBD2-DB21F1E10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9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9198-4F49-2B4E-B25B-7FF3D1864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5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213812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3812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6F0C4AF-F752-F24F-90E8-848E0A3A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4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5070F56-73DB-A741-9568-A1A6E61C2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4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FA05E10-8D36-8E49-8E32-B76B92CCF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6BF012E-3AA7-E349-B729-C4A82BF03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4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8CA445A-727A-454C-919A-EE5093BFA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1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B7E2F74-12C2-4E46-8C51-0058B806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BC17B28-CA15-594A-ABF2-29A37AED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1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58D7C6E-2EC3-2E46-AEEF-F509DCDF9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BCCD-910E-D046-980C-A418B1D19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7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5B9D4BF-C615-7B43-959E-71EF287EC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3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5467931-9DD2-1C43-B900-670D1CD4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9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B1B429F-6BE9-DD4F-9BF3-A44FA555B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E78C-5D8D-6E40-9C19-744AD31FB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E9054-FF9C-4744-AC0D-7B243B48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EA7F1-9306-5F41-92A8-9F4C94F5A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3E1C-AD58-E343-A5CA-FF76BB874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008B6-2173-2849-B7A6-741F42BFD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8368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2060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2061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2062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5836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6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6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6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6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99790E-1D47-CD45-AD0F-4195BBCE3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64" r:id="rId1"/>
    <p:sldLayoutId id="2147488165" r:id="rId2"/>
    <p:sldLayoutId id="2147488166" r:id="rId3"/>
    <p:sldLayoutId id="2147488167" r:id="rId4"/>
    <p:sldLayoutId id="2147488168" r:id="rId5"/>
    <p:sldLayoutId id="2147488169" r:id="rId6"/>
    <p:sldLayoutId id="2147488170" r:id="rId7"/>
    <p:sldLayoutId id="2147488171" r:id="rId8"/>
    <p:sldLayoutId id="2147488172" r:id="rId9"/>
    <p:sldLayoutId id="2147488173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6936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3084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3085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3086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6937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937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37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37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37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13814AE-4D1D-7344-8FE7-C82414B6A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74" r:id="rId1"/>
    <p:sldLayoutId id="2147488175" r:id="rId2"/>
    <p:sldLayoutId id="2147488176" r:id="rId3"/>
    <p:sldLayoutId id="2147488177" r:id="rId4"/>
    <p:sldLayoutId id="2147488178" r:id="rId5"/>
    <p:sldLayoutId id="2147488179" r:id="rId6"/>
    <p:sldLayoutId id="2147488180" r:id="rId7"/>
    <p:sldLayoutId id="2147488181" r:id="rId8"/>
    <p:sldLayoutId id="2147488182" r:id="rId9"/>
    <p:sldLayoutId id="2147488183" r:id="rId10"/>
    <p:sldLayoutId id="21474881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81555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8204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8205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8155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556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556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5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5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CFD15E0-ECE3-BE44-A133-DE9399C9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85" r:id="rId1"/>
    <p:sldLayoutId id="2147488186" r:id="rId2"/>
    <p:sldLayoutId id="2147488187" r:id="rId3"/>
    <p:sldLayoutId id="2147488188" r:id="rId4"/>
    <p:sldLayoutId id="2147488189" r:id="rId5"/>
    <p:sldLayoutId id="2147488190" r:id="rId6"/>
    <p:sldLayoutId id="2147488191" r:id="rId7"/>
    <p:sldLayoutId id="2147488192" r:id="rId8"/>
    <p:sldLayoutId id="2147488193" r:id="rId9"/>
    <p:sldLayoutId id="2147488194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13709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51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151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151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21370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370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3710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71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71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04FB24-4CBC-FA45-8034-1B4774800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95" r:id="rId1"/>
    <p:sldLayoutId id="2147488196" r:id="rId2"/>
    <p:sldLayoutId id="2147488197" r:id="rId3"/>
    <p:sldLayoutId id="2147488198" r:id="rId4"/>
    <p:sldLayoutId id="2147488199" r:id="rId5"/>
    <p:sldLayoutId id="2147488200" r:id="rId6"/>
    <p:sldLayoutId id="2147488201" r:id="rId7"/>
    <p:sldLayoutId id="2147488202" r:id="rId8"/>
    <p:sldLayoutId id="2147488203" r:id="rId9"/>
    <p:sldLayoutId id="2147488204" r:id="rId10"/>
    <p:sldLayoutId id="214748820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lexandre\Desktop\MAEWing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0"/>
            <a:ext cx="7315200" cy="46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Grp="1" noChangeArrowheads="1"/>
          </p:cNvSpPr>
          <p:nvPr>
            <p:ph type="ctrTitle"/>
          </p:nvPr>
        </p:nvSpPr>
        <p:spPr>
          <a:xfrm>
            <a:off x="685800" y="1235838"/>
            <a:ext cx="7772400" cy="1200329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mAEWing1-Hati</a:t>
            </a:r>
            <a:b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</a:br>
            <a: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U</a:t>
            </a:r>
            <a:r>
              <a:rPr lang="en-US" sz="3600" b="1" dirty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p</a:t>
            </a:r>
            <a: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dates</a:t>
            </a:r>
            <a:endParaRPr lang="en-US" dirty="0">
              <a:effectLst>
                <a:glow rad="63500">
                  <a:schemeClr val="bg1"/>
                </a:glow>
              </a:effectLst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50179" name="Subtitle 2"/>
          <p:cNvSpPr txBox="1">
            <a:spLocks/>
          </p:cNvSpPr>
          <p:nvPr/>
        </p:nvSpPr>
        <p:spPr bwMode="auto">
          <a:xfrm>
            <a:off x="533400" y="52388"/>
            <a:ext cx="3352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2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676666"/>
                </a:solidFill>
                <a:latin typeface="Calibri" charset="0"/>
              </a:rPr>
              <a:t>October </a:t>
            </a:r>
            <a:r>
              <a:rPr lang="en-US" sz="2000" dirty="0" smtClean="0">
                <a:solidFill>
                  <a:srgbClr val="676666"/>
                </a:solidFill>
                <a:latin typeface="Calibri" charset="0"/>
              </a:rPr>
              <a:t>8, </a:t>
            </a:r>
            <a:r>
              <a:rPr lang="en-US" sz="2000" dirty="0">
                <a:solidFill>
                  <a:srgbClr val="676666"/>
                </a:solidFill>
                <a:latin typeface="Calibri" charset="0"/>
              </a:rPr>
              <a:t>2015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52400" y="2895600"/>
            <a:ext cx="869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CMSoft Inc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.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50181" name="Subtitle 2"/>
          <p:cNvSpPr txBox="1">
            <a:spLocks/>
          </p:cNvSpPr>
          <p:nvPr/>
        </p:nvSpPr>
        <p:spPr bwMode="auto">
          <a:xfrm>
            <a:off x="6553200" y="4800600"/>
            <a:ext cx="27098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2000"/>
              </a:spcBef>
              <a:buFont typeface="Arial" charset="0"/>
              <a:buNone/>
            </a:pPr>
            <a:r>
              <a:rPr lang="en-US" dirty="0" smtClean="0">
                <a:solidFill>
                  <a:srgbClr val="676666"/>
                </a:solidFill>
                <a:latin typeface="Arial" charset="0"/>
              </a:rPr>
              <a:t>Alexandre Coderre-Chabot </a:t>
            </a:r>
            <a:r>
              <a:rPr lang="en-US" dirty="0">
                <a:solidFill>
                  <a:srgbClr val="676666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676666"/>
                </a:solidFill>
                <a:latin typeface="Arial" charset="0"/>
              </a:rPr>
            </a:br>
            <a:r>
              <a:rPr lang="en-US" dirty="0">
                <a:solidFill>
                  <a:srgbClr val="676666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676666"/>
                </a:solidFill>
                <a:latin typeface="Arial" charset="0"/>
              </a:rPr>
            </a:br>
            <a:r>
              <a:rPr lang="en-US" dirty="0" smtClean="0">
                <a:solidFill>
                  <a:srgbClr val="676666"/>
                </a:solidFill>
                <a:latin typeface="Arial" charset="0"/>
              </a:rPr>
              <a:t>Thuan Lieu</a:t>
            </a:r>
            <a:endParaRPr lang="en-US" dirty="0">
              <a:solidFill>
                <a:srgbClr val="6766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9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12.69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1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5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14.47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1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59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19.41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2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4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27.41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2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25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30.16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2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5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31.77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2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7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38.30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3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5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16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45.86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3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76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66.39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3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9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67.40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Torsion 3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rd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03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Converted the Virginia Tech NASTRAN structural model of mAEwing1-Hati v3.3 to AERO-S.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Edited the control surface connector properties in the AERO-S structural model.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Performed an eigenvalue analysis to identify important dry structural modes.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Connected the structure stick model to an aerodynamic “dressing” shell model.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 unsteady aeroelastic simulations to compare models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different numbers of modes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 unsteady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aeroelastic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simulations to find the critical flutter conditions.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601225" y="153988"/>
            <a:ext cx="19416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Summary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0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27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109.21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+ 1*L3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4*L4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9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36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136.03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+ 4*L3 + 1*L4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8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32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126.12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+ 1*R3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2*R4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7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37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142.15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+ 1*R3 +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*R4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43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174.95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R2 Control Surface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6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44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175.01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L2 Control Surface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7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48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193.24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+ 1*L1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*R1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4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49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195.44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+ 1*L1 +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*R1 Control Surfaces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08914" y="153988"/>
            <a:ext cx="65262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</a:t>
            </a:r>
            <a:r>
              <a:rPr lang="en-US" sz="3200" b="0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Modalized</a:t>
            </a:r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Models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36419"/>
              </p:ext>
            </p:extLst>
          </p:nvPr>
        </p:nvGraphicFramePr>
        <p:xfrm>
          <a:off x="762000" y="914400"/>
          <a:ext cx="7506273" cy="5786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285"/>
                <a:gridCol w="4972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Inviscid (Euler) </a:t>
                      </a:r>
                      <a:r>
                        <a:rPr lang="en-US" dirty="0" smtClean="0"/>
                        <a:t>fluid equations; linear structure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Fluid Problem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360,000 nodes in total, including</a:t>
                      </a:r>
                    </a:p>
                    <a:p>
                      <a:r>
                        <a:rPr lang="en-US" dirty="0" smtClean="0"/>
                        <a:t>38,000 nodes on aircraft surface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 Problem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Model: 126 nodes</a:t>
                      </a:r>
                    </a:p>
                    <a:p>
                      <a:r>
                        <a:rPr lang="en-US" dirty="0" smtClean="0"/>
                        <a:t>Modalized Models:</a:t>
                      </a:r>
                      <a:r>
                        <a:rPr lang="en-US" baseline="0" dirty="0" smtClean="0"/>
                        <a:t> 6 rigid-body modes</a:t>
                      </a:r>
                    </a:p>
                    <a:p>
                      <a:r>
                        <a:rPr lang="en-US" baseline="0" dirty="0" smtClean="0"/>
                        <a:t>    + 4</a:t>
                      </a:r>
                      <a:r>
                        <a:rPr lang="en-US" dirty="0" smtClean="0"/>
                        <a:t>, 8</a:t>
                      </a:r>
                      <a:r>
                        <a:rPr lang="en-US" baseline="0" dirty="0" smtClean="0"/>
                        <a:t>, and</a:t>
                      </a:r>
                      <a:r>
                        <a:rPr lang="en-US" dirty="0" smtClean="0"/>
                        <a:t> 12 flexible modes</a:t>
                      </a:r>
                    </a:p>
                    <a:p>
                      <a:r>
                        <a:rPr lang="en-US" dirty="0" smtClean="0"/>
                        <a:t>    + 8 control</a:t>
                      </a:r>
                      <a:r>
                        <a:rPr lang="en-US" baseline="0" dirty="0" smtClean="0"/>
                        <a:t> surface deflection modes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order in space,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order in time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Step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Step: 0.0005 seconds</a:t>
                      </a:r>
                    </a:p>
                    <a:p>
                      <a:r>
                        <a:rPr lang="en-US" dirty="0" smtClean="0"/>
                        <a:t>Total Time: 0.5 seconds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Number of Time Steps: 1,000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Flight Conditions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 0.1 at</a:t>
                      </a:r>
                      <a:r>
                        <a:rPr lang="en-US" baseline="0" dirty="0" smtClean="0"/>
                        <a:t> sea-level, which gives:</a:t>
                      </a:r>
                    </a:p>
                    <a:p>
                      <a:r>
                        <a:rPr lang="en-US" baseline="0" dirty="0" smtClean="0"/>
                        <a:t>Speed: 34.03 m/s, 111.64 ft./s, 66.14 kt.</a:t>
                      </a:r>
                    </a:p>
                    <a:p>
                      <a:r>
                        <a:rPr lang="en-US" baseline="0" dirty="0" smtClean="0"/>
                        <a:t>Pressure: 14.696 psi</a:t>
                      </a:r>
                    </a:p>
                    <a:p>
                      <a:r>
                        <a:rPr lang="en-US" baseline="0" dirty="0" smtClean="0"/>
                        <a:t>Density: 1.376×10</a:t>
                      </a:r>
                      <a:r>
                        <a:rPr lang="en-US" baseline="30000" dirty="0" smtClean="0"/>
                        <a:t>-6</a:t>
                      </a:r>
                      <a:r>
                        <a:rPr lang="en-US" baseline="0" dirty="0" smtClean="0"/>
                        <a:t> slug/in^3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Conditions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Structure deformed about its first flexible mode.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Solvers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Implicit for both structure (modal) and fluid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29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08903" y="153988"/>
            <a:ext cx="65262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Modalized Models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3231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full structural model is compared to 3 modalized structural models: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Modalized Model 1:</a:t>
            </a: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rigid-body modes, 2 bending modes, 2 torsion modes, and 8 control surface modes, for a total of 18 modes.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Modalized Model 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2:</a:t>
            </a: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rigid-body modes,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bending modes,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torsion modes, and 8 control surface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modes, for a total of 22 modes.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Modalized Model 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3:</a:t>
            </a: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rigid-body modes, 6 bending modes, 6 torsion modes, and 8 control surface modes, for a total of 26 modes.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These models are abbreviated as R6-B2-T2-C8,      R6-B4-T4-C8 and R6-B6-T6-C8.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993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2244191" y="153988"/>
            <a:ext cx="465572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Meshes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 descr="ImageStructureMode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6566" r="1667" b="10706"/>
          <a:stretch/>
        </p:blipFill>
        <p:spPr>
          <a:xfrm>
            <a:off x="2590800" y="990600"/>
            <a:ext cx="6400800" cy="2354746"/>
          </a:xfrm>
          <a:prstGeom prst="rect">
            <a:avLst/>
          </a:prstGeom>
        </p:spPr>
      </p:pic>
      <p:pic>
        <p:nvPicPr>
          <p:cNvPr id="7" name="Picture 6" descr="ImageDressingMesh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3009" b="11528"/>
          <a:stretch/>
        </p:blipFill>
        <p:spPr>
          <a:xfrm>
            <a:off x="1447800" y="2438400"/>
            <a:ext cx="6400800" cy="2553129"/>
          </a:xfrm>
          <a:prstGeom prst="rect">
            <a:avLst/>
          </a:prstGeom>
        </p:spPr>
      </p:pic>
      <p:pic>
        <p:nvPicPr>
          <p:cNvPr id="8" name="Picture 7" descr="ImageFluidMeshEul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952" b="6984"/>
          <a:stretch/>
        </p:blipFill>
        <p:spPr>
          <a:xfrm>
            <a:off x="152400" y="3962400"/>
            <a:ext cx="6400800" cy="2629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5334000" y="1676400"/>
            <a:ext cx="31242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Structure Model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95800" y="3429000"/>
            <a:ext cx="41148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Structure “Dressing” Mesh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352800" y="5257800"/>
            <a:ext cx="31242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Fluid Euler Mesh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27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08903" y="153988"/>
            <a:ext cx="65262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Modalized Models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70976" cy="58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3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08903" y="153988"/>
            <a:ext cx="65262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Modalized Models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 descr="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64880" cy="58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4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932511" y="153988"/>
            <a:ext cx="727903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</a:t>
            </a:r>
            <a:r>
              <a:rPr lang="en-US" sz="3200" b="0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Aeroelastic</a:t>
            </a:r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Frequency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11277"/>
              </p:ext>
            </p:extLst>
          </p:nvPr>
        </p:nvGraphicFramePr>
        <p:xfrm>
          <a:off x="1066800" y="914400"/>
          <a:ext cx="7037746" cy="2946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2090"/>
                <a:gridCol w="1415400"/>
                <a:gridCol w="1415400"/>
                <a:gridCol w="1363980"/>
                <a:gridCol w="130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Aeroelastic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</a:t>
                      </a:r>
                    </a:p>
                    <a:p>
                      <a:pPr algn="ctr"/>
                      <a:r>
                        <a:rPr lang="en-US" dirty="0" smtClean="0"/>
                        <a:t>Frequency</a:t>
                      </a:r>
                    </a:p>
                    <a:p>
                      <a:pPr algn="ctr"/>
                      <a:r>
                        <a:rPr lang="en-US" dirty="0" smtClean="0"/>
                        <a:t>(Hz)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dirty="0" err="1" smtClean="0"/>
                        <a:t>Aeroelastic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</a:t>
                      </a:r>
                    </a:p>
                    <a:p>
                      <a:pPr algn="ctr"/>
                      <a:r>
                        <a:rPr lang="en-US" dirty="0" smtClean="0"/>
                        <a:t>Damping</a:t>
                      </a:r>
                    </a:p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</a:p>
                    <a:p>
                      <a:pPr algn="ctr"/>
                      <a:r>
                        <a:rPr lang="en-US" dirty="0" smtClean="0"/>
                        <a:t>with Full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Damping</a:t>
                      </a:r>
                    </a:p>
                    <a:p>
                      <a:pPr algn="ctr"/>
                      <a:r>
                        <a:rPr lang="en-US" dirty="0" smtClean="0"/>
                        <a:t>Ratio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</a:p>
                    <a:p>
                      <a:pPr algn="ctr"/>
                      <a:r>
                        <a:rPr lang="en-US" dirty="0" smtClean="0"/>
                        <a:t>with Full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4.3012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−0.2921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R6-B6-T6-C8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4.3091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−0.3003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R6-B4-T4-C8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4.2915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−0.3020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R6-B2-T2-C8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4.1901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−0.3162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5.72%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3231" y="4343400"/>
            <a:ext cx="8229600" cy="1325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R6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-B4-T4-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C8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modalized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structural model is a good compromise and is used to perform future unsteady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aeroelastic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simulations to determine the flutter conditions.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220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54600" y="153988"/>
            <a:ext cx="643485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</a:t>
            </a:r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Flutter Conditions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89265"/>
              </p:ext>
            </p:extLst>
          </p:nvPr>
        </p:nvGraphicFramePr>
        <p:xfrm>
          <a:off x="762000" y="914400"/>
          <a:ext cx="7506273" cy="5786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285"/>
                <a:gridCol w="4972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Inviscid (Euler) </a:t>
                      </a:r>
                      <a:r>
                        <a:rPr lang="en-US" dirty="0" smtClean="0"/>
                        <a:t>fluid equations; linear structure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Fluid Problem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360,000 nodes in total, including</a:t>
                      </a:r>
                    </a:p>
                    <a:p>
                      <a:r>
                        <a:rPr lang="en-US" dirty="0" smtClean="0"/>
                        <a:t>38,000 nodes on aircraft surface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 Problem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Modalized</a:t>
                      </a:r>
                      <a:r>
                        <a:rPr lang="en-US" dirty="0" smtClean="0"/>
                        <a:t> Model: R6-B4-T4-C8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6 </a:t>
                      </a:r>
                      <a:r>
                        <a:rPr lang="en-US" baseline="0" dirty="0" smtClean="0"/>
                        <a:t>rigid-body modes</a:t>
                      </a:r>
                    </a:p>
                    <a:p>
                      <a:r>
                        <a:rPr lang="en-US" baseline="0" dirty="0" smtClean="0"/>
                        <a:t>    + </a:t>
                      </a:r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flexible </a:t>
                      </a:r>
                      <a:r>
                        <a:rPr lang="en-US" dirty="0" smtClean="0"/>
                        <a:t>modes</a:t>
                      </a:r>
                    </a:p>
                    <a:p>
                      <a:r>
                        <a:rPr lang="en-US" dirty="0" smtClean="0"/>
                        <a:t>    + 8 control</a:t>
                      </a:r>
                      <a:r>
                        <a:rPr lang="en-US" baseline="0" dirty="0" smtClean="0"/>
                        <a:t> surface deflection modes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order in space,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order in time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Step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Step: </a:t>
                      </a:r>
                      <a:r>
                        <a:rPr lang="en-US" dirty="0" smtClean="0"/>
                        <a:t>0.001 </a:t>
                      </a:r>
                      <a:r>
                        <a:rPr lang="en-US" dirty="0" smtClean="0"/>
                        <a:t>seconds</a:t>
                      </a:r>
                    </a:p>
                    <a:p>
                      <a:r>
                        <a:rPr lang="en-US" dirty="0" smtClean="0"/>
                        <a:t>Total Time: </a:t>
                      </a:r>
                      <a:r>
                        <a:rPr lang="en-US" dirty="0" smtClean="0"/>
                        <a:t>3 </a:t>
                      </a:r>
                      <a:r>
                        <a:rPr lang="en-US" dirty="0" smtClean="0"/>
                        <a:t>seconds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Number of Time Steps: </a:t>
                      </a:r>
                      <a:r>
                        <a:rPr lang="en-US" baseline="0" dirty="0" smtClean="0"/>
                        <a:t>3,000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Flight Conditions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 </a:t>
                      </a:r>
                      <a:r>
                        <a:rPr lang="en-US" dirty="0" smtClean="0"/>
                        <a:t>Numbers:</a:t>
                      </a:r>
                    </a:p>
                    <a:p>
                      <a:r>
                        <a:rPr lang="en-US" baseline="0" dirty="0" smtClean="0"/>
                        <a:t>    { </a:t>
                      </a:r>
                      <a:r>
                        <a:rPr lang="en-US" dirty="0" smtClean="0"/>
                        <a:t>0.08 , 0.09 , 0.10 , 0.11 }</a:t>
                      </a:r>
                    </a:p>
                    <a:p>
                      <a:r>
                        <a:rPr lang="en-US" baseline="0" dirty="0" smtClean="0"/>
                        <a:t>Altitudes:</a:t>
                      </a:r>
                    </a:p>
                    <a:p>
                      <a:r>
                        <a:rPr lang="en-US" baseline="0" dirty="0" smtClean="0"/>
                        <a:t>    { 0 , 1,000 , 3,000 , 6,000 } ft.</a:t>
                      </a:r>
                      <a:endParaRPr lang="en-US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Conditions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Structure deformed about its first flexible </a:t>
                      </a:r>
                      <a:r>
                        <a:rPr lang="en-US" baseline="0" dirty="0" smtClean="0"/>
                        <a:t>mode</a:t>
                      </a:r>
                      <a:endParaRPr lang="en-US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Solvers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Implicit for both structure (modal) and fluid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70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932511" y="153988"/>
            <a:ext cx="727903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</a:t>
            </a:r>
            <a:r>
              <a:rPr lang="en-US" sz="3200" b="0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Aeroelastic</a:t>
            </a:r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Frequency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89794"/>
              </p:ext>
            </p:extLst>
          </p:nvPr>
        </p:nvGraphicFramePr>
        <p:xfrm>
          <a:off x="1066800" y="2514600"/>
          <a:ext cx="6956452" cy="21234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45514"/>
                <a:gridCol w="1205888"/>
                <a:gridCol w="1205888"/>
                <a:gridCol w="1205888"/>
                <a:gridCol w="119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Aeroelastic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Damping Ratios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 = 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 = 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 = 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 = 0.11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Altitude = 6,000 ft.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−0.119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0.148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Altitude = </a:t>
                      </a:r>
                      <a:r>
                        <a:rPr lang="en-US" dirty="0" smtClean="0"/>
                        <a:t>3,000 ft.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0.166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0.287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Altitude = </a:t>
                      </a:r>
                      <a:r>
                        <a:rPr lang="en-US" dirty="0" smtClean="0"/>
                        <a:t>1,000 ft.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0.302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0.350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Altitude = </a:t>
                      </a:r>
                      <a:r>
                        <a:rPr lang="en-US" dirty="0" smtClean="0"/>
                        <a:t>0 ft.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r>
                        <a:rPr lang="en-US" dirty="0" smtClean="0"/>
                        <a:t>0.314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−0.452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3231" y="1143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After running the lift-time history data through an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eigensystem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realization algorithm, the following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aeroelastic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damping ratios are obtained: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Linear interpolation is used between the Mach 0.09 and Mach 0.10 results to find the critical flutter points (where the damping ratio is 0).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71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08903" y="153988"/>
            <a:ext cx="65262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Modalized Models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PlotCriticalFlutterCondi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70976" cy="58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8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2186649" y="153988"/>
            <a:ext cx="47707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Conclusions &amp; Questions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3231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Based on the results of the unsteady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aeroelastic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simulations with the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inviscid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full-order fluid model and the 22-mode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modalized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structural model, we can conclude:</a:t>
            </a: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mAEWing1-Hati becomes unstable at an airspeed of 59−60 knots.</a:t>
            </a: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critical speed is essentially independent of altitude and corresponds to a Mach number of 0.0905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 altitudes of 0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−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1,000 ft.</a:t>
            </a:r>
          </a:p>
          <a:p>
            <a:pPr marL="342900" indent="-342900" algn="l">
              <a:buFont typeface="Wingdings" charset="2"/>
              <a:buChar char="Ø"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Contact Information:</a:t>
            </a:r>
            <a:endParaRPr lang="en-US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Alexandre Coderre-Chabot: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acoderre@cmsoftinc.com</a:t>
            </a:r>
            <a:endParaRPr lang="en-US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085850" lvl="1" indent="-342900">
              <a:buFont typeface="Wingdings" charset="2"/>
              <a:buChar char="Ø"/>
            </a:pP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Thuan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Lieu: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tlieu@cmsoftinc.com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l">
              <a:buFont typeface="Wingdings" charset="2"/>
              <a:buChar char="Ø"/>
            </a:pPr>
            <a:endParaRPr lang="en-US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829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59118" y="153988"/>
            <a:ext cx="782586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Mass &amp; Inertia Properties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7502"/>
              </p:ext>
            </p:extLst>
          </p:nvPr>
        </p:nvGraphicFramePr>
        <p:xfrm>
          <a:off x="838200" y="1066800"/>
          <a:ext cx="7272036" cy="4028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/>
                <a:gridCol w="1546418"/>
                <a:gridCol w="1071942"/>
                <a:gridCol w="130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VirginiaTech</a:t>
                      </a:r>
                    </a:p>
                    <a:p>
                      <a:pPr algn="ctr"/>
                      <a:r>
                        <a:rPr lang="en-US" dirty="0" smtClean="0"/>
                        <a:t>NASTRAN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CMSoft</a:t>
                      </a:r>
                    </a:p>
                    <a:p>
                      <a:pPr algn="ctr"/>
                      <a:r>
                        <a:rPr lang="en-US" dirty="0" smtClean="0"/>
                        <a:t>AERO-S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Weight (lb.)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Center of Mass Position X</a:t>
                      </a:r>
                      <a:r>
                        <a:rPr lang="en-US" baseline="0" dirty="0" smtClean="0"/>
                        <a:t> (in)</a:t>
                      </a:r>
                    </a:p>
                    <a:p>
                      <a:pPr algn="l"/>
                      <a:r>
                        <a:rPr lang="en-US" baseline="0" dirty="0" smtClean="0"/>
                        <a:t>Center of Mass Position Y (in)</a:t>
                      </a:r>
                    </a:p>
                    <a:p>
                      <a:pPr algn="l"/>
                      <a:r>
                        <a:rPr lang="en-US" baseline="0" dirty="0" smtClean="0"/>
                        <a:t>Center of Mass Position Z (in)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7.9475</a:t>
                      </a:r>
                    </a:p>
                    <a:p>
                      <a:pPr algn="ctr"/>
                      <a:r>
                        <a:rPr lang="en-US" dirty="0" smtClean="0"/>
                        <a:t>0.0000</a:t>
                      </a:r>
                    </a:p>
                    <a:p>
                      <a:pPr algn="ctr"/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8.0812</a:t>
                      </a:r>
                    </a:p>
                    <a:p>
                      <a:pPr algn="ctr"/>
                      <a:r>
                        <a:rPr lang="en-US" dirty="0" smtClean="0"/>
                        <a:t>0.0000</a:t>
                      </a:r>
                    </a:p>
                    <a:p>
                      <a:pPr algn="ctr"/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Moment of Inertia Ixx</a:t>
                      </a:r>
                      <a:r>
                        <a:rPr lang="en-US" baseline="0" dirty="0" smtClean="0"/>
                        <a:t>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l"/>
                      <a:r>
                        <a:rPr lang="en-US" baseline="0" dirty="0" smtClean="0"/>
                        <a:t>Moment of Inertia Iyy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l"/>
                      <a:r>
                        <a:rPr lang="en-US" baseline="0" dirty="0" smtClean="0"/>
                        <a:t>Moment of Inertia Izz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9,577.9</a:t>
                      </a:r>
                    </a:p>
                    <a:p>
                      <a:pPr algn="ctr"/>
                      <a:r>
                        <a:rPr lang="en-US" dirty="0" smtClean="0"/>
                        <a:t>1,633.1</a:t>
                      </a:r>
                    </a:p>
                    <a:p>
                      <a:pPr algn="ctr"/>
                      <a:r>
                        <a:rPr lang="en-US" dirty="0" smtClean="0"/>
                        <a:t>9,602.9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9,580.6</a:t>
                      </a:r>
                    </a:p>
                    <a:p>
                      <a:pPr algn="ctr"/>
                      <a:r>
                        <a:rPr lang="en-US" dirty="0" smtClean="0"/>
                        <a:t>1,600.0</a:t>
                      </a:r>
                    </a:p>
                    <a:p>
                      <a:pPr algn="ctr"/>
                      <a:r>
                        <a:rPr lang="en-US" dirty="0" smtClean="0"/>
                        <a:t>9,604.6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0.03%</a:t>
                      </a:r>
                    </a:p>
                    <a:p>
                      <a:pPr algn="ctr"/>
                      <a:r>
                        <a:rPr lang="en-US" dirty="0" smtClean="0"/>
                        <a:t>2.05%</a:t>
                      </a:r>
                    </a:p>
                    <a:p>
                      <a:pPr algn="ctr"/>
                      <a:r>
                        <a:rPr lang="en-US" dirty="0" smtClean="0"/>
                        <a:t>0.02%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Product of Inertia Ixy</a:t>
                      </a:r>
                      <a:r>
                        <a:rPr lang="en-US" baseline="0" dirty="0" smtClean="0"/>
                        <a:t>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l"/>
                      <a:r>
                        <a:rPr lang="en-US" baseline="0" dirty="0" smtClean="0"/>
                        <a:t>Product of Inertia Ixz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l"/>
                      <a:r>
                        <a:rPr lang="en-US" baseline="0" dirty="0" smtClean="0"/>
                        <a:t>Product of Inertia Iyz (lb. 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</a:p>
                    <a:p>
                      <a:pPr algn="ctr"/>
                      <a:r>
                        <a:rPr lang="en-US" dirty="0" smtClean="0"/>
                        <a:t>0.0</a:t>
                      </a:r>
                    </a:p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</a:p>
                    <a:p>
                      <a:pPr algn="ctr"/>
                      <a:r>
                        <a:rPr lang="en-US" dirty="0" smtClean="0"/>
                        <a:t>0.0</a:t>
                      </a:r>
                    </a:p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7028"/>
              </p:ext>
            </p:extLst>
          </p:nvPr>
        </p:nvGraphicFramePr>
        <p:xfrm>
          <a:off x="2209800" y="914400"/>
          <a:ext cx="4724912" cy="583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80"/>
                <a:gridCol w="1546418"/>
                <a:gridCol w="1097838"/>
                <a:gridCol w="130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VirginiaTech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CMSoft</a:t>
                      </a:r>
                    </a:p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12.78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14.41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19.35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19.41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27.26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27.42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30.66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30.19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1.56%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31.65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31.78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38.33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38.33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46.15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45.89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66.14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66.42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67.17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71.45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70.82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48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56421"/>
              </p:ext>
            </p:extLst>
          </p:nvPr>
        </p:nvGraphicFramePr>
        <p:xfrm>
          <a:off x="1219200" y="914400"/>
          <a:ext cx="6637898" cy="583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80"/>
                <a:gridCol w="1770466"/>
                <a:gridCol w="2786776"/>
                <a:gridCol w="130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CMSoft</a:t>
                      </a:r>
                    </a:p>
                    <a:p>
                      <a:pPr algn="ctr"/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CMSoft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 with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dirty="0" smtClean="0"/>
                        <a:t>Edited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Surfaces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9.55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19.41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19.41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27.42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27.41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30.19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30.16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31.78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31.77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38.33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38.30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45.89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45.86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63.38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66.42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66.39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67.40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70.82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70.63 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516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9991"/>
              </p:ext>
            </p:extLst>
          </p:nvPr>
        </p:nvGraphicFramePr>
        <p:xfrm>
          <a:off x="762000" y="914400"/>
          <a:ext cx="4059706" cy="546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80"/>
                <a:gridCol w="754938"/>
                <a:gridCol w="2524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Freq.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(Hz)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1−6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 Rigid-Body</a:t>
                      </a:r>
                      <a:r>
                        <a:rPr lang="en-US" baseline="0" dirty="0" smtClean="0"/>
                        <a:t> Modes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Symmetric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Symmetric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Symmetric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Symmetric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Symmetric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Bending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Anti-Sym.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Torsion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Symmetric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6847"/>
              </p:ext>
            </p:extLst>
          </p:nvPr>
        </p:nvGraphicFramePr>
        <p:xfrm>
          <a:off x="5029200" y="914400"/>
          <a:ext cx="3318914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80"/>
                <a:gridCol w="882074"/>
                <a:gridCol w="16570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Freq.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(Hz)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+ 1*L3 – 4*L4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+ 1*R3 – 2*R4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+ 4*L3 + 1*L4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142.15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+ 1*R3 + 1*R4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+ 1*L2 – 8*R2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+ 8*L2 + 1*R2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+ 1*L1 – 1*R1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+ 1*L1 + 1*R1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933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7</a:t>
            </a:r>
          </a:p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5.37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1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Symmetric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6" name="Picture 5" descr="Mode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035622" y="153988"/>
            <a:ext cx="7072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mAEWing1-Hati Dry Structural Modes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10668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 8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9.55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Hz</a:t>
            </a:r>
          </a:p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Bending 1</a:t>
            </a:r>
            <a:r>
              <a:rPr lang="en-US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Anti-Sym.</a:t>
            </a:r>
            <a:endParaRPr lang="en-US" sz="24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Undefor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954215"/>
          </a:xfrm>
          <a:prstGeom prst="rect">
            <a:avLst/>
          </a:prstGeom>
        </p:spPr>
      </p:pic>
      <p:pic>
        <p:nvPicPr>
          <p:cNvPr id="3" name="Picture 2" descr="Mode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9144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1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rbit">
  <a:themeElements>
    <a:clrScheme name="1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1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1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rbit">
  <a:themeElements>
    <a:clrScheme name="2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2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2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Orbit">
  <a:themeElements>
    <a:clrScheme name="8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8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8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rbit">
  <a:themeElements>
    <a:clrScheme name="4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4_Orb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ffy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ffy" pitchFamily="66" charset="0"/>
          </a:defRPr>
        </a:defPPr>
      </a:lstStyle>
    </a:lnDef>
    <a:txDef>
      <a:spPr bwMode="auto">
        <a:noFill/>
        <a:ln>
          <a:noFill/>
        </a:ln>
        <a:effectLst/>
        <a:extLst/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 algn="l">
          <a:defRPr sz="2400" dirty="0" smtClean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</a:txDef>
  </a:objectDefaults>
  <a:extraClrSchemeLst>
    <a:extraClrScheme>
      <a:clrScheme name="4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39862</TotalTime>
  <Words>1763</Words>
  <Application>Microsoft Macintosh PowerPoint</Application>
  <PresentationFormat>On-screen Show (4:3)</PresentationFormat>
  <Paragraphs>520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1_Orbit</vt:lpstr>
      <vt:lpstr>2_Orbit</vt:lpstr>
      <vt:lpstr>8_Orbit</vt:lpstr>
      <vt:lpstr>5_Orbit</vt:lpstr>
      <vt:lpstr>mAEWing1-Hati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Ulrich Hetmaniuk</dc:creator>
  <cp:lastModifiedBy>Alexandre Coderre-Chabot</cp:lastModifiedBy>
  <cp:revision>2031</cp:revision>
  <cp:lastPrinted>2001-11-28T12:39:21Z</cp:lastPrinted>
  <dcterms:created xsi:type="dcterms:W3CDTF">2001-04-28T22:14:47Z</dcterms:created>
  <dcterms:modified xsi:type="dcterms:W3CDTF">2015-10-08T07:45:41Z</dcterms:modified>
</cp:coreProperties>
</file>