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74" r:id="rId11"/>
    <p:sldId id="271" r:id="rId12"/>
    <p:sldId id="266" r:id="rId13"/>
    <p:sldId id="267" r:id="rId14"/>
    <p:sldId id="268" r:id="rId15"/>
    <p:sldId id="272" r:id="rId16"/>
    <p:sldId id="269" r:id="rId17"/>
    <p:sldId id="276" r:id="rId18"/>
    <p:sldId id="278" r:id="rId19"/>
    <p:sldId id="279" r:id="rId20"/>
    <p:sldId id="296" r:id="rId21"/>
    <p:sldId id="291" r:id="rId22"/>
    <p:sldId id="292" r:id="rId23"/>
    <p:sldId id="280" r:id="rId24"/>
    <p:sldId id="293" r:id="rId25"/>
    <p:sldId id="283" r:id="rId26"/>
    <p:sldId id="285" r:id="rId27"/>
    <p:sldId id="288" r:id="rId28"/>
    <p:sldId id="290" r:id="rId29"/>
    <p:sldId id="294" r:id="rId30"/>
    <p:sldId id="295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56F0-D27E-41A6-9900-7DA63A26AFEF}" type="datetimeFigureOut">
              <a:rPr lang="en-US" smtClean="0"/>
              <a:pPr/>
              <a:t>9/18/2021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049C-D7FD-4AB9-BE96-CA9F04412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15F01D-9250-4B8C-A942-0AB21DE0AE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D722F-31B5-4BF0-9764-324FB61B1A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nkataoec.wixsite.com/futuregena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venkataoec.wixsite.com/futuregenar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4.jpeg"/><Relationship Id="rId4" Type="http://schemas.openxmlformats.org/officeDocument/2006/relationships/image" Target="../media/image21.jpeg"/><Relationship Id="rId9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5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5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narrativescience.com/data-storytell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llennium-project.org/challenge-7/" TargetMode="External"/><Relationship Id="rId3" Type="http://schemas.openxmlformats.org/officeDocument/2006/relationships/hyperlink" Target="http://www.millennium-project.org/challenge-2/" TargetMode="External"/><Relationship Id="rId7" Type="http://schemas.openxmlformats.org/officeDocument/2006/relationships/hyperlink" Target="http://www.millennium-project.org/challenge-6/" TargetMode="External"/><Relationship Id="rId2" Type="http://schemas.openxmlformats.org/officeDocument/2006/relationships/hyperlink" Target="http://www.millennium-project.org/challenge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llennium-project.org/challenge-5/" TargetMode="External"/><Relationship Id="rId5" Type="http://schemas.openxmlformats.org/officeDocument/2006/relationships/hyperlink" Target="http://www.millennium-project.org/challenge-4/" TargetMode="External"/><Relationship Id="rId4" Type="http://schemas.openxmlformats.org/officeDocument/2006/relationships/hyperlink" Target="http://www.millennium-project.org/challenge-3/" TargetMode="External"/><Relationship Id="rId9" Type="http://schemas.openxmlformats.org/officeDocument/2006/relationships/hyperlink" Target="http://www.millennium-project.org/challenge-8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llennium-project.org/challenge-15/" TargetMode="External"/><Relationship Id="rId3" Type="http://schemas.openxmlformats.org/officeDocument/2006/relationships/hyperlink" Target="http://www.millennium-project.org/challenge-10/" TargetMode="External"/><Relationship Id="rId7" Type="http://schemas.openxmlformats.org/officeDocument/2006/relationships/hyperlink" Target="http://www.millennium-project.org/challenge-14/" TargetMode="External"/><Relationship Id="rId2" Type="http://schemas.openxmlformats.org/officeDocument/2006/relationships/hyperlink" Target="http://www.millennium-project.org/challenge-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llennium-project.org/challenge-13/" TargetMode="External"/><Relationship Id="rId5" Type="http://schemas.openxmlformats.org/officeDocument/2006/relationships/hyperlink" Target="http://www.millennium-project.org/challenge-12/" TargetMode="External"/><Relationship Id="rId4" Type="http://schemas.openxmlformats.org/officeDocument/2006/relationships/hyperlink" Target="http://www.millennium-project.org/challenge-1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millennium-project.org/challenge-1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AOEC’s Panel Pitch </a:t>
            </a:r>
            <a:br>
              <a:rPr lang="en-US" dirty="0" smtClean="0"/>
            </a:br>
            <a:r>
              <a:rPr lang="en-US" dirty="0" smtClean="0"/>
              <a:t>(Present Pages 1-17)</a:t>
            </a:r>
            <a:endParaRPr lang="en-IN" dirty="0"/>
          </a:p>
        </p:txBody>
      </p:sp>
      <p:pic>
        <p:nvPicPr>
          <p:cNvPr id="1026" name="Picture 2" descr="C:\2017\GBM\B - SOP\Images\Code of conduct 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133600"/>
            <a:ext cx="2628900" cy="2628900"/>
          </a:xfrm>
          <a:prstGeom prst="rect">
            <a:avLst/>
          </a:prstGeom>
          <a:noFill/>
        </p:spPr>
      </p:pic>
      <p:pic>
        <p:nvPicPr>
          <p:cNvPr id="1027" name="Picture 3" descr="C:\2017\GBM\B - SOP\Images\Code of conduct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29200"/>
            <a:ext cx="2133600" cy="1304925"/>
          </a:xfrm>
          <a:prstGeom prst="rect">
            <a:avLst/>
          </a:prstGeom>
          <a:noFill/>
        </p:spPr>
      </p:pic>
      <p:pic>
        <p:nvPicPr>
          <p:cNvPr id="1028" name="Picture 4" descr="C:\2017\GBM\B - SOP\Images\EPA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1600200"/>
            <a:ext cx="1676400" cy="1066800"/>
          </a:xfrm>
          <a:prstGeom prst="rect">
            <a:avLst/>
          </a:prstGeom>
          <a:noFill/>
        </p:spPr>
      </p:pic>
      <p:pic>
        <p:nvPicPr>
          <p:cNvPr id="1029" name="Picture 5" descr="C:\2017\GBM\B - SOP\Images\SA 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4953000"/>
            <a:ext cx="1600200" cy="1238250"/>
          </a:xfrm>
          <a:prstGeom prst="rect">
            <a:avLst/>
          </a:prstGeom>
          <a:noFill/>
        </p:spPr>
      </p:pic>
      <p:pic>
        <p:nvPicPr>
          <p:cNvPr id="1030" name="Picture 6" descr="C:\2017\GBM\B - SOP\Images\epa 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1371600"/>
            <a:ext cx="2057400" cy="14319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553200" y="2667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Subsistence and Emergence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1242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Millennium and Green Globe Responsiveness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1" name="Picture 7" descr="C:\2020\Datathon for the Environment 2020 Submitted\Images\GFBC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4114800"/>
            <a:ext cx="2119312" cy="13335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553200" y="56388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Field Balancing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60198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AOEC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12954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Connected Emergency Response (CER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sz="2800" dirty="0" smtClean="0"/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Emergency Response Centre</a:t>
            </a:r>
            <a:endParaRPr 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329642" cy="578647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Is it showing a new approach towards  global challenges related </a:t>
            </a:r>
          </a:p>
          <a:p>
            <a:pPr>
              <a:buFontTx/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data input, data output or datasets?</a:t>
            </a:r>
          </a:p>
          <a:p>
            <a:pPr>
              <a:buFontTx/>
              <a:buNone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preliminary highlight is the addition of 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An Emergency Response pin code to existing pin codes,</a:t>
            </a:r>
          </a:p>
          <a:p>
            <a:pPr marL="457200" indent="-457200">
              <a:buFontTx/>
              <a:buAutoNum type="arabicPeriod"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LifeScores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to sites &amp; occupants </a:t>
            </a:r>
          </a:p>
          <a:p>
            <a:pPr marL="457200" indent="-457200">
              <a:buNone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where sense &amp; respond systems with Art and AI/ML are </a:t>
            </a:r>
          </a:p>
          <a:p>
            <a:pPr marL="457200" indent="-45720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deployed to swiftly understand threat/disaster/accelerated risk </a:t>
            </a:r>
          </a:p>
          <a:p>
            <a:pPr marL="457200" indent="-45720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and thereon help respond to save &amp; protect life. </a:t>
            </a:r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sz="2800" dirty="0" smtClean="0"/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Emergency Response Centre</a:t>
            </a:r>
            <a:endParaRPr 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329642" cy="578647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We find that Art and AI/ML can be used in 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artwork/ art forms/ allied innovations/ 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 design/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operation/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management/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 maintenance/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incidence management/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 repair/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system  documentation and  even</a:t>
            </a:r>
          </a:p>
          <a:p>
            <a:pPr marL="457200" indent="-457200">
              <a:buFontTx/>
              <a:buAutoNum type="arabicPeriod"/>
            </a:pP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connected emergency response.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 Our work in progress URL </a:t>
            </a:r>
            <a:r>
              <a:rPr lang="en-US" sz="1800" dirty="0" smtClean="0">
                <a:hlinkClick r:id="rId2"/>
              </a:rPr>
              <a:t>www.venkataoec.wixsite.com/futuregenart</a:t>
            </a:r>
            <a:endParaRPr lang="en-US" sz="1800" dirty="0" smtClean="0"/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Does our project integrate machine learning in an art </a:t>
            </a:r>
          </a:p>
          <a:p>
            <a:pPr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form/allied innovative in an unexpected way?</a:t>
            </a:r>
            <a:endParaRPr lang="en-US" sz="24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We propose the augmenting of regular art, styles or features for a newer CERC-art which helps Emergency Response at a building, facility or site 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This newer CERC-art will help Emergency Response by relating to Visual, Auditory or Tactile senses used during emergency response via a 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new Ability specific or </a:t>
            </a:r>
            <a:r>
              <a:rPr lang="en-US" sz="2400" b="1" u="sng" dirty="0" err="1" smtClean="0">
                <a:solidFill>
                  <a:schemeClr val="tx2">
                    <a:lumMod val="75000"/>
                  </a:schemeClr>
                </a:solidFill>
              </a:rPr>
              <a:t>LifeScore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 Accentuated Risk </a:t>
            </a:r>
            <a:r>
              <a:rPr lang="en-US" sz="2400" b="1" u="sng" dirty="0" err="1" smtClean="0">
                <a:solidFill>
                  <a:schemeClr val="tx2">
                    <a:lumMod val="75000"/>
                  </a:schemeClr>
                </a:solidFill>
              </a:rPr>
              <a:t>mitigator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sz="1800" dirty="0" smtClean="0"/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Risk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mitigator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(with integrated machine learning) will identify the problem solving or resultant SMART Interaction / Intervention possible through the newer CERC-art. 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C693-C1C8-43CF-8AF9-D9AD01D49B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9120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From conventional Artistic interest to Timely ability in Art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Risk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Mitigator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will require the architect/designer/ innovator to accentuate the CERC-art so it can help emergency response via  sense &amp; respond solutions that operate for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1. Specific SLA(s),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2. Measurable Abilities for Visual/Auditory/Tactile senses, Achievable OLA(s),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3. Relevant UC(s) and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4. Timely status/warnings/alarms. </a:t>
            </a:r>
          </a:p>
          <a:p>
            <a:endParaRPr lang="en-US" sz="1800" dirty="0" smtClean="0"/>
          </a:p>
          <a:p>
            <a:r>
              <a:rPr lang="en-IN" sz="2600" b="1" u="sng" dirty="0" smtClean="0">
                <a:solidFill>
                  <a:schemeClr val="tx2">
                    <a:lumMod val="75000"/>
                  </a:schemeClr>
                </a:solidFill>
              </a:rPr>
              <a:t>Does it work outside of the competition?</a:t>
            </a:r>
            <a:endParaRPr lang="en-US" sz="26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Our new 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CERC Social Accountability standard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helps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1. design-bid-build,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2. design-build or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3. construct buildings, facilities or sites with sense and respond solutions for CCMA influencers and Connected Emergencies.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C693-C1C8-43CF-8AF9-D9AD01D49B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Can our project inspire other ideas?</a:t>
            </a:r>
            <a:endParaRPr lang="en-US" sz="24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To inspire others, we use an identifiable/inspirational/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infusable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CERC-labeling scheme for this newer CERC-art. </a:t>
            </a:r>
          </a:p>
          <a:p>
            <a:endParaRPr lang="en-US" sz="1800" dirty="0" smtClean="0"/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CERC-labeling scheme will be designed, developed and improved for a new CERC-labeling network 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new CERC-labeling network will seek advice,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consult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with stakeholders or even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site specific surveys/ feedback/machine learning to recognize the requirements being experienced during emergency response or evacuation at sites.</a:t>
            </a:r>
          </a:p>
          <a:p>
            <a:endParaRPr lang="en-US" sz="1800" dirty="0" smtClean="0"/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This is how we expect to improve social accountability in the use of Art/Allied innovations and AI/ML to save and protect life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For improved social accountability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Our CERC-labeling scheme will be criteria based such as whether the CERC-art is exclusively useful or connects as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1. a Visual ALARM/cue, or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2. an Auditory ALARM/cue,  or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3. a Tactile ALARM/cue and/or 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4. Specific awareness &amp; response based ALARM/cue.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As the Scale of an Awesome idea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Our CERC-labeling scheme will identify the scope of problem solving for the CERC art, that is whether the CERC-art and accountability label is for an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Independent problem solving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or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National level problem solving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or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International level problem solving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or even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Multi-national level problem solving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How originality and innovativeness is retained 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for Copyright, Intellectual property or secure art/art forms?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Our CERC-art will also have a specialized CERC-art gallery where art / art forms / designs / allied innovations that are for Connected Emergency Response will be showcased.</a:t>
            </a:r>
          </a:p>
          <a:p>
            <a:endParaRPr lang="en-US" sz="1800" dirty="0" smtClean="0"/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As our problem solving does expect that the designer/artist/ innovator may vary, that is, the designer/artist/ innovator responding by using AI/ML to make the CERC art more connected to the site, occupancy or community may not be the creator / conceptual driver, or may not have contacts with the creator / conceptual driver, the CERC showcase will permit the CERC community to edition the CERC-art being versioned/ improved/ customized via Machine learning and Training. 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382000" cy="5695968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As a selected project prototype/insight 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We look at a scenario where CERC-art deployments are made to  help people use an Emergency Exit / Exit and stairway.</a:t>
            </a:r>
          </a:p>
          <a:p>
            <a:pPr eaLnBrk="1" hangingPunct="1"/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For our review, today the Emergency Exit / Exit has the following inclusion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Visual ALARM/cue: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Illustration of 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Exit sign only</a:t>
            </a:r>
          </a:p>
          <a:p>
            <a:pPr>
              <a:buFontTx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We find for Connected Emergency Response, it must include: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Ability specific Visual ALARM/cue: 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where there is a CERC assistant included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and Critical Path Method  to be used</a:t>
            </a:r>
          </a:p>
          <a:p>
            <a:pPr>
              <a:buFontTx/>
              <a:buNone/>
            </a:pPr>
            <a:endParaRPr lang="en-US" sz="24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An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Auditory ALARM/cue: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Audio feedback for 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Exit assistant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and Critical Path Method  to be used</a:t>
            </a:r>
          </a:p>
          <a:p>
            <a:pPr>
              <a:buFontTx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A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Tactile ALARM: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Touch based feedback for sense &amp; respond functions based on SLA(s), OLA(s), UC(s) and Machine Learning</a:t>
            </a:r>
          </a:p>
          <a:p>
            <a:pPr>
              <a:buFontTx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6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1028-E411-4E9F-A268-FFFABCBFB0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D9B21-A11F-4BA8-AF63-6BF2F471B2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5676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actioncent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1142984"/>
            <a:ext cx="942972" cy="700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95652" y="1785926"/>
            <a:ext cx="804976" cy="8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472" y="5715016"/>
            <a:ext cx="821537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Walkthrough as time permits </a:t>
            </a:r>
            <a:r>
              <a:rPr lang="en-US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about Stepping beyond limits for Connected Emergency Response via art/design/allied innovation</a:t>
            </a:r>
            <a:endParaRPr lang="en-IN"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1285860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2910" y="242886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72198" y="2857496"/>
            <a:ext cx="228601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Response Strategist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42910" y="357187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gathering within limits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000760" y="1500174"/>
            <a:ext cx="228601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Made to assist codes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62"/>
            <a:ext cx="8229600" cy="5340369"/>
          </a:xfrm>
        </p:spPr>
        <p:txBody>
          <a:bodyPr/>
          <a:lstStyle/>
          <a:p>
            <a:pPr algn="ctr">
              <a:buNone/>
            </a:pPr>
            <a:r>
              <a:rPr lang="en-US" sz="2800" b="1" u="sng" dirty="0" smtClean="0"/>
              <a:t>Visual CERC logo/illustration for assistant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u="sng" dirty="0" smtClean="0"/>
          </a:p>
          <a:p>
            <a:pPr>
              <a:buNone/>
            </a:pPr>
            <a:r>
              <a:rPr lang="en-US" sz="1800" dirty="0" smtClean="0"/>
              <a:t>				     </a:t>
            </a:r>
            <a:r>
              <a:rPr lang="en-US" sz="1800" b="1" u="sng" dirty="0" smtClean="0"/>
              <a:t> Exit assistant </a:t>
            </a:r>
            <a:r>
              <a:rPr lang="en-US" sz="1800" dirty="0" smtClean="0"/>
              <a:t>		</a:t>
            </a: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5" name="Picture 14" descr="Emergen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33600"/>
            <a:ext cx="1585905" cy="1357322"/>
          </a:xfrm>
          <a:prstGeom prst="rect">
            <a:avLst/>
          </a:prstGeom>
        </p:spPr>
      </p:pic>
      <p:pic>
        <p:nvPicPr>
          <p:cNvPr id="16179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352800"/>
            <a:ext cx="701649" cy="64294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029200" y="21336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Codification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RMUA 1____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 _____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______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ML 1____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981200" y="4267200"/>
            <a:ext cx="480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initial step is to codify the Visual 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 smtClean="0"/>
              <a:t>AOEC’s Panel Pitch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Team name: </a:t>
            </a:r>
            <a:r>
              <a:rPr lang="en-US" sz="1800" dirty="0" smtClean="0"/>
              <a:t>AOEC</a:t>
            </a:r>
          </a:p>
          <a:p>
            <a:r>
              <a:rPr lang="en-US" sz="1800" b="1" dirty="0" err="1" smtClean="0"/>
              <a:t>DevPost</a:t>
            </a:r>
            <a:r>
              <a:rPr lang="en-US" sz="1800" b="1" dirty="0" smtClean="0"/>
              <a:t> project name:</a:t>
            </a:r>
            <a:r>
              <a:rPr lang="en-US" sz="1800" dirty="0" smtClean="0"/>
              <a:t> Green Globe Responsiveness</a:t>
            </a:r>
          </a:p>
          <a:p>
            <a:r>
              <a:rPr lang="en-US" sz="1800" dirty="0" smtClean="0"/>
              <a:t>Our submission for the SAAI Factory </a:t>
            </a:r>
            <a:r>
              <a:rPr lang="en-US" sz="1800" dirty="0" err="1" smtClean="0"/>
              <a:t>Hackathon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	Landing page for  the SAAI Factory </a:t>
            </a:r>
            <a:r>
              <a:rPr lang="en-US" sz="1800" b="1" dirty="0" err="1" smtClean="0"/>
              <a:t>Hackathon</a:t>
            </a:r>
            <a:r>
              <a:rPr lang="en-US" sz="1800" b="1" dirty="0" smtClean="0"/>
              <a:t>:</a:t>
            </a:r>
          </a:p>
          <a:p>
            <a:r>
              <a:rPr lang="en-US" sz="1800" dirty="0" smtClean="0">
                <a:hlinkClick r:id="rId2"/>
              </a:rPr>
              <a:t>www.venkataoec.wixsite.com/futuregenart</a:t>
            </a:r>
            <a:endParaRPr lang="en-US" sz="1800" dirty="0" smtClean="0"/>
          </a:p>
          <a:p>
            <a:r>
              <a:rPr lang="en-US" sz="1800" b="1" dirty="0" smtClean="0"/>
              <a:t>Panel of interest:  </a:t>
            </a:r>
            <a:r>
              <a:rPr lang="en-US" sz="1800" dirty="0" smtClean="0"/>
              <a:t>Connected Emergency</a:t>
            </a:r>
          </a:p>
          <a:p>
            <a:r>
              <a:rPr lang="en-US" sz="1800" dirty="0" smtClean="0"/>
              <a:t>Response Centre </a:t>
            </a:r>
          </a:p>
          <a:p>
            <a:r>
              <a:rPr lang="en-IN" sz="1800" b="1" dirty="0" smtClean="0"/>
              <a:t>Team details:</a:t>
            </a:r>
          </a:p>
          <a:p>
            <a:r>
              <a:rPr lang="en-IN" sz="1800" dirty="0" smtClean="0"/>
              <a:t>1. </a:t>
            </a:r>
            <a:r>
              <a:rPr lang="en-IN" sz="1800" dirty="0" err="1" smtClean="0"/>
              <a:t>K.S.Venkatram</a:t>
            </a:r>
            <a:r>
              <a:rPr lang="en-IN" sz="1800" dirty="0" smtClean="0"/>
              <a:t> (Gap Analyst, AOEC)</a:t>
            </a:r>
          </a:p>
          <a:p>
            <a:r>
              <a:rPr lang="en-US" sz="1800" dirty="0" smtClean="0"/>
              <a:t>2. </a:t>
            </a:r>
            <a:r>
              <a:rPr lang="en-US" sz="1800" dirty="0" err="1" smtClean="0"/>
              <a:t>Abhiram</a:t>
            </a:r>
            <a:r>
              <a:rPr lang="en-US" sz="1800" dirty="0" smtClean="0"/>
              <a:t> (Technical Consultant, Operations Advisor)</a:t>
            </a:r>
          </a:p>
          <a:p>
            <a:r>
              <a:rPr lang="en-US" sz="1800" dirty="0" smtClean="0"/>
              <a:t>3. </a:t>
            </a:r>
            <a:r>
              <a:rPr lang="en-US" sz="1800" dirty="0" err="1" smtClean="0"/>
              <a:t>Dorai</a:t>
            </a:r>
            <a:r>
              <a:rPr lang="en-US" sz="1800" dirty="0" smtClean="0"/>
              <a:t> Raj S N (Senior Academician for Accountancy, Commerce, Economics and Policy development)</a:t>
            </a:r>
          </a:p>
          <a:p>
            <a:r>
              <a:rPr lang="en-US" sz="1800" dirty="0" smtClean="0"/>
              <a:t>4. </a:t>
            </a:r>
            <a:r>
              <a:rPr lang="en-US" sz="1800" dirty="0" err="1" smtClean="0"/>
              <a:t>Sujendra</a:t>
            </a:r>
            <a:r>
              <a:rPr lang="en-US" sz="1800" dirty="0" smtClean="0"/>
              <a:t> </a:t>
            </a:r>
            <a:r>
              <a:rPr lang="en-US" sz="1800" dirty="0" err="1" smtClean="0"/>
              <a:t>Raju</a:t>
            </a:r>
            <a:r>
              <a:rPr lang="en-US" sz="1800" dirty="0" smtClean="0"/>
              <a:t> (GOK, Retired Commercial Tax Commissioner)</a:t>
            </a:r>
          </a:p>
          <a:p>
            <a:r>
              <a:rPr lang="en-US" sz="1800" dirty="0" smtClean="0"/>
              <a:t>5. </a:t>
            </a:r>
            <a:r>
              <a:rPr lang="en-US" sz="1800" dirty="0" err="1" smtClean="0"/>
              <a:t>Lakshmi</a:t>
            </a:r>
            <a:r>
              <a:rPr lang="en-US" sz="1800" dirty="0" smtClean="0"/>
              <a:t>  (Senior Academician for Science and Mathematics) </a:t>
            </a:r>
          </a:p>
          <a:p>
            <a:r>
              <a:rPr lang="en-US" sz="1800" dirty="0" smtClean="0"/>
              <a:t>6. </a:t>
            </a:r>
            <a:r>
              <a:rPr lang="en-US" sz="1800" dirty="0" err="1" smtClean="0"/>
              <a:t>Aakkash</a:t>
            </a:r>
            <a:r>
              <a:rPr lang="en-US" sz="1800" dirty="0" smtClean="0"/>
              <a:t> K V (BTECH Automotive Engineering, interested in CCMA)</a:t>
            </a:r>
          </a:p>
          <a:p>
            <a:r>
              <a:rPr lang="en-US" sz="1800" dirty="0" smtClean="0"/>
              <a:t>CCMA stands for Climate Change Mitigation and Adaptation</a:t>
            </a:r>
          </a:p>
        </p:txBody>
      </p:sp>
      <p:pic>
        <p:nvPicPr>
          <p:cNvPr id="2050" name="Picture 2" descr="C:\2018\Sankey Tank Wellness Community\Images\betterperforman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295400"/>
            <a:ext cx="2743200" cy="2514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72200" y="34290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Milestones for CCMA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For a case study in this </a:t>
            </a:r>
            <a:r>
              <a:rPr lang="en-US" sz="2400" b="1" dirty="0" err="1" smtClean="0"/>
              <a:t>hackathon</a:t>
            </a:r>
            <a:r>
              <a:rPr lang="en-US" sz="2400" b="1" dirty="0" smtClean="0"/>
              <a:t> we consider an assistant for an </a:t>
            </a:r>
            <a:r>
              <a:rPr lang="en-US" sz="2400" dirty="0" smtClean="0"/>
              <a:t>Emergency Exit/Exit</a:t>
            </a:r>
            <a:r>
              <a:rPr lang="en-US" sz="2400" b="1" dirty="0" smtClean="0"/>
              <a:t>, where </a:t>
            </a:r>
            <a:r>
              <a:rPr lang="en-US" sz="2400" dirty="0" err="1" smtClean="0"/>
              <a:t>LifeScore</a:t>
            </a:r>
            <a:r>
              <a:rPr lang="en-US" sz="2400" dirty="0" smtClean="0"/>
              <a:t> dynamics of the ability of occupants could relate to “not being to run </a:t>
            </a:r>
            <a:endParaRPr lang="en-IN" sz="2400" dirty="0" smtClean="0"/>
          </a:p>
          <a:p>
            <a:r>
              <a:rPr lang="en-US" sz="2400" dirty="0" smtClean="0"/>
              <a:t>steadily or fast, not being able to use, assist or clasp with hands firmly, not being able to walk down steps/not being able to climb steps easily, not being well to accomplish emergency response, needing to be assisted in mobility, being pregnant, needing to carry a baby, or child or known aged person”. We term this as </a:t>
            </a:r>
            <a:r>
              <a:rPr lang="en-US" sz="2400" b="1" dirty="0" smtClean="0"/>
              <a:t>Equity Level in Biocentrism.</a:t>
            </a:r>
            <a:r>
              <a:rPr lang="en-US" sz="2400" dirty="0" smtClean="0"/>
              <a:t> </a:t>
            </a:r>
            <a:endParaRPr lang="en-IN" sz="2400" dirty="0" smtClean="0"/>
          </a:p>
          <a:p>
            <a:r>
              <a:rPr lang="en-US" sz="2400" dirty="0" smtClean="0"/>
              <a:t>The lack of Biocentrism in the Emergency Exit/Exit/associated stairway could be addressed  via our </a:t>
            </a:r>
            <a:r>
              <a:rPr lang="en-US" sz="2400" dirty="0" err="1" smtClean="0"/>
              <a:t>LifeScore</a:t>
            </a:r>
            <a:r>
              <a:rPr lang="en-US" sz="2400" dirty="0" smtClean="0"/>
              <a:t> codification, a Response strategist and Made-to-assist codes that need to be incorporated in the assistant for these pre-requisites and Equity level.</a:t>
            </a:r>
            <a:endParaRPr lang="en-IN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62"/>
            <a:ext cx="8229600" cy="5340369"/>
          </a:xfrm>
        </p:spPr>
        <p:txBody>
          <a:bodyPr/>
          <a:lstStyle/>
          <a:p>
            <a:pPr algn="ctr">
              <a:buNone/>
            </a:pPr>
            <a:r>
              <a:rPr lang="en-US" sz="2800" b="1" u="sng" dirty="0" smtClean="0"/>
              <a:t>Example for a Visual CERC deployment for</a:t>
            </a:r>
          </a:p>
          <a:p>
            <a:pPr>
              <a:buNone/>
            </a:pPr>
            <a:r>
              <a:rPr lang="en-US" sz="1800" dirty="0" smtClean="0"/>
              <a:t>				     </a:t>
            </a:r>
            <a:r>
              <a:rPr lang="en-US" sz="1800" b="1" u="sng" dirty="0" smtClean="0"/>
              <a:t> an Exit assistant </a:t>
            </a:r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r>
              <a:rPr lang="en-US" sz="1800" dirty="0" smtClean="0"/>
              <a:t>		</a:t>
            </a: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5" name="Picture 14" descr="Emergen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786055"/>
            <a:ext cx="1585905" cy="1357322"/>
          </a:xfrm>
          <a:prstGeom prst="rect">
            <a:avLst/>
          </a:prstGeom>
        </p:spPr>
      </p:pic>
      <p:pic>
        <p:nvPicPr>
          <p:cNvPr id="16179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700455"/>
            <a:ext cx="701649" cy="642945"/>
          </a:xfrm>
          <a:prstGeom prst="rect">
            <a:avLst/>
          </a:prstGeom>
          <a:noFill/>
        </p:spPr>
      </p:pic>
      <p:pic>
        <p:nvPicPr>
          <p:cNvPr id="9" name="Picture 8" descr="life sav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700455"/>
            <a:ext cx="381000" cy="609600"/>
          </a:xfrm>
          <a:prstGeom prst="rect">
            <a:avLst/>
          </a:prstGeom>
        </p:spPr>
      </p:pic>
      <p:sp>
        <p:nvSpPr>
          <p:cNvPr id="10" name="Flowchart: Magnetic Disk 9"/>
          <p:cNvSpPr/>
          <p:nvPr/>
        </p:nvSpPr>
        <p:spPr>
          <a:xfrm>
            <a:off x="3886200" y="3700455"/>
            <a:ext cx="228600" cy="45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70045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First Aid Services 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700455"/>
            <a:ext cx="533400" cy="304800"/>
          </a:xfrm>
          <a:prstGeom prst="rect">
            <a:avLst/>
          </a:prstGeom>
        </p:spPr>
      </p:pic>
      <p:pic>
        <p:nvPicPr>
          <p:cNvPr id="16" name="Picture 3" descr="G:\2020\NetWork Central\Images\global-networking-icon-450w-78623042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3548055"/>
            <a:ext cx="762000" cy="685800"/>
          </a:xfrm>
          <a:prstGeom prst="rect">
            <a:avLst/>
          </a:prstGeom>
          <a:noFill/>
        </p:spPr>
      </p:pic>
      <p:pic>
        <p:nvPicPr>
          <p:cNvPr id="17" name="Picture 2" descr="G:\2020\Millennium Homes\Images\systems lifecyc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3700455"/>
            <a:ext cx="4572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62"/>
            <a:ext cx="8229600" cy="5340369"/>
          </a:xfrm>
        </p:spPr>
        <p:txBody>
          <a:bodyPr/>
          <a:lstStyle/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914400"/>
            <a:ext cx="7848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running man illustration has associated accentuated illustrations that occupants will need to be instructed about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meaning for this accentuation is that the exit is Useful for a particular age group,  has self-help information that can be reviewed as possible, has added-help information for old, sick or differently able, the exit is sensitive to the ability of the occupants &amp; has CERC incorporation,   the exit expects Self-organization interaction to address issues when people rush,  the exit is Internet integrated to sense &amp; respond via </a:t>
            </a:r>
            <a:r>
              <a:rPr lang="en-US" sz="2400" dirty="0" smtClean="0">
                <a:solidFill>
                  <a:schemeClr val="tx1"/>
                </a:solidFill>
              </a:rPr>
              <a:t>connectivity/</a:t>
            </a:r>
            <a:r>
              <a:rPr lang="en-US" sz="2400" dirty="0" err="1" smtClean="0">
                <a:solidFill>
                  <a:schemeClr val="tx1"/>
                </a:solidFill>
              </a:rPr>
              <a:t>addon</a:t>
            </a:r>
            <a:r>
              <a:rPr lang="en-US" sz="2400" dirty="0" smtClean="0">
                <a:solidFill>
                  <a:schemeClr val="tx1"/>
                </a:solidFill>
              </a:rPr>
              <a:t>(s) </a:t>
            </a:r>
            <a:r>
              <a:rPr lang="en-US" sz="2400" dirty="0" smtClean="0">
                <a:solidFill>
                  <a:schemeClr val="tx1"/>
                </a:solidFill>
              </a:rPr>
              <a:t>to help occupants/security/facility staff/CERC staff utilize the exit in a  planned way during a drill, evacuation or connected emergency response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part of integrated / independent Service Level Agreements</a:t>
            </a:r>
          </a:p>
          <a:p>
            <a:endParaRPr lang="en-US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proposed CERC deployment will use a Response-strategist /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Made-to-assist-codes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incorporate connected accountability (for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LifeScore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related response strategies, 24/7 expectations or experiences).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 illustrations + Response-strategist /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Made-to-assist-codes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= additions to the visual illustrations</a:t>
            </a:r>
          </a:p>
          <a:p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part of integrated / independent Operations Level Agreements</a:t>
            </a:r>
          </a:p>
          <a:p>
            <a:endParaRPr lang="en-US" sz="24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 illustrations + Machine Learning / Training  =  Creative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Adversial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 or Generative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Adversial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 or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Convolutional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 for Bio-centrism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 finding via a Response-strategist / </a:t>
            </a:r>
            <a:r>
              <a:rPr lang="en-US" b="1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Made-to-assist-codes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By needing to address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LifeScore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related problem solving and 24/7 expectations or experiences, the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 illustration deployed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will be accentuated to include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1. </a:t>
            </a:r>
            <a:r>
              <a:rPr lang="en-IN" b="1" u="sng" dirty="0" smtClean="0">
                <a:solidFill>
                  <a:schemeClr val="tx1"/>
                </a:solidFill>
              </a:rPr>
              <a:t>Pre-requisites actualized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[a] Useful for a particular age group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[b] Useful for any age group 	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[c] Has self-help information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[d] Has added-help information for old, sick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 differently able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life sa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38400"/>
            <a:ext cx="1000132" cy="714356"/>
          </a:xfrm>
          <a:prstGeom prst="rect">
            <a:avLst/>
          </a:prstGeom>
        </p:spPr>
      </p:pic>
      <p:pic>
        <p:nvPicPr>
          <p:cNvPr id="6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362200"/>
            <a:ext cx="701649" cy="642945"/>
          </a:xfrm>
          <a:prstGeom prst="rect">
            <a:avLst/>
          </a:prstGeom>
          <a:noFill/>
        </p:spPr>
      </p:pic>
      <p:pic>
        <p:nvPicPr>
          <p:cNvPr id="8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352800"/>
            <a:ext cx="701649" cy="642945"/>
          </a:xfrm>
          <a:prstGeom prst="rect">
            <a:avLst/>
          </a:prstGeom>
          <a:noFill/>
        </p:spPr>
      </p:pic>
      <p:pic>
        <p:nvPicPr>
          <p:cNvPr id="1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14800"/>
            <a:ext cx="701649" cy="642945"/>
          </a:xfrm>
          <a:prstGeom prst="rect">
            <a:avLst/>
          </a:prstGeom>
          <a:noFill/>
        </p:spPr>
      </p:pic>
      <p:sp>
        <p:nvSpPr>
          <p:cNvPr id="9" name="Flowchart: Magnetic Disk 8"/>
          <p:cNvSpPr/>
          <p:nvPr/>
        </p:nvSpPr>
        <p:spPr>
          <a:xfrm>
            <a:off x="6477000" y="4267200"/>
            <a:ext cx="457200" cy="304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5029200"/>
            <a:ext cx="701649" cy="642945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5105400"/>
            <a:ext cx="609600" cy="3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ross 12"/>
          <p:cNvSpPr/>
          <p:nvPr/>
        </p:nvSpPr>
        <p:spPr>
          <a:xfrm>
            <a:off x="5943600" y="25908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Equal 13"/>
          <p:cNvSpPr/>
          <p:nvPr/>
        </p:nvSpPr>
        <p:spPr>
          <a:xfrm>
            <a:off x="7315200" y="25146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>
            <a:off x="5791200" y="42672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Equal 15"/>
          <p:cNvSpPr/>
          <p:nvPr/>
        </p:nvSpPr>
        <p:spPr>
          <a:xfrm>
            <a:off x="7162800" y="41910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>
            <a:off x="5867400" y="5181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Equal 18"/>
          <p:cNvSpPr/>
          <p:nvPr/>
        </p:nvSpPr>
        <p:spPr>
          <a:xfrm>
            <a:off x="7239000" y="51054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2209801"/>
            <a:ext cx="473049" cy="533399"/>
          </a:xfrm>
          <a:prstGeom prst="rect">
            <a:avLst/>
          </a:prstGeom>
          <a:noFill/>
        </p:spPr>
      </p:pic>
      <p:pic>
        <p:nvPicPr>
          <p:cNvPr id="21" name="Picture 20" descr="life sa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90800"/>
            <a:ext cx="381000" cy="457200"/>
          </a:xfrm>
          <a:prstGeom prst="rect">
            <a:avLst/>
          </a:prstGeom>
        </p:spPr>
      </p:pic>
      <p:pic>
        <p:nvPicPr>
          <p:cNvPr id="2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3886200"/>
            <a:ext cx="473049" cy="533399"/>
          </a:xfrm>
          <a:prstGeom prst="rect">
            <a:avLst/>
          </a:prstGeom>
          <a:noFill/>
        </p:spPr>
      </p:pic>
      <p:sp>
        <p:nvSpPr>
          <p:cNvPr id="23" name="Flowchart: Magnetic Disk 22"/>
          <p:cNvSpPr/>
          <p:nvPr/>
        </p:nvSpPr>
        <p:spPr>
          <a:xfrm>
            <a:off x="8153400" y="4267200"/>
            <a:ext cx="304800" cy="304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4724400"/>
            <a:ext cx="473049" cy="533399"/>
          </a:xfrm>
          <a:prstGeom prst="rect">
            <a:avLst/>
          </a:prstGeom>
          <a:noFill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5105400"/>
            <a:ext cx="609600" cy="3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Solution finding via a Response-strategist / </a:t>
            </a:r>
            <a:r>
              <a:rPr lang="en-US" b="1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Made-to-assist-codes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By needing to address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LifeScore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related problem solving and 24/7 expectations or experiences, the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 illustration deployed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will be accentuated to include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2. </a:t>
            </a:r>
            <a:r>
              <a:rPr lang="en-US" b="1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Thinking expected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[a] </a:t>
            </a:r>
            <a:r>
              <a:rPr lang="en-US" dirty="0" err="1" smtClean="0">
                <a:solidFill>
                  <a:schemeClr val="tx1"/>
                </a:solidFill>
              </a:rPr>
              <a:t>LifeScore</a:t>
            </a:r>
            <a:r>
              <a:rPr lang="en-US" dirty="0" smtClean="0">
                <a:solidFill>
                  <a:schemeClr val="tx1"/>
                </a:solidFill>
              </a:rPr>
              <a:t> Sensitized thinking expected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[b] Remedial thinking expected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[c] Self-organization for emergency response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expected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[d] Is Internet Interfaced </a:t>
            </a:r>
          </a:p>
        </p:txBody>
      </p:sp>
      <p:pic>
        <p:nvPicPr>
          <p:cNvPr id="6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638444"/>
            <a:ext cx="701649" cy="642945"/>
          </a:xfrm>
          <a:prstGeom prst="rect">
            <a:avLst/>
          </a:prstGeom>
          <a:noFill/>
        </p:spPr>
      </p:pic>
      <p:pic>
        <p:nvPicPr>
          <p:cNvPr id="8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471855"/>
            <a:ext cx="701649" cy="642945"/>
          </a:xfrm>
          <a:prstGeom prst="rect">
            <a:avLst/>
          </a:prstGeom>
          <a:noFill/>
        </p:spPr>
      </p:pic>
      <p:pic>
        <p:nvPicPr>
          <p:cNvPr id="1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62455"/>
            <a:ext cx="701649" cy="642945"/>
          </a:xfrm>
          <a:prstGeom prst="rect">
            <a:avLst/>
          </a:prstGeom>
          <a:noFill/>
        </p:spPr>
      </p:pic>
      <p:pic>
        <p:nvPicPr>
          <p:cNvPr id="1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453055"/>
            <a:ext cx="701649" cy="642945"/>
          </a:xfrm>
          <a:prstGeom prst="rect">
            <a:avLst/>
          </a:prstGeom>
          <a:noFill/>
        </p:spPr>
      </p:pic>
      <p:sp>
        <p:nvSpPr>
          <p:cNvPr id="13" name="Cross 12"/>
          <p:cNvSpPr/>
          <p:nvPr/>
        </p:nvSpPr>
        <p:spPr>
          <a:xfrm>
            <a:off x="5943600" y="2867044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Equal 13"/>
          <p:cNvSpPr/>
          <p:nvPr/>
        </p:nvSpPr>
        <p:spPr>
          <a:xfrm>
            <a:off x="7315200" y="2790844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/>
        </p:nvSpPr>
        <p:spPr>
          <a:xfrm>
            <a:off x="5791200" y="4614855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Equal 15"/>
          <p:cNvSpPr/>
          <p:nvPr/>
        </p:nvSpPr>
        <p:spPr>
          <a:xfrm>
            <a:off x="7162800" y="4538655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ross 16"/>
          <p:cNvSpPr/>
          <p:nvPr/>
        </p:nvSpPr>
        <p:spPr>
          <a:xfrm>
            <a:off x="5867400" y="5605455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Equal 18"/>
          <p:cNvSpPr/>
          <p:nvPr/>
        </p:nvSpPr>
        <p:spPr>
          <a:xfrm>
            <a:off x="7239000" y="5529255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2486045"/>
            <a:ext cx="473049" cy="533399"/>
          </a:xfrm>
          <a:prstGeom prst="rect">
            <a:avLst/>
          </a:prstGeom>
          <a:noFill/>
        </p:spPr>
      </p:pic>
      <p:pic>
        <p:nvPicPr>
          <p:cNvPr id="2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4233855"/>
            <a:ext cx="473049" cy="533399"/>
          </a:xfrm>
          <a:prstGeom prst="rect">
            <a:avLst/>
          </a:prstGeom>
          <a:noFill/>
        </p:spPr>
      </p:pic>
      <p:pic>
        <p:nvPicPr>
          <p:cNvPr id="2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148255"/>
            <a:ext cx="473049" cy="533399"/>
          </a:xfrm>
          <a:prstGeom prst="rect">
            <a:avLst/>
          </a:prstGeom>
          <a:noFill/>
        </p:spPr>
      </p:pic>
      <p:pic>
        <p:nvPicPr>
          <p:cNvPr id="26" name="Picture 25" descr="First Aid Services 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743200"/>
            <a:ext cx="685800" cy="533400"/>
          </a:xfrm>
          <a:prstGeom prst="rect">
            <a:avLst/>
          </a:prstGeom>
        </p:spPr>
      </p:pic>
      <p:pic>
        <p:nvPicPr>
          <p:cNvPr id="27" name="Picture 26" descr="First Aid Services 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895600"/>
            <a:ext cx="533400" cy="304800"/>
          </a:xfrm>
          <a:prstGeom prst="rect">
            <a:avLst/>
          </a:prstGeom>
        </p:spPr>
      </p:pic>
      <p:pic>
        <p:nvPicPr>
          <p:cNvPr id="1026" name="Picture 2" descr="G:\2020\Millennium Homes\Images\systems lifecyc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4495800"/>
            <a:ext cx="628650" cy="533400"/>
          </a:xfrm>
          <a:prstGeom prst="rect">
            <a:avLst/>
          </a:prstGeom>
          <a:noFill/>
        </p:spPr>
      </p:pic>
      <p:pic>
        <p:nvPicPr>
          <p:cNvPr id="28" name="Picture 2" descr="G:\2020\Millennium Homes\Images\systems lifecyc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3400" y="4572000"/>
            <a:ext cx="457200" cy="381000"/>
          </a:xfrm>
          <a:prstGeom prst="rect">
            <a:avLst/>
          </a:prstGeom>
          <a:noFill/>
        </p:spPr>
      </p:pic>
      <p:pic>
        <p:nvPicPr>
          <p:cNvPr id="1027" name="Picture 3" descr="G:\2020\NetWork Central\Images\global-networking-icon-450w-7862304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5410200"/>
            <a:ext cx="762000" cy="685800"/>
          </a:xfrm>
          <a:prstGeom prst="rect">
            <a:avLst/>
          </a:prstGeom>
          <a:noFill/>
        </p:spPr>
      </p:pic>
      <p:pic>
        <p:nvPicPr>
          <p:cNvPr id="31" name="Picture 3" descr="G:\2020\NetWork Central\Images\global-networking-icon-450w-7862304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5486400"/>
            <a:ext cx="762000" cy="685800"/>
          </a:xfrm>
          <a:prstGeom prst="rect">
            <a:avLst/>
          </a:prstGeom>
          <a:noFill/>
        </p:spPr>
      </p:pic>
      <p:pic>
        <p:nvPicPr>
          <p:cNvPr id="1029" name="Picture 5" descr="G:\2020\Millennium Resource Centre\CD\Images\bizlinks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3581400"/>
            <a:ext cx="615950" cy="533400"/>
          </a:xfrm>
          <a:prstGeom prst="rect">
            <a:avLst/>
          </a:prstGeom>
          <a:noFill/>
        </p:spPr>
      </p:pic>
      <p:sp>
        <p:nvSpPr>
          <p:cNvPr id="33" name="Cross 32"/>
          <p:cNvSpPr/>
          <p:nvPr/>
        </p:nvSpPr>
        <p:spPr>
          <a:xfrm>
            <a:off x="6019800" y="3657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Equal 33"/>
          <p:cNvSpPr/>
          <p:nvPr/>
        </p:nvSpPr>
        <p:spPr>
          <a:xfrm>
            <a:off x="7391400" y="35814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5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276601"/>
            <a:ext cx="473049" cy="533399"/>
          </a:xfrm>
          <a:prstGeom prst="rect">
            <a:avLst/>
          </a:prstGeom>
          <a:noFill/>
        </p:spPr>
      </p:pic>
      <p:pic>
        <p:nvPicPr>
          <p:cNvPr id="36" name="Picture 5" descr="G:\2020\Millennium Resource Centre\CD\Images\bizlinks2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657600"/>
            <a:ext cx="3810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I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  <a:cs typeface="Calibri" pitchFamily="34" charset="0"/>
              </a:rPr>
              <a:t>Solution finding via a Response-strategist / Made-to-assist-codes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By needing to address </a:t>
            </a:r>
            <a:r>
              <a:rPr lang="en-US" dirty="0" err="1" smtClean="0">
                <a:solidFill>
                  <a:schemeClr val="tx1"/>
                </a:solidFill>
                <a:cs typeface="Calibri" pitchFamily="34" charset="0"/>
              </a:rPr>
              <a:t>LifeScore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 related problem solving and 24/7 expectations or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experiences, the </a:t>
            </a:r>
            <a:r>
              <a:rPr lang="en-US" u="sng" dirty="0" smtClean="0">
                <a:solidFill>
                  <a:schemeClr val="tx1"/>
                </a:solidFill>
                <a:cs typeface="Calibri" pitchFamily="34" charset="0"/>
              </a:rPr>
              <a:t>vital mindfulness fo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rum will include details for</a:t>
            </a:r>
            <a:endParaRPr lang="en-US" dirty="0" smtClean="0">
              <a:cs typeface="Calibri" pitchFamily="34" charset="0"/>
            </a:endParaRPr>
          </a:p>
          <a:p>
            <a:pPr>
              <a:buNone/>
            </a:pPr>
            <a:r>
              <a:rPr lang="en-US" dirty="0" err="1" smtClean="0">
                <a:cs typeface="Calibri" pitchFamily="34" charset="0"/>
              </a:rPr>
              <a:t>ntuated</a:t>
            </a:r>
            <a:r>
              <a:rPr lang="en-US" dirty="0" smtClean="0">
                <a:cs typeface="Calibri" pitchFamily="34" charset="0"/>
              </a:rPr>
              <a:t> to include</a:t>
            </a:r>
            <a:endParaRPr lang="en-IN" dirty="0" smtClean="0"/>
          </a:p>
          <a:p>
            <a:r>
              <a:rPr lang="en-IN" b="1" dirty="0" smtClean="0">
                <a:solidFill>
                  <a:schemeClr val="tx1"/>
                </a:solidFill>
              </a:rPr>
              <a:t>3.</a:t>
            </a:r>
            <a:r>
              <a:rPr lang="en-IN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Application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[a]  Preparedness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[b]  Mitigation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[c]  Response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[d]  Recovery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[e} CERC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701649" cy="642945"/>
          </a:xfrm>
          <a:prstGeom prst="rect">
            <a:avLst/>
          </a:prstGeom>
          <a:noFill/>
        </p:spPr>
      </p:pic>
      <p:sp>
        <p:nvSpPr>
          <p:cNvPr id="8" name="Cross 7"/>
          <p:cNvSpPr/>
          <p:nvPr/>
        </p:nvSpPr>
        <p:spPr>
          <a:xfrm>
            <a:off x="5105400" y="2514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qual 8"/>
          <p:cNvSpPr/>
          <p:nvPr/>
        </p:nvSpPr>
        <p:spPr>
          <a:xfrm>
            <a:off x="6705600" y="24384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 descr="G:\2020\Sustainable Institutions\guidanc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362200"/>
            <a:ext cx="762000" cy="685800"/>
          </a:xfrm>
          <a:prstGeom prst="rect">
            <a:avLst/>
          </a:prstGeom>
          <a:noFill/>
        </p:spPr>
      </p:pic>
      <p:pic>
        <p:nvPicPr>
          <p:cNvPr id="11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209800"/>
            <a:ext cx="701649" cy="642945"/>
          </a:xfrm>
          <a:prstGeom prst="rect">
            <a:avLst/>
          </a:prstGeom>
          <a:noFill/>
        </p:spPr>
      </p:pic>
      <p:pic>
        <p:nvPicPr>
          <p:cNvPr id="12" name="Picture 2" descr="G:\2020\Sustainable Institutions\guidanc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2590800"/>
            <a:ext cx="609600" cy="685800"/>
          </a:xfrm>
          <a:prstGeom prst="rect">
            <a:avLst/>
          </a:prstGeom>
          <a:noFill/>
        </p:spPr>
      </p:pic>
      <p:pic>
        <p:nvPicPr>
          <p:cNvPr id="2051" name="Picture 3" descr="G:\2020\SMART Factories 2020\Images\HIC 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276600"/>
            <a:ext cx="657225" cy="533401"/>
          </a:xfrm>
          <a:prstGeom prst="rect">
            <a:avLst/>
          </a:prstGeom>
          <a:noFill/>
        </p:spPr>
      </p:pic>
      <p:pic>
        <p:nvPicPr>
          <p:cNvPr id="1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76600"/>
            <a:ext cx="701649" cy="642945"/>
          </a:xfrm>
          <a:prstGeom prst="rect">
            <a:avLst/>
          </a:prstGeom>
          <a:noFill/>
        </p:spPr>
      </p:pic>
      <p:sp>
        <p:nvSpPr>
          <p:cNvPr id="15" name="Cross 14"/>
          <p:cNvSpPr/>
          <p:nvPr/>
        </p:nvSpPr>
        <p:spPr>
          <a:xfrm>
            <a:off x="5105400" y="33528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Equal 15"/>
          <p:cNvSpPr/>
          <p:nvPr/>
        </p:nvSpPr>
        <p:spPr>
          <a:xfrm>
            <a:off x="6858000" y="33528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124200"/>
            <a:ext cx="701649" cy="642945"/>
          </a:xfrm>
          <a:prstGeom prst="rect">
            <a:avLst/>
          </a:prstGeom>
          <a:noFill/>
        </p:spPr>
      </p:pic>
      <p:pic>
        <p:nvPicPr>
          <p:cNvPr id="19" name="Picture 3" descr="G:\2020\SMART Factories 2020\Images\HIC 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3429000"/>
            <a:ext cx="657225" cy="533401"/>
          </a:xfrm>
          <a:prstGeom prst="rect">
            <a:avLst/>
          </a:prstGeom>
          <a:noFill/>
        </p:spPr>
      </p:pic>
      <p:pic>
        <p:nvPicPr>
          <p:cNvPr id="2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038600"/>
            <a:ext cx="701649" cy="642945"/>
          </a:xfrm>
          <a:prstGeom prst="rect">
            <a:avLst/>
          </a:prstGeom>
          <a:noFill/>
        </p:spPr>
      </p:pic>
      <p:sp>
        <p:nvSpPr>
          <p:cNvPr id="21" name="Cross 20"/>
          <p:cNvSpPr/>
          <p:nvPr/>
        </p:nvSpPr>
        <p:spPr>
          <a:xfrm>
            <a:off x="5105400" y="41148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Equal 21"/>
          <p:cNvSpPr/>
          <p:nvPr/>
        </p:nvSpPr>
        <p:spPr>
          <a:xfrm>
            <a:off x="6858000" y="41148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3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886200"/>
            <a:ext cx="701649" cy="642945"/>
          </a:xfrm>
          <a:prstGeom prst="rect">
            <a:avLst/>
          </a:prstGeom>
          <a:noFill/>
        </p:spPr>
      </p:pic>
      <p:pic>
        <p:nvPicPr>
          <p:cNvPr id="2052" name="Picture 4" descr="G:\2020\Millennium Homes\Images\CPM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3962400"/>
            <a:ext cx="838200" cy="785813"/>
          </a:xfrm>
          <a:prstGeom prst="rect">
            <a:avLst/>
          </a:prstGeom>
          <a:noFill/>
        </p:spPr>
      </p:pic>
      <p:pic>
        <p:nvPicPr>
          <p:cNvPr id="24" name="Picture 4" descr="G:\2020\Millennium Homes\Images\CPM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4191001"/>
            <a:ext cx="533400" cy="533400"/>
          </a:xfrm>
          <a:prstGeom prst="rect">
            <a:avLst/>
          </a:prstGeom>
          <a:noFill/>
        </p:spPr>
      </p:pic>
      <p:pic>
        <p:nvPicPr>
          <p:cNvPr id="25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00600"/>
            <a:ext cx="701649" cy="642945"/>
          </a:xfrm>
          <a:prstGeom prst="rect">
            <a:avLst/>
          </a:prstGeom>
          <a:noFill/>
        </p:spPr>
      </p:pic>
      <p:sp>
        <p:nvSpPr>
          <p:cNvPr id="26" name="Cross 25"/>
          <p:cNvSpPr/>
          <p:nvPr/>
        </p:nvSpPr>
        <p:spPr>
          <a:xfrm>
            <a:off x="5257800" y="48768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Equal 26"/>
          <p:cNvSpPr/>
          <p:nvPr/>
        </p:nvSpPr>
        <p:spPr>
          <a:xfrm>
            <a:off x="7010400" y="48768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8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648200"/>
            <a:ext cx="701649" cy="642945"/>
          </a:xfrm>
          <a:prstGeom prst="rect">
            <a:avLst/>
          </a:prstGeom>
          <a:noFill/>
        </p:spPr>
      </p:pic>
      <p:pic>
        <p:nvPicPr>
          <p:cNvPr id="29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486400"/>
            <a:ext cx="701649" cy="642945"/>
          </a:xfrm>
          <a:prstGeom prst="rect">
            <a:avLst/>
          </a:prstGeom>
          <a:noFill/>
        </p:spPr>
      </p:pic>
      <p:sp>
        <p:nvSpPr>
          <p:cNvPr id="30" name="Cross 29"/>
          <p:cNvSpPr/>
          <p:nvPr/>
        </p:nvSpPr>
        <p:spPr>
          <a:xfrm>
            <a:off x="5257800" y="5562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Equal 30"/>
          <p:cNvSpPr/>
          <p:nvPr/>
        </p:nvSpPr>
        <p:spPr>
          <a:xfrm>
            <a:off x="7010400" y="55626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334000"/>
            <a:ext cx="701649" cy="642945"/>
          </a:xfrm>
          <a:prstGeom prst="rect">
            <a:avLst/>
          </a:prstGeom>
          <a:noFill/>
        </p:spPr>
      </p:pic>
      <p:pic>
        <p:nvPicPr>
          <p:cNvPr id="2053" name="Picture 5" descr="G:\2020\Millennium Homes\Images\HIC 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5486400"/>
            <a:ext cx="838200" cy="685800"/>
          </a:xfrm>
          <a:prstGeom prst="rect">
            <a:avLst/>
          </a:prstGeom>
          <a:noFill/>
        </p:spPr>
      </p:pic>
      <p:pic>
        <p:nvPicPr>
          <p:cNvPr id="34" name="Picture 5" descr="G:\2020\Millennium Homes\Images\HIC 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5638800"/>
            <a:ext cx="533400" cy="457200"/>
          </a:xfrm>
          <a:prstGeom prst="rect">
            <a:avLst/>
          </a:prstGeom>
          <a:noFill/>
        </p:spPr>
      </p:pic>
      <p:pic>
        <p:nvPicPr>
          <p:cNvPr id="2054" name="Picture 6" descr="G:\2020\Aravi Collections 1.1\13 - Images\Planning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4724400"/>
            <a:ext cx="762000" cy="647700"/>
          </a:xfrm>
          <a:prstGeom prst="rect">
            <a:avLst/>
          </a:prstGeom>
          <a:noFill/>
        </p:spPr>
      </p:pic>
      <p:pic>
        <p:nvPicPr>
          <p:cNvPr id="36" name="Picture 6" descr="G:\2020\Aravi Collections 1.1\13 - Images\Planning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4953000"/>
            <a:ext cx="457200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1071546"/>
            <a:ext cx="821537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u="sng" dirty="0" smtClean="0">
                <a:solidFill>
                  <a:schemeClr val="tx1"/>
                </a:solidFill>
                <a:cs typeface="Calibri" pitchFamily="34" charset="0"/>
              </a:rPr>
              <a:t>Solution finding via a Response-strategist / Made-to-assist-codes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By needing to address </a:t>
            </a:r>
            <a:r>
              <a:rPr lang="en-US" dirty="0" err="1" smtClean="0">
                <a:solidFill>
                  <a:schemeClr val="tx1"/>
                </a:solidFill>
                <a:cs typeface="Calibri" pitchFamily="34" charset="0"/>
              </a:rPr>
              <a:t>LifeScore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 related problem solving and 24/7 expectations or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experiences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the </a:t>
            </a:r>
            <a:r>
              <a:rPr lang="en-US" u="sng" dirty="0" smtClean="0">
                <a:solidFill>
                  <a:schemeClr val="tx1"/>
                </a:solidFill>
                <a:cs typeface="Calibri" pitchFamily="34" charset="0"/>
              </a:rPr>
              <a:t>vital mindfulness forum 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will include details for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4.</a:t>
            </a:r>
            <a:r>
              <a:rPr lang="en-IN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Machine Learning </a:t>
            </a:r>
            <a:r>
              <a:rPr lang="en-IN" b="1" dirty="0" smtClean="0">
                <a:solidFill>
                  <a:schemeClr val="tx1"/>
                </a:solidFill>
              </a:rPr>
              <a:t>for the accentuation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[a] Creative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Adversial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[b] Generative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Adversial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[c]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Convolutional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Network solutions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[d] Future CERC solutions</a:t>
            </a:r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14600"/>
            <a:ext cx="701649" cy="642945"/>
          </a:xfrm>
          <a:prstGeom prst="rect">
            <a:avLst/>
          </a:prstGeom>
          <a:noFill/>
        </p:spPr>
      </p:pic>
      <p:sp>
        <p:nvSpPr>
          <p:cNvPr id="9" name="Cross 8"/>
          <p:cNvSpPr/>
          <p:nvPr/>
        </p:nvSpPr>
        <p:spPr>
          <a:xfrm>
            <a:off x="5486400" y="26670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Equal 9"/>
          <p:cNvSpPr/>
          <p:nvPr/>
        </p:nvSpPr>
        <p:spPr>
          <a:xfrm>
            <a:off x="7010400" y="25908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1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362200"/>
            <a:ext cx="701649" cy="642945"/>
          </a:xfrm>
          <a:prstGeom prst="rect">
            <a:avLst/>
          </a:prstGeom>
          <a:noFill/>
        </p:spPr>
      </p:pic>
      <p:pic>
        <p:nvPicPr>
          <p:cNvPr id="12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81400"/>
            <a:ext cx="701649" cy="642945"/>
          </a:xfrm>
          <a:prstGeom prst="rect">
            <a:avLst/>
          </a:prstGeom>
          <a:noFill/>
        </p:spPr>
      </p:pic>
      <p:sp>
        <p:nvSpPr>
          <p:cNvPr id="13" name="Cross 12"/>
          <p:cNvSpPr/>
          <p:nvPr/>
        </p:nvSpPr>
        <p:spPr>
          <a:xfrm>
            <a:off x="5562600" y="3657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Equal 13"/>
          <p:cNvSpPr/>
          <p:nvPr/>
        </p:nvSpPr>
        <p:spPr>
          <a:xfrm>
            <a:off x="7010400" y="36576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5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429000"/>
            <a:ext cx="701649" cy="642945"/>
          </a:xfrm>
          <a:prstGeom prst="rect">
            <a:avLst/>
          </a:prstGeom>
          <a:noFill/>
        </p:spPr>
      </p:pic>
      <p:pic>
        <p:nvPicPr>
          <p:cNvPr id="16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495800"/>
            <a:ext cx="701649" cy="642945"/>
          </a:xfrm>
          <a:prstGeom prst="rect">
            <a:avLst/>
          </a:prstGeom>
          <a:noFill/>
        </p:spPr>
      </p:pic>
      <p:sp>
        <p:nvSpPr>
          <p:cNvPr id="17" name="Cross 16"/>
          <p:cNvSpPr/>
          <p:nvPr/>
        </p:nvSpPr>
        <p:spPr>
          <a:xfrm>
            <a:off x="5562600" y="46482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Equal 18"/>
          <p:cNvSpPr/>
          <p:nvPr/>
        </p:nvSpPr>
        <p:spPr>
          <a:xfrm>
            <a:off x="7010400" y="45720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343400"/>
            <a:ext cx="701649" cy="642945"/>
          </a:xfrm>
          <a:prstGeom prst="rect">
            <a:avLst/>
          </a:prstGeom>
          <a:noFill/>
        </p:spPr>
      </p:pic>
      <p:pic>
        <p:nvPicPr>
          <p:cNvPr id="21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10200"/>
            <a:ext cx="701649" cy="642945"/>
          </a:xfrm>
          <a:prstGeom prst="rect">
            <a:avLst/>
          </a:prstGeom>
          <a:noFill/>
        </p:spPr>
      </p:pic>
      <p:sp>
        <p:nvSpPr>
          <p:cNvPr id="22" name="Cross 21"/>
          <p:cNvSpPr/>
          <p:nvPr/>
        </p:nvSpPr>
        <p:spPr>
          <a:xfrm>
            <a:off x="5562600" y="55626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7010400" y="5410200"/>
            <a:ext cx="3048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4" name="Picture 2" descr="running vector icon person for sport and escape ex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257800"/>
            <a:ext cx="701649" cy="642945"/>
          </a:xfrm>
          <a:prstGeom prst="rect">
            <a:avLst/>
          </a:prstGeom>
          <a:noFill/>
        </p:spPr>
      </p:pic>
      <p:pic>
        <p:nvPicPr>
          <p:cNvPr id="3075" name="Picture 3" descr="G:\2020\MIR 2020\Images\sb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257800"/>
            <a:ext cx="685800" cy="639761"/>
          </a:xfrm>
          <a:prstGeom prst="rect">
            <a:avLst/>
          </a:prstGeom>
          <a:noFill/>
        </p:spPr>
      </p:pic>
      <p:pic>
        <p:nvPicPr>
          <p:cNvPr id="26" name="Picture 3" descr="G:\2020\MIR 2020\Images\sb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5486400"/>
            <a:ext cx="533400" cy="533400"/>
          </a:xfrm>
          <a:prstGeom prst="rect">
            <a:avLst/>
          </a:prstGeom>
          <a:noFill/>
        </p:spPr>
      </p:pic>
      <p:pic>
        <p:nvPicPr>
          <p:cNvPr id="3076" name="Picture 4" descr="G:\2020\MIR 2020\Images\healing 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429000"/>
            <a:ext cx="1190625" cy="762000"/>
          </a:xfrm>
          <a:prstGeom prst="rect">
            <a:avLst/>
          </a:prstGeom>
          <a:noFill/>
        </p:spPr>
      </p:pic>
      <p:pic>
        <p:nvPicPr>
          <p:cNvPr id="28" name="Picture 4" descr="G:\2020\MIR 2020\Images\healing 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0" y="3810000"/>
            <a:ext cx="380999" cy="457200"/>
          </a:xfrm>
          <a:prstGeom prst="rect">
            <a:avLst/>
          </a:prstGeom>
          <a:noFill/>
        </p:spPr>
      </p:pic>
      <p:pic>
        <p:nvPicPr>
          <p:cNvPr id="3077" name="Picture 5" descr="G:\2020\MIR 2020\Images\wm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1" y="2438399"/>
            <a:ext cx="533400" cy="533401"/>
          </a:xfrm>
          <a:prstGeom prst="rect">
            <a:avLst/>
          </a:prstGeom>
          <a:noFill/>
        </p:spPr>
      </p:pic>
      <p:pic>
        <p:nvPicPr>
          <p:cNvPr id="30" name="Picture 5" descr="G:\2020\MIR 2020\Images\wm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00" y="2590800"/>
            <a:ext cx="533400" cy="533401"/>
          </a:xfrm>
          <a:prstGeom prst="rect">
            <a:avLst/>
          </a:prstGeom>
          <a:noFill/>
        </p:spPr>
      </p:pic>
      <p:pic>
        <p:nvPicPr>
          <p:cNvPr id="31" name="Picture 30" descr="green pyramid 3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6019800" y="4495800"/>
            <a:ext cx="762000" cy="548640"/>
          </a:xfrm>
          <a:prstGeom prst="rect">
            <a:avLst/>
          </a:prstGeom>
        </p:spPr>
      </p:pic>
      <p:pic>
        <p:nvPicPr>
          <p:cNvPr id="32" name="Picture 31" descr="green pyramid 3.jpg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01000" y="4648200"/>
            <a:ext cx="5334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Solution and Approach</a:t>
            </a:r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b="1" dirty="0" smtClean="0"/>
              <a:t>Our CERLT-S &amp; </a:t>
            </a:r>
            <a:r>
              <a:rPr lang="en-IN" sz="2400" b="1" smtClean="0"/>
              <a:t>its </a:t>
            </a:r>
            <a:r>
              <a:rPr lang="en-IN" sz="2400" b="1" smtClean="0"/>
              <a:t>open-source-to-be-developed-tools </a:t>
            </a:r>
            <a:r>
              <a:rPr lang="en-IN" sz="2400" b="1" dirty="0" smtClean="0"/>
              <a:t>implement / improve Bio-centrism for Connected Emergency</a:t>
            </a:r>
            <a:r>
              <a:rPr lang="en-US" sz="2400" b="1" dirty="0" smtClean="0"/>
              <a:t> Response by</a:t>
            </a:r>
            <a:endParaRPr lang="en-IN" sz="2400" dirty="0" smtClean="0"/>
          </a:p>
          <a:p>
            <a:r>
              <a:rPr lang="en-US" sz="2400" dirty="0" smtClean="0"/>
              <a:t>[a] Creative </a:t>
            </a:r>
            <a:r>
              <a:rPr lang="en-US" sz="2400" dirty="0" err="1" smtClean="0"/>
              <a:t>Adversial</a:t>
            </a:r>
            <a:r>
              <a:rPr lang="en-US" sz="2400" dirty="0" smtClean="0"/>
              <a:t> Network solutions (with Immersive &amp; Perceptive Time Series Forecasting) for the Real Time </a:t>
            </a:r>
            <a:r>
              <a:rPr lang="en-US" sz="2400" u="sng" dirty="0" smtClean="0"/>
              <a:t>Score,</a:t>
            </a:r>
            <a:r>
              <a:rPr lang="en-US" sz="2400" dirty="0" smtClean="0"/>
              <a:t> Interactive factors</a:t>
            </a:r>
            <a:endParaRPr lang="en-IN" sz="2400" dirty="0" smtClean="0"/>
          </a:p>
          <a:p>
            <a:r>
              <a:rPr lang="en-US" sz="2400" dirty="0" smtClean="0"/>
              <a:t>[b] Generative </a:t>
            </a:r>
            <a:r>
              <a:rPr lang="en-US" sz="2400" dirty="0" err="1" smtClean="0"/>
              <a:t>Adversial</a:t>
            </a:r>
            <a:r>
              <a:rPr lang="en-US" sz="2400" dirty="0" smtClean="0"/>
              <a:t> Network solutions (with Objective Reality Recommendation engine) for the Process-oriented factors, Performance factors </a:t>
            </a:r>
            <a:endParaRPr lang="en-IN" sz="2400" dirty="0" smtClean="0"/>
          </a:p>
          <a:p>
            <a:r>
              <a:rPr lang="en-US" sz="2400" dirty="0" smtClean="0"/>
              <a:t>[c]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Network solutions (with Strategic Connect Feature extraction) for Green Globe responsiveness </a:t>
            </a:r>
            <a:endParaRPr lang="en-IN" sz="2400" dirty="0" smtClean="0"/>
          </a:p>
          <a:p>
            <a:r>
              <a:rPr lang="en-US" sz="2400" dirty="0" smtClean="0"/>
              <a:t>[d] Future CERC solutions (with Classification or Supervised Learning) for the Environment factors </a:t>
            </a:r>
            <a:endParaRPr lang="en-IN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Challenges in 2020/2021</a:t>
            </a:r>
            <a:endParaRPr lang="en-IN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4752975" cy="3514726"/>
          </a:xfrm>
          <a:prstGeom prst="rect">
            <a:avLst/>
          </a:prstGeom>
          <a:noFill/>
        </p:spPr>
      </p:pic>
      <p:pic>
        <p:nvPicPr>
          <p:cNvPr id="4" name="Picture 4" descr="C:\2017\GBM\B - SOP\Images\EPA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667000"/>
            <a:ext cx="18288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05400" y="55626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Ref: Project Millennium and Green  Globe responsiveness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95800" y="1219200"/>
            <a:ext cx="533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 smtClean="0"/>
              <a:t>For object recognition (like the running man with the Emergency exit sign), we use </a:t>
            </a:r>
            <a:r>
              <a:rPr lang="en-IN" sz="2400" dirty="0" err="1" smtClean="0"/>
              <a:t>Keras</a:t>
            </a:r>
            <a:r>
              <a:rPr lang="en-IN" sz="2400" dirty="0" smtClean="0"/>
              <a:t> to create a CNN (</a:t>
            </a:r>
            <a:r>
              <a:rPr lang="en-IN" sz="2400" dirty="0" err="1" smtClean="0"/>
              <a:t>Convolutional</a:t>
            </a:r>
            <a:r>
              <a:rPr lang="en-IN" sz="2400" dirty="0" smtClean="0"/>
              <a:t> Neural Network) for object recognition, which we call as </a:t>
            </a:r>
            <a:r>
              <a:rPr lang="en-US" sz="2400" dirty="0" smtClean="0"/>
              <a:t>Strategic Connect Feature extraction from a Visual depiction/sign/art work that helps occupants or responders during a drill,  or evacuation or for risk mitigation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our promo, we use CIFAR-10 for this task. CIFAR-10 stands for Canadian Institute for Advanced Research.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For this promo, we use a Content based recommendation engine to recommend Visual CERC codification for the Emergency exit assistant.</a:t>
            </a:r>
          </a:p>
          <a:p>
            <a:endParaRPr lang="en-US" sz="2400" dirty="0" smtClean="0"/>
          </a:p>
          <a:p>
            <a:r>
              <a:rPr lang="en-US" sz="2400" b="1" dirty="0" smtClean="0"/>
              <a:t>We also use Immersive &amp; Perceptive Time Series Forecasting for the Real Time </a:t>
            </a:r>
            <a:r>
              <a:rPr lang="en-US" sz="2400" b="1" u="sng" dirty="0" smtClean="0"/>
              <a:t>Score,</a:t>
            </a:r>
            <a:r>
              <a:rPr lang="en-US" sz="2400" b="1" dirty="0" smtClean="0"/>
              <a:t> Interactive factors </a:t>
            </a:r>
            <a:endParaRPr lang="en-IN" sz="2400" dirty="0" smtClean="0"/>
          </a:p>
          <a:p>
            <a:r>
              <a:rPr lang="en-US" sz="2400" dirty="0" smtClean="0"/>
              <a:t>By Time Series Forecasting for the Real Time </a:t>
            </a:r>
            <a:r>
              <a:rPr lang="en-US" sz="2400" u="sng" dirty="0" smtClean="0"/>
              <a:t>Score data,</a:t>
            </a:r>
            <a:r>
              <a:rPr lang="en-US" sz="2400" dirty="0" smtClean="0"/>
              <a:t> Interactive factors data</a:t>
            </a:r>
            <a:r>
              <a:rPr lang="en-IN" sz="2400" dirty="0" smtClean="0"/>
              <a:t>, we can forecast the adverse impact, or usefulness or relevance of the </a:t>
            </a:r>
            <a:r>
              <a:rPr lang="en-US" sz="2400" dirty="0" smtClean="0"/>
              <a:t>Visual CERC art/art form/art work/allied innovation for the Emergency exit assistant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We build an ARIMA model for the </a:t>
            </a:r>
            <a:r>
              <a:rPr lang="en-US" sz="2400" dirty="0" smtClean="0"/>
              <a:t>Time Series for the Real Time </a:t>
            </a:r>
            <a:r>
              <a:rPr lang="en-US" sz="2400" u="sng" dirty="0" smtClean="0"/>
              <a:t>Score,</a:t>
            </a:r>
            <a:r>
              <a:rPr lang="en-US" sz="2400" dirty="0" smtClean="0"/>
              <a:t> Interactive factors</a:t>
            </a:r>
            <a:r>
              <a:rPr lang="en-IN" sz="2400" dirty="0" smtClean="0"/>
              <a:t>, where AR = Auto Regressive term, I = Differencing (due to de-trending) and MA = moving average term</a:t>
            </a: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US" sz="2400" dirty="0" smtClean="0"/>
              <a:t>For our promo, we use Classification based Recommendation / Learning for the Environment factors </a:t>
            </a:r>
          </a:p>
          <a:p>
            <a:r>
              <a:rPr lang="en-US" sz="2400" b="1" dirty="0" smtClean="0"/>
              <a:t>For the Equity Level needed at a site for Connected Emergency Response, </a:t>
            </a:r>
            <a:r>
              <a:rPr lang="en-US" sz="2400" dirty="0" smtClean="0"/>
              <a:t>the Biocentrism in the Emergency Exit/Exit/associated stairway could be in-context related to any of the following:</a:t>
            </a:r>
            <a:endParaRPr lang="en-IN" sz="2400" dirty="0" smtClean="0"/>
          </a:p>
          <a:p>
            <a:r>
              <a:rPr lang="en-US" sz="2400" dirty="0" smtClean="0"/>
              <a:t>1. Critical Path Method for Emergency Management </a:t>
            </a:r>
            <a:endParaRPr lang="en-IN" sz="2400" dirty="0" smtClean="0"/>
          </a:p>
          <a:p>
            <a:r>
              <a:rPr lang="en-US" sz="2400" dirty="0" smtClean="0"/>
              <a:t>2. Critical Path Method for Behavioral Health</a:t>
            </a:r>
            <a:endParaRPr lang="en-IN" sz="2400" dirty="0" smtClean="0"/>
          </a:p>
          <a:p>
            <a:r>
              <a:rPr lang="en-US" sz="2400" dirty="0" smtClean="0"/>
              <a:t>3. Critical Path Method for Public Health</a:t>
            </a:r>
            <a:endParaRPr lang="en-IN" sz="2400" dirty="0" smtClean="0"/>
          </a:p>
          <a:p>
            <a:r>
              <a:rPr lang="en-US" sz="2400" dirty="0" smtClean="0"/>
              <a:t>4. Critical Path Method for First Responders</a:t>
            </a:r>
            <a:endParaRPr lang="en-IN" sz="2400" dirty="0" smtClean="0"/>
          </a:p>
          <a:p>
            <a:r>
              <a:rPr lang="en-US" sz="2400" dirty="0" smtClean="0"/>
              <a:t>5. Critical Path Method for Ambulatory Care</a:t>
            </a:r>
            <a:endParaRPr lang="en-IN" sz="2400" dirty="0" smtClean="0"/>
          </a:p>
          <a:p>
            <a:r>
              <a:rPr lang="en-US" sz="2400" dirty="0" smtClean="0"/>
              <a:t>6. Mitigating or managing </a:t>
            </a:r>
            <a:r>
              <a:rPr lang="en-US" sz="2400" dirty="0" err="1" smtClean="0"/>
              <a:t>LifeScore</a:t>
            </a:r>
            <a:r>
              <a:rPr lang="en-US" sz="2400" dirty="0" smtClean="0"/>
              <a:t> dynamics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US" sz="2400" dirty="0" smtClean="0"/>
              <a:t>For our promo, we focus on </a:t>
            </a:r>
            <a:r>
              <a:rPr lang="en-US" sz="2400" b="1" dirty="0" smtClean="0"/>
              <a:t>Mitigating or managing </a:t>
            </a:r>
            <a:r>
              <a:rPr lang="en-US" sz="2400" b="1" dirty="0" err="1" smtClean="0"/>
              <a:t>LifeScore</a:t>
            </a:r>
            <a:r>
              <a:rPr lang="en-US" sz="2400" b="1" dirty="0" smtClean="0"/>
              <a:t> dynamics</a:t>
            </a:r>
            <a:r>
              <a:rPr lang="en-US" sz="2400" dirty="0" smtClean="0"/>
              <a:t> by implementing what we call as zero-unplanned effort to use this emergency response assistance. 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know zero-unplanned effort is important as </a:t>
            </a:r>
            <a:r>
              <a:rPr lang="en-US" sz="2400" dirty="0" err="1" smtClean="0"/>
              <a:t>LifeScore</a:t>
            </a:r>
            <a:r>
              <a:rPr lang="en-US" sz="2400" dirty="0" smtClean="0"/>
              <a:t> dynamics of the ability of occupants could relate to “not being to run steadily or </a:t>
            </a:r>
            <a:r>
              <a:rPr lang="en-US" sz="2400" b="1" dirty="0" smtClean="0"/>
              <a:t>f</a:t>
            </a:r>
            <a:r>
              <a:rPr lang="en-US" sz="2400" dirty="0" smtClean="0"/>
              <a:t>ast, not being able to use, assist or clasp with hands firmly, not being able to walk down steps/not being able to climb steps easily, not being well to accomplish emergency response, needing to be assisted in mobility, being pregnant, needing to carry a baby, or child or known aged person”.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15006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US" sz="2400" dirty="0" smtClean="0"/>
              <a:t>For problem solving, we host a Response-strategist that reads the form filled by an occupant/occupant group for a </a:t>
            </a:r>
            <a:r>
              <a:rPr lang="en-IN" sz="2400" dirty="0" err="1" smtClean="0"/>
              <a:t>Site_CERC_Assistant</a:t>
            </a:r>
            <a:r>
              <a:rPr lang="en-US" sz="2400" dirty="0" smtClean="0"/>
              <a:t>, to recommend sense and respond experiences or assistants to accomplish zero-unplanned effort to use the </a:t>
            </a:r>
            <a:r>
              <a:rPr lang="en-IN" sz="2400" dirty="0" err="1" smtClean="0"/>
              <a:t>Site_CERC_Assistant</a:t>
            </a:r>
            <a:r>
              <a:rPr lang="en-US" sz="2400" dirty="0" smtClean="0"/>
              <a:t>. The form includes data such as</a:t>
            </a:r>
            <a:endParaRPr lang="en-IN" sz="2400" dirty="0" smtClean="0"/>
          </a:p>
          <a:p>
            <a:r>
              <a:rPr lang="en-US" sz="2400" b="1" dirty="0" smtClean="0"/>
              <a:t>Site name</a:t>
            </a:r>
            <a:endParaRPr lang="en-IN" sz="2400" dirty="0" smtClean="0"/>
          </a:p>
          <a:p>
            <a:r>
              <a:rPr lang="en-US" sz="2400" b="1" dirty="0" smtClean="0"/>
              <a:t>Location  </a:t>
            </a:r>
            <a:endParaRPr lang="en-IN" sz="2400" dirty="0" smtClean="0"/>
          </a:p>
          <a:p>
            <a:r>
              <a:rPr lang="en-US" sz="2400" b="1" dirty="0" smtClean="0"/>
              <a:t>Block or Building</a:t>
            </a:r>
            <a:endParaRPr lang="en-IN" sz="2400" dirty="0" smtClean="0"/>
          </a:p>
          <a:p>
            <a:r>
              <a:rPr lang="en-US" sz="2400" b="1" dirty="0" smtClean="0"/>
              <a:t>Flat, or Facility or Associated Occupancy</a:t>
            </a:r>
            <a:endParaRPr lang="en-IN" sz="2400" dirty="0" smtClean="0"/>
          </a:p>
          <a:p>
            <a:r>
              <a:rPr lang="en-US" sz="2400" b="1" dirty="0" smtClean="0"/>
              <a:t>Occupant / Occupant Group</a:t>
            </a:r>
            <a:endParaRPr lang="en-IN" sz="2400" dirty="0" smtClean="0"/>
          </a:p>
          <a:p>
            <a:r>
              <a:rPr lang="en-US" sz="2400" b="1" dirty="0" err="1" smtClean="0"/>
              <a:t>LifeScore</a:t>
            </a:r>
            <a:r>
              <a:rPr lang="en-US" sz="2400" b="1" dirty="0" smtClean="0"/>
              <a:t> classifier of ability</a:t>
            </a:r>
          </a:p>
          <a:p>
            <a:r>
              <a:rPr lang="en-IN" sz="2400" b="1" dirty="0" err="1" smtClean="0"/>
              <a:t>Site_CERC_Assistant</a:t>
            </a:r>
            <a:r>
              <a:rPr lang="en-IN" sz="2400" b="1" dirty="0" smtClean="0"/>
              <a:t> code (like for the Emergency Exit it is </a:t>
            </a:r>
            <a:r>
              <a:rPr lang="en-IN" sz="2400" dirty="0" smtClean="0"/>
              <a:t>Site_CERC_Assistant_E_1)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US" sz="2400" b="1" dirty="0" smtClean="0"/>
              <a:t>Response strategy that is enabled on submission of the form, where the strategy includes</a:t>
            </a:r>
            <a:endParaRPr lang="en-IN" sz="2400" dirty="0" smtClean="0"/>
          </a:p>
          <a:p>
            <a:r>
              <a:rPr lang="en-US" sz="2400" dirty="0" smtClean="0"/>
              <a:t>[a] vital-mindfulness-pack (numeric value 1)</a:t>
            </a:r>
            <a:endParaRPr lang="en-IN" sz="2400" dirty="0" smtClean="0"/>
          </a:p>
          <a:p>
            <a:r>
              <a:rPr lang="en-US" sz="2400" dirty="0" smtClean="0"/>
              <a:t>[b] vital-mindfulness-guide (numeric value 2)</a:t>
            </a:r>
            <a:endParaRPr lang="en-IN" sz="2400" dirty="0" smtClean="0"/>
          </a:p>
          <a:p>
            <a:r>
              <a:rPr lang="en-US" sz="2400" dirty="0" smtClean="0"/>
              <a:t>[c] vital-mindfulness-forum (numeric value 4)</a:t>
            </a:r>
            <a:endParaRPr lang="en-IN" sz="2400" dirty="0" smtClean="0"/>
          </a:p>
          <a:p>
            <a:r>
              <a:rPr lang="en-US" sz="2400" dirty="0" smtClean="0"/>
              <a:t>[d] vital-mindfulness-pack and vital-mindfulness-guide (numeric value 3)</a:t>
            </a:r>
            <a:endParaRPr lang="en-IN" sz="2400" dirty="0" smtClean="0"/>
          </a:p>
          <a:p>
            <a:r>
              <a:rPr lang="en-US" sz="2400" dirty="0" smtClean="0"/>
              <a:t>[e] vital-mindfulness-pack and vital-mindfulness-forum (numeric value 5)</a:t>
            </a:r>
            <a:endParaRPr lang="en-IN" sz="2400" dirty="0" smtClean="0"/>
          </a:p>
          <a:p>
            <a:r>
              <a:rPr lang="en-US" sz="2400" dirty="0" smtClean="0"/>
              <a:t>[f] vital-mindfulness-guide and vital-mindfulness-forum (numeric value 6)</a:t>
            </a:r>
            <a:endParaRPr lang="en-IN" sz="2400" dirty="0" smtClean="0"/>
          </a:p>
          <a:p>
            <a:r>
              <a:rPr lang="en-US" sz="2400" dirty="0" smtClean="0"/>
              <a:t>[g] vital-mindfulness-pack and vital-mindfulness-guide and vital-mindfulness-forum (numeric value 7)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IN" sz="2400" b="1" dirty="0" smtClean="0"/>
              <a:t>For the promo, </a:t>
            </a:r>
            <a:r>
              <a:rPr lang="en-IN" sz="2400" dirty="0" smtClean="0"/>
              <a:t>we say that the Response strategy for the Emergency Exit initially includes</a:t>
            </a:r>
          </a:p>
          <a:p>
            <a:r>
              <a:rPr lang="en-US" sz="2400" b="1" dirty="0" smtClean="0"/>
              <a:t>vital-mindfulness-guide and vital-mindfulness-forum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where the </a:t>
            </a:r>
            <a:r>
              <a:rPr lang="en-US" sz="2400" b="1" dirty="0" smtClean="0"/>
              <a:t>vital-mindfulness-guide</a:t>
            </a:r>
            <a:r>
              <a:rPr lang="en-US" sz="2400" dirty="0" smtClean="0"/>
              <a:t> will guide the occupants on intrinsic preparedness, mitigation, sense &amp; respond inter-relationships so they can use the Emergency Exit in a planned and less difficult manner,  </a:t>
            </a:r>
          </a:p>
          <a:p>
            <a:r>
              <a:rPr lang="en-US" sz="2400" dirty="0" smtClean="0"/>
              <a:t>and where the </a:t>
            </a:r>
            <a:r>
              <a:rPr lang="en-US" sz="2400" b="1" dirty="0" smtClean="0"/>
              <a:t>vital-mindfulness-forum</a:t>
            </a:r>
            <a:r>
              <a:rPr lang="en-US" sz="2400" dirty="0" smtClean="0"/>
              <a:t>  enables/ involves occupants of the site to interact and evaluate their problems and solutions via a “Seamless forum”, so a mindful approach is adopted for all inter-relationships that affect occupants in using an Emergency Exit.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US" sz="2400" dirty="0" smtClean="0"/>
              <a:t>For any vital mindfulness, the data as a </a:t>
            </a:r>
            <a:r>
              <a:rPr lang="en-US" sz="2400" dirty="0" err="1" smtClean="0"/>
              <a:t>LifeScore</a:t>
            </a:r>
            <a:r>
              <a:rPr lang="en-US" sz="2400" dirty="0" smtClean="0"/>
              <a:t> classifier based strategy is trained or checked for accuracy using logistic regression.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IN" sz="2400" b="1" dirty="0" smtClean="0"/>
              <a:t>For our promo, we recommend </a:t>
            </a:r>
            <a:r>
              <a:rPr lang="en-US" sz="2400" b="1" dirty="0" smtClean="0"/>
              <a:t>Supervised Learning for the Environment factors to report data (key metrics and drivers) that can be converted into a data story via </a:t>
            </a:r>
            <a:r>
              <a:rPr lang="en-US" sz="2400" b="1" dirty="0" err="1" smtClean="0"/>
              <a:t>Lexio</a:t>
            </a:r>
            <a:r>
              <a:rPr lang="en-US" sz="2400" b="1" dirty="0" smtClean="0"/>
              <a:t> and a concept called Supervised Learning Ontology (URL: </a:t>
            </a:r>
            <a:r>
              <a:rPr lang="en-US" sz="2400" b="1" u="sng" dirty="0" smtClean="0">
                <a:hlinkClick r:id="rId2"/>
              </a:rPr>
              <a:t>https://narrativescience.com/data-storytelling</a:t>
            </a:r>
            <a:r>
              <a:rPr lang="en-US" sz="2400" b="1" dirty="0" smtClean="0"/>
              <a:t>)</a:t>
            </a:r>
            <a:endParaRPr lang="en-IN" sz="2400" dirty="0" smtClean="0"/>
          </a:p>
          <a:p>
            <a:r>
              <a:rPr lang="en-US" sz="2400" b="1" dirty="0" smtClean="0"/>
              <a:t>The implementation is planned in the following manner:</a:t>
            </a:r>
            <a:endParaRPr lang="en-IN" sz="2400" dirty="0" smtClean="0"/>
          </a:p>
          <a:p>
            <a:r>
              <a:rPr lang="en-IN" sz="2400" dirty="0" smtClean="0"/>
              <a:t>1. Define a CERC cloud data warehouse that is integrated to a CERC department</a:t>
            </a:r>
          </a:p>
          <a:p>
            <a:r>
              <a:rPr lang="en-IN" sz="2400" dirty="0" smtClean="0"/>
              <a:t>2. Let </a:t>
            </a:r>
            <a:r>
              <a:rPr lang="en-IN" sz="2400" dirty="0" err="1" smtClean="0"/>
              <a:t>Lexio</a:t>
            </a:r>
            <a:r>
              <a:rPr lang="en-IN" sz="2400" dirty="0" smtClean="0"/>
              <a:t> connect to the CERC cloud data warehouse</a:t>
            </a:r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IN" sz="2400" dirty="0" smtClean="0"/>
              <a:t>3. Understand the Context by mapping to the </a:t>
            </a:r>
            <a:r>
              <a:rPr lang="en-IN" sz="2400" dirty="0" err="1" smtClean="0"/>
              <a:t>Lexio</a:t>
            </a:r>
            <a:r>
              <a:rPr lang="en-IN" sz="2400" dirty="0" smtClean="0"/>
              <a:t> Ontology and the </a:t>
            </a:r>
            <a:r>
              <a:rPr lang="en-US" sz="2400" b="1" dirty="0" smtClean="0"/>
              <a:t>data (key metrics and drivers), thereon the Authoring engine determines what is to be written as Connected Emergency Response based on the </a:t>
            </a:r>
            <a:r>
              <a:rPr lang="en-US" sz="2400" b="1" dirty="0" err="1" smtClean="0"/>
              <a:t>LifeScore</a:t>
            </a:r>
            <a:r>
              <a:rPr lang="en-US" sz="2400" b="1" dirty="0" smtClean="0"/>
              <a:t> related questions for assistance, </a:t>
            </a:r>
            <a:r>
              <a:rPr lang="en-US" sz="2400" b="1" dirty="0" err="1" smtClean="0"/>
              <a:t>Lexio</a:t>
            </a:r>
            <a:r>
              <a:rPr lang="en-US" sz="2400" b="1" dirty="0" smtClean="0"/>
              <a:t> then runs analytics using Natural Language Processing &amp; Generation to come up with a data story</a:t>
            </a:r>
            <a:endParaRPr lang="en-IN" sz="2400" dirty="0" smtClean="0"/>
          </a:p>
          <a:p>
            <a:r>
              <a:rPr lang="en-US" sz="2400" b="1" dirty="0" smtClean="0"/>
              <a:t>4. </a:t>
            </a:r>
            <a:r>
              <a:rPr lang="en-US" sz="2400" b="1" dirty="0" err="1" smtClean="0"/>
              <a:t>Lexio</a:t>
            </a:r>
            <a:r>
              <a:rPr lang="en-US" sz="2400" b="1" dirty="0" smtClean="0"/>
              <a:t> can then deliver briefs or what is to be read next insights</a:t>
            </a:r>
            <a:endParaRPr lang="en-IN" sz="2400" dirty="0" smtClean="0"/>
          </a:p>
          <a:p>
            <a:r>
              <a:rPr lang="en-US" sz="2400" b="1" dirty="0" smtClean="0"/>
              <a:t>5. </a:t>
            </a:r>
            <a:r>
              <a:rPr lang="en-US" sz="2400" b="1" dirty="0" err="1" smtClean="0"/>
              <a:t>Lexio</a:t>
            </a:r>
            <a:r>
              <a:rPr lang="en-US" sz="2400" b="1" dirty="0" smtClean="0"/>
              <a:t> can empower action by recipients or subscribers to comment, further share within occupant groups and request for notification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IN" sz="2400" b="1" dirty="0" smtClean="0"/>
              <a:t>This creates a data driven culture for Connected Emergency Response and at the next level for </a:t>
            </a:r>
            <a:r>
              <a:rPr lang="en-US" sz="2400" i="1" dirty="0" smtClean="0"/>
              <a:t>visual, tactile, auditory experiences via art/art forms/art work/allied innovation.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This is done by empowering every stakeholder, responder, interested party to report data that can then be a data story that can be read and experienced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Challenges in 2020/2021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hlinkClick r:id="rId2"/>
              </a:rPr>
              <a:t>1. How can sustainable development be achieved for all while addressing global climate change?</a:t>
            </a:r>
            <a:endParaRPr lang="en-IN" sz="1800" b="1" dirty="0" smtClean="0"/>
          </a:p>
          <a:p>
            <a:r>
              <a:rPr lang="en-IN" sz="1800" b="1" dirty="0" smtClean="0">
                <a:hlinkClick r:id="rId3"/>
              </a:rPr>
              <a:t>2. How can everyone have sufficient clean water without conflict?</a:t>
            </a:r>
            <a:endParaRPr lang="en-IN" sz="1800" b="1" dirty="0" smtClean="0"/>
          </a:p>
          <a:p>
            <a:r>
              <a:rPr lang="en-IN" sz="1800" b="1" dirty="0" smtClean="0">
                <a:hlinkClick r:id="rId4"/>
              </a:rPr>
              <a:t>3. How can population growth and resources be brought into balance?</a:t>
            </a:r>
            <a:endParaRPr lang="en-IN" sz="1800" b="1" dirty="0" smtClean="0"/>
          </a:p>
          <a:p>
            <a:r>
              <a:rPr lang="en-IN" sz="1800" b="1" dirty="0" smtClean="0">
                <a:hlinkClick r:id="rId5"/>
              </a:rPr>
              <a:t>4. How can genuine democracy emerge from authoritarian regimes?</a:t>
            </a:r>
            <a:endParaRPr lang="en-IN" sz="1800" b="1" dirty="0" smtClean="0"/>
          </a:p>
          <a:p>
            <a:r>
              <a:rPr lang="en-IN" sz="1800" b="1" dirty="0" smtClean="0">
                <a:hlinkClick r:id="rId6"/>
              </a:rPr>
              <a:t>5. How can decision making be enhanced by integrating improved global foresight during unprecedented accelerating change?</a:t>
            </a:r>
            <a:endParaRPr lang="en-IN" sz="1800" b="1" dirty="0" smtClean="0"/>
          </a:p>
          <a:p>
            <a:r>
              <a:rPr lang="en-IN" sz="1800" b="1" dirty="0" smtClean="0">
                <a:hlinkClick r:id="rId7"/>
              </a:rPr>
              <a:t>6. How can the global convergence of information and communications technologies work for everyone?</a:t>
            </a:r>
            <a:endParaRPr lang="en-IN" sz="1800" b="1" dirty="0" smtClean="0"/>
          </a:p>
          <a:p>
            <a:r>
              <a:rPr lang="en-IN" sz="1800" b="1" dirty="0" smtClean="0">
                <a:hlinkClick r:id="rId8"/>
              </a:rPr>
              <a:t>7. How can ethical market economies be encouraged to help reduce the gap between rich and poor?</a:t>
            </a:r>
            <a:endParaRPr lang="en-IN" sz="1800" b="1" dirty="0" smtClean="0"/>
          </a:p>
          <a:p>
            <a:r>
              <a:rPr lang="en-IN" sz="1800" b="1" dirty="0" smtClean="0">
                <a:hlinkClick r:id="rId9"/>
              </a:rPr>
              <a:t>8. How can the threat of new and </a:t>
            </a:r>
            <a:r>
              <a:rPr lang="en-IN" sz="1800" b="1" dirty="0" err="1" smtClean="0">
                <a:hlinkClick r:id="rId9"/>
              </a:rPr>
              <a:t>reemerging</a:t>
            </a:r>
            <a:r>
              <a:rPr lang="en-IN" sz="1800" b="1" dirty="0" smtClean="0">
                <a:hlinkClick r:id="rId9"/>
              </a:rPr>
              <a:t> diseases and immune micro-organisms be reduced?</a:t>
            </a:r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05400" y="5562600"/>
            <a:ext cx="3429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Ref: Project Millennium and Green  Globe responsiveness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6740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CERLT-S Solution and Approach</a:t>
            </a:r>
          </a:p>
          <a:p>
            <a:r>
              <a:rPr lang="en-IN" sz="2400" b="1" dirty="0" smtClean="0"/>
              <a:t>The Supervised Learning Ontology uses </a:t>
            </a:r>
            <a:r>
              <a:rPr lang="en-US" sz="2400" u="sng" dirty="0" smtClean="0"/>
              <a:t>Process-oriented factors such as the</a:t>
            </a:r>
            <a:endParaRPr lang="en-IN" sz="2400" dirty="0" smtClean="0"/>
          </a:p>
          <a:p>
            <a:r>
              <a:rPr lang="en-US" sz="2400" dirty="0" smtClean="0"/>
              <a:t>[A] </a:t>
            </a:r>
            <a:r>
              <a:rPr lang="en-US" sz="2400" u="sng" dirty="0" smtClean="0"/>
              <a:t>Anytime need</a:t>
            </a:r>
            <a:r>
              <a:rPr lang="en-US" sz="2400" dirty="0" smtClean="0"/>
              <a:t> to use this assistant / innovation for CERC</a:t>
            </a:r>
            <a:endParaRPr lang="en-IN" sz="2400" dirty="0" smtClean="0"/>
          </a:p>
          <a:p>
            <a:r>
              <a:rPr lang="en-US" sz="2400" dirty="0" smtClean="0"/>
              <a:t>[B] </a:t>
            </a:r>
            <a:r>
              <a:rPr lang="en-US" sz="2400" u="sng" dirty="0" smtClean="0"/>
              <a:t>Anywhere use</a:t>
            </a:r>
            <a:r>
              <a:rPr lang="en-US" sz="2400" dirty="0" smtClean="0"/>
              <a:t> of this assistant / innovation for CERC</a:t>
            </a:r>
            <a:endParaRPr lang="en-IN" sz="2400" dirty="0" smtClean="0"/>
          </a:p>
          <a:p>
            <a:r>
              <a:rPr lang="en-US" sz="2400" dirty="0" smtClean="0"/>
              <a:t>[C] </a:t>
            </a:r>
            <a:r>
              <a:rPr lang="en-US" sz="2400" u="sng" dirty="0" smtClean="0"/>
              <a:t>Anyhow use</a:t>
            </a:r>
            <a:r>
              <a:rPr lang="en-US" sz="2400" dirty="0" smtClean="0"/>
              <a:t> of this assistant / innovation for CERC</a:t>
            </a:r>
            <a:endParaRPr lang="en-IN" sz="2400" dirty="0" smtClean="0"/>
          </a:p>
          <a:p>
            <a:r>
              <a:rPr lang="en-US" sz="2400" dirty="0" smtClean="0"/>
              <a:t>[D] </a:t>
            </a:r>
            <a:r>
              <a:rPr lang="en-US" sz="2400" u="sng" dirty="0" smtClean="0"/>
              <a:t>Zero-unplanned effort use</a:t>
            </a:r>
            <a:r>
              <a:rPr lang="en-US" sz="2400" dirty="0" smtClean="0"/>
              <a:t> of this assistant / innovation for CERC</a:t>
            </a:r>
            <a:endParaRPr lang="en-IN" sz="2400" dirty="0" smtClean="0"/>
          </a:p>
          <a:p>
            <a:endParaRPr lang="en-US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 smtClean="0"/>
              <a:t>Our </a:t>
            </a:r>
            <a:r>
              <a:rPr lang="en-IN" sz="2400" dirty="0" err="1" smtClean="0"/>
              <a:t>Github</a:t>
            </a:r>
            <a:r>
              <a:rPr lang="en-IN" sz="2400" dirty="0" smtClean="0"/>
              <a:t> contains references to Code snippets as the basic proof of concept for open-source-to-be-developed CERC tools</a:t>
            </a:r>
            <a:endParaRPr lang="en-IN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1800" dirty="0" smtClean="0"/>
              <a:t> 			</a:t>
            </a:r>
            <a:r>
              <a:rPr lang="en-US" sz="2400" u="sng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Challenges in 2020/2021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hlinkClick r:id="rId2"/>
              </a:rPr>
              <a:t>9. How can education make humanity more intelligent, knowledgeable, and wise enough to address its global challenges?</a:t>
            </a:r>
            <a:endParaRPr lang="en-IN" sz="1800" b="1" dirty="0" smtClean="0"/>
          </a:p>
          <a:p>
            <a:r>
              <a:rPr lang="en-IN" sz="1800" b="1" dirty="0" smtClean="0">
                <a:hlinkClick r:id="rId3"/>
              </a:rPr>
              <a:t>10. How can shared values and new security strategies reduce ethnic conflicts, terrorism, and the use of weapons of mass destruction?</a:t>
            </a:r>
            <a:endParaRPr lang="en-IN" sz="1800" b="1" dirty="0" smtClean="0"/>
          </a:p>
          <a:p>
            <a:r>
              <a:rPr lang="en-IN" sz="1800" b="1" dirty="0" smtClean="0">
                <a:hlinkClick r:id="rId4"/>
              </a:rPr>
              <a:t>11. How can the changing status of women help improve the human condition?</a:t>
            </a:r>
            <a:endParaRPr lang="en-IN" sz="1800" b="1" dirty="0" smtClean="0"/>
          </a:p>
          <a:p>
            <a:r>
              <a:rPr lang="en-IN" sz="1800" b="1" dirty="0" smtClean="0">
                <a:hlinkClick r:id="rId5"/>
              </a:rPr>
              <a:t>12. How can transnational organized crime networks be stopped from becoming more powerful and sophisticated global enterprises?</a:t>
            </a:r>
            <a:endParaRPr lang="en-IN" sz="1800" b="1" dirty="0" smtClean="0"/>
          </a:p>
          <a:p>
            <a:r>
              <a:rPr lang="en-IN" sz="1800" b="1" dirty="0" smtClean="0">
                <a:hlinkClick r:id="rId6"/>
              </a:rPr>
              <a:t>13. How can growing energy demands be met safely and efficiently?</a:t>
            </a:r>
            <a:endParaRPr lang="en-IN" sz="1800" b="1" dirty="0" smtClean="0"/>
          </a:p>
          <a:p>
            <a:r>
              <a:rPr lang="en-IN" sz="1800" b="1" dirty="0" smtClean="0">
                <a:solidFill>
                  <a:srgbClr val="00B050"/>
                </a:solidFill>
                <a:hlinkClick r:id="rId7"/>
              </a:rPr>
              <a:t>14. How can scientific and technological breakthroughs be accelerated to improve the human condition?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r>
              <a:rPr lang="en-IN" sz="1800" b="1" dirty="0" smtClean="0">
                <a:hlinkClick r:id="rId8"/>
              </a:rPr>
              <a:t>15. How can ethical considerations become more routinely incorporated into global decisions?</a:t>
            </a:r>
            <a:endParaRPr lang="en-IN" sz="1800" b="1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05400" y="55626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Ref: Project Millennium and Green  Globe responsiveness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dirty="0" smtClean="0">
                <a:solidFill>
                  <a:srgbClr val="00B050"/>
                </a:solidFill>
                <a:hlinkClick r:id="rId2"/>
              </a:rPr>
              <a:t>As </a:t>
            </a:r>
            <a:r>
              <a:rPr lang="en-IN" sz="2700" b="1" u="sng" dirty="0" smtClean="0">
                <a:solidFill>
                  <a:schemeClr val="tx2">
                    <a:lumMod val="75000"/>
                  </a:schemeClr>
                </a:solidFill>
              </a:rPr>
              <a:t>part of judging criteria for </a:t>
            </a: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Creativity and Originality</a:t>
            </a:r>
            <a:b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We review h</a:t>
            </a:r>
            <a:r>
              <a:rPr lang="en-IN" sz="2700" b="1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 </a:t>
            </a:r>
            <a:r>
              <a:rPr lang="en-IN" sz="2700" b="1" u="sng" dirty="0" smtClean="0">
                <a:solidFill>
                  <a:srgbClr val="00B050"/>
                </a:solidFill>
                <a:hlinkClick r:id="rId2"/>
              </a:rPr>
              <a:t>scientific and technological breakthroughs can be accelerated to improve the human condition in emergencies</a:t>
            </a:r>
            <a:r>
              <a:rPr lang="en-IN" sz="2800" b="1" u="sng" dirty="0" smtClean="0">
                <a:solidFill>
                  <a:srgbClr val="00B050"/>
                </a:solidFill>
              </a:rPr>
              <a:t/>
            </a:r>
            <a:br>
              <a:rPr lang="en-IN" sz="2800" b="1" u="sng" dirty="0" smtClean="0">
                <a:solidFill>
                  <a:srgbClr val="00B050"/>
                </a:solidFill>
              </a:rPr>
            </a:br>
            <a:endParaRPr lang="en-US" sz="2800" u="sng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Arial" charset="0"/>
              </a:rPr>
              <a:t>     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emergencyresponse6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928662" y="1676400"/>
            <a:ext cx="7286676" cy="40386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1736" y="5786454"/>
            <a:ext cx="45005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Our breakthrough: The Connected Emergency Response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000108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 Emergency Response Centre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US" sz="1800" u="sng" dirty="0" smtClean="0"/>
          </a:p>
          <a:p>
            <a:pPr>
              <a:buNone/>
            </a:pPr>
            <a:endParaRPr lang="en-IN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fld id="{8AE0C693-C1C8-43CF-8AF9-D9AD01D49B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472" y="3048000"/>
            <a:ext cx="821537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Till date all creative or pre-decided art forms that appear in products or innovations (to help Emergency Response and/or Disaster management) are dependent </a:t>
            </a:r>
            <a:r>
              <a:rPr lang="en-US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 business decisions or some governing  body or stakeholder’s general opinion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There is </a:t>
            </a:r>
            <a:r>
              <a:rPr lang="en-US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agreement or contract to ensure connected emergency response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where training or machine learning for a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LifeScore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can evaluate the performance of the Visuals/Audio feedback/Tactile cues to  help unique / common Preparedness, Mitigation, Response, Recovery and/or  Assistance on a type of emergency basis.</a:t>
            </a:r>
            <a:endParaRPr lang="en-IN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bizlink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890574"/>
            <a:ext cx="1835150" cy="1571636"/>
          </a:xfrm>
          <a:prstGeom prst="rect">
            <a:avLst/>
          </a:prstGeom>
        </p:spPr>
      </p:pic>
      <p:pic>
        <p:nvPicPr>
          <p:cNvPr id="20" name="Picture 19" descr="LST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5828"/>
            <a:ext cx="1828800" cy="17526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714348" y="890574"/>
            <a:ext cx="3143272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How Connected  is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Art/design/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Allied innovation to help emergency response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1934" y="2319334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SLA(s), OLA(s), UC(s) and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LifeScores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sz="2800" dirty="0" smtClean="0"/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Emergency Response Centre</a:t>
            </a:r>
            <a:endParaRPr 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329642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As part of criteria for Art and Technology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For the SAAI Factory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Hackathon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(problem solving), we propose a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Connected Emergency Response Centre (CERC) with classified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CERC-art. </a:t>
            </a:r>
          </a:p>
          <a:p>
            <a:pPr>
              <a:buFontTx/>
              <a:buNone/>
            </a:pPr>
            <a:endParaRPr lang="en-US" sz="1800" b="1" dirty="0" smtClean="0"/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CERC and the CERC-art can help sites and occupants </a:t>
            </a:r>
          </a:p>
          <a:p>
            <a:pPr marL="457200" indent="-457200">
              <a:buFontTx/>
              <a:buAutoNum type="alphaL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understand, </a:t>
            </a:r>
          </a:p>
          <a:p>
            <a:pPr marL="457200" indent="-457200">
              <a:buFontTx/>
              <a:buAutoNum type="alphaLcPeriod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prepare for, </a:t>
            </a:r>
          </a:p>
          <a:p>
            <a:pPr marL="457200" indent="-457200">
              <a:buFontTx/>
              <a:buAutoNum type="alphaLcPeriod" startAt="3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incorporate readiness and </a:t>
            </a:r>
          </a:p>
          <a:p>
            <a:pPr marL="457200" indent="-457200">
              <a:buFontTx/>
              <a:buAutoNum type="alphaLcPeriod" startAt="3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mitigate adversity due to climate change.</a:t>
            </a:r>
          </a:p>
          <a:p>
            <a:pPr>
              <a:buFontTx/>
              <a:buNone/>
            </a:pPr>
            <a:endParaRPr lang="en-US" sz="1800" b="1" dirty="0" smtClean="0"/>
          </a:p>
          <a:p>
            <a:pPr>
              <a:buFontTx/>
              <a:buNone/>
            </a:pPr>
            <a:r>
              <a:rPr lang="en-US" sz="1800" b="1" dirty="0" smtClean="0"/>
              <a:t>In our journey to recommend the CERC, we have sent out insights to sites of different</a:t>
            </a:r>
          </a:p>
          <a:p>
            <a:pPr>
              <a:buFontTx/>
              <a:buNone/>
            </a:pPr>
            <a:r>
              <a:rPr lang="en-US" sz="1800" b="1" dirty="0" smtClean="0"/>
              <a:t>natures like residential sites, educational institutions, business sites like apparels &amp; </a:t>
            </a:r>
          </a:p>
          <a:p>
            <a:pPr>
              <a:buFontTx/>
              <a:buNone/>
            </a:pPr>
            <a:r>
              <a:rPr lang="en-US" sz="1800" b="1" dirty="0" smtClean="0"/>
              <a:t>garments industrial units, government sites, banks, parks &amp; gardens etc where</a:t>
            </a:r>
          </a:p>
          <a:p>
            <a:pPr>
              <a:buFontTx/>
              <a:buNone/>
            </a:pPr>
            <a:r>
              <a:rPr lang="en-US" sz="1800" b="1" dirty="0" smtClean="0"/>
              <a:t>responses from the stakeholders are still being consolidated.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sz="2800" dirty="0" smtClean="0"/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Emergency Response Centre</a:t>
            </a:r>
            <a:endParaRPr 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329642" cy="578647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IN" sz="2400" b="1" u="sng" dirty="0" smtClean="0">
                <a:solidFill>
                  <a:schemeClr val="tx2">
                    <a:lumMod val="75000"/>
                  </a:schemeClr>
                </a:solidFill>
              </a:rPr>
              <a:t>How effective is the infusion of this solution?</a:t>
            </a:r>
          </a:p>
          <a:p>
            <a:pPr>
              <a:buFontTx/>
              <a:buNone/>
            </a:pPr>
            <a:endParaRPr lang="en-US" sz="24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We highlight that our recommendation is simple at the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preliminary level but is a macro-and-micro level when being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incorporated. 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As a gap analysis consultancy, we have been developing solution highlights or details </a:t>
            </a:r>
          </a:p>
          <a:p>
            <a:pPr>
              <a:buFontTx/>
              <a:buNone/>
            </a:pPr>
            <a:r>
              <a:rPr lang="en-US" sz="1800" dirty="0" smtClean="0"/>
              <a:t>for the macro-and-micro level and have numerous proof of concept websites and </a:t>
            </a:r>
          </a:p>
          <a:p>
            <a:pPr>
              <a:buFontTx/>
              <a:buNone/>
            </a:pPr>
            <a:r>
              <a:rPr lang="en-US" sz="1800" dirty="0" smtClean="0"/>
              <a:t>associated documents to help innovation, agility, responsiveness and risk reduction.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3269</Words>
  <Application>Microsoft Office PowerPoint</Application>
  <PresentationFormat>On-screen Show (4:3)</PresentationFormat>
  <Paragraphs>466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AOEC’s Panel Pitch  (Present Pages 1-17)</vt:lpstr>
      <vt:lpstr>AOEC’s Panel Pitch</vt:lpstr>
      <vt:lpstr>Global Challenges in 2020/2021</vt:lpstr>
      <vt:lpstr>Global Challenges in 2020/2021</vt:lpstr>
      <vt:lpstr>Global Challenges in 2020/2021</vt:lpstr>
      <vt:lpstr>As part of judging criteria for Creativity and Originality  We review how scientific and technological breakthroughs can be accelerated to improve the human condition in emergencies </vt:lpstr>
      <vt:lpstr>Connected Emergency Response Centre</vt:lpstr>
      <vt:lpstr> Connected Emergency Response Centre</vt:lpstr>
      <vt:lpstr> Connected Emergency Response Centre</vt:lpstr>
      <vt:lpstr> Connected Emergency Response Centre</vt:lpstr>
      <vt:lpstr> 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  <vt:lpstr>Connected Emergency Response Centre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101</cp:revision>
  <dcterms:created xsi:type="dcterms:W3CDTF">2006-08-16T00:00:00Z</dcterms:created>
  <dcterms:modified xsi:type="dcterms:W3CDTF">2021-09-18T17:40:33Z</dcterms:modified>
</cp:coreProperties>
</file>