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6" r:id="rId6"/>
    <p:sldId id="262" r:id="rId7"/>
    <p:sldId id="267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E24D-89E6-4C52-9E7B-3E44F5A4639D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4EE12-7826-48DE-B8A2-45D4AF9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2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쿠팡에서</a:t>
            </a:r>
            <a:r>
              <a:rPr lang="ko-KR" altLang="en-US" dirty="0"/>
              <a:t> </a:t>
            </a:r>
            <a:r>
              <a:rPr lang="ko-KR" altLang="en-US" dirty="0" err="1"/>
              <a:t>도어락을</a:t>
            </a:r>
            <a:r>
              <a:rPr lang="ko-KR" altLang="en-US" dirty="0"/>
              <a:t> 검색할 때 거의 다 디지털 </a:t>
            </a:r>
            <a:r>
              <a:rPr lang="ko-KR" altLang="en-US" dirty="0" err="1"/>
              <a:t>도어락인</a:t>
            </a:r>
            <a:r>
              <a:rPr lang="ko-KR" altLang="en-US" dirty="0"/>
              <a:t> 것을 </a:t>
            </a:r>
            <a:r>
              <a:rPr lang="ko-KR" altLang="en-US" dirty="0" err="1"/>
              <a:t>알수</a:t>
            </a:r>
            <a:r>
              <a:rPr lang="ko-KR" altLang="en-US" dirty="0"/>
              <a:t>  있습니다</a:t>
            </a:r>
            <a:r>
              <a:rPr lang="en-US" altLang="ko-KR" dirty="0"/>
              <a:t>.</a:t>
            </a:r>
            <a:r>
              <a:rPr lang="ko-KR" altLang="en-US" dirty="0"/>
              <a:t> 전통 도어록을 대신 디지털 </a:t>
            </a:r>
            <a:r>
              <a:rPr lang="ko-KR" altLang="en-US" dirty="0" err="1"/>
              <a:t>도어락은</a:t>
            </a:r>
            <a:r>
              <a:rPr lang="ko-KR" altLang="en-US" dirty="0"/>
              <a:t> 현대 가정의 주류 선택입니다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2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7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2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6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7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6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EE12-7826-48DE-B8A2-45D4AF9397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3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B86F-D711-40B6-AEF0-3554F5C1C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아두이노</a:t>
            </a:r>
            <a:r>
              <a:rPr lang="ko-KR" altLang="en-US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 기반 구현한 디지털 </a:t>
            </a:r>
            <a:r>
              <a:rPr lang="ko-KR" altLang="en-US" sz="36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도어락</a:t>
            </a:r>
            <a:endParaRPr lang="zh-CN" altLang="en-US" sz="3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E5694F-F956-4E74-95C2-AC4FF508C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494" y="4581144"/>
            <a:ext cx="6801612" cy="1239894"/>
          </a:xfrm>
        </p:spPr>
        <p:txBody>
          <a:bodyPr/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AOE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팀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조우링샤오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호개봉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판장웨이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43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필요한 부품 목록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141F7DA-B479-49B8-B8BD-DB7CF9C1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5135"/>
              </p:ext>
            </p:extLst>
          </p:nvPr>
        </p:nvGraphicFramePr>
        <p:xfrm>
          <a:off x="2209800" y="1176829"/>
          <a:ext cx="7904480" cy="5681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2240">
                  <a:extLst>
                    <a:ext uri="{9D8B030D-6E8A-4147-A177-3AD203B41FA5}">
                      <a16:colId xmlns:a16="http://schemas.microsoft.com/office/drawing/2014/main" val="1426029037"/>
                    </a:ext>
                  </a:extLst>
                </a:gridCol>
                <a:gridCol w="3952240">
                  <a:extLst>
                    <a:ext uri="{9D8B030D-6E8A-4147-A177-3AD203B41FA5}">
                      <a16:colId xmlns:a16="http://schemas.microsoft.com/office/drawing/2014/main" val="449036585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62997"/>
                  </a:ext>
                </a:extLst>
              </a:tr>
              <a:tr h="704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RFID </a:t>
                      </a:r>
                      <a:r>
                        <a:rPr lang="ko-KR" altLang="en-US" sz="2400" dirty="0" err="1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카드모듈</a:t>
                      </a:r>
                      <a:endParaRPr lang="zh-CN" altLang="en-US" sz="24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 err="1">
                          <a:solidFill>
                            <a:schemeClr val="tx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아두이노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MEGA 2560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34510"/>
                  </a:ext>
                </a:extLst>
              </a:tr>
              <a:tr h="704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서보모터</a:t>
                      </a:r>
                      <a:endParaRPr lang="zh-CN" altLang="en-US" sz="24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TEXT LCD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13402"/>
                  </a:ext>
                </a:extLst>
              </a:tr>
              <a:tr h="704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AS608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지문인식 센서</a:t>
                      </a:r>
                      <a:r>
                        <a:rPr lang="ko-KR" altLang="en-US" sz="24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</a:t>
                      </a:r>
                      <a:endParaRPr lang="zh-CN" altLang="en-US" sz="24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키보드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29631"/>
                  </a:ext>
                </a:extLst>
              </a:tr>
              <a:tr h="57177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Door</a:t>
                      </a:r>
                      <a:r>
                        <a:rPr lang="ko-KR" altLang="en-US" sz="28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lock</a:t>
                      </a:r>
                      <a:endParaRPr lang="zh-CN" altLang="en-US" sz="28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10637"/>
                  </a:ext>
                </a:extLst>
              </a:tr>
              <a:tr h="571772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Bread Board</a:t>
                      </a:r>
                      <a:endParaRPr lang="zh-CN" altLang="en-US" sz="2800" b="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9400"/>
                  </a:ext>
                </a:extLst>
              </a:tr>
              <a:tr h="704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보조배터리</a:t>
                      </a:r>
                      <a:endParaRPr lang="zh-CN" altLang="en-US" sz="24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60531"/>
                  </a:ext>
                </a:extLst>
              </a:tr>
              <a:tr h="571772">
                <a:tc>
                  <a:txBody>
                    <a:bodyPr/>
                    <a:lstStyle/>
                    <a:p>
                      <a:r>
                        <a:rPr lang="ko-KR" altLang="en-US" sz="24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연결선</a:t>
                      </a:r>
                      <a:endParaRPr lang="zh-CN" altLang="en-US" sz="24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78915"/>
                  </a:ext>
                </a:extLst>
              </a:tr>
              <a:tr h="582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스피커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배경 및 필요성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C38013-5005-4120-A416-E52D2C11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800" y="1183385"/>
            <a:ext cx="10088880" cy="5370323"/>
          </a:xfrm>
        </p:spPr>
      </p:pic>
    </p:spTree>
    <p:extLst>
      <p:ext uri="{BB962C8B-B14F-4D97-AF65-F5344CB8AC3E}">
        <p14:creationId xmlns:p14="http://schemas.microsoft.com/office/powerpoint/2010/main" val="285553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기존 디지털 </a:t>
            </a:r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도어락의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현상 및 한계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B8CFF06-6623-4D3B-97D3-75376BE90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600" y="1378585"/>
            <a:ext cx="5140960" cy="472757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609074-617C-4463-AAB3-98614CD85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40" y="1941134"/>
            <a:ext cx="5528559" cy="41650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904F33-2CCF-4271-8D66-788EA3824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40" y="1393446"/>
            <a:ext cx="5528559" cy="1095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7A7043F-5023-4348-B21D-5EBF74B9A382}"/>
              </a:ext>
            </a:extLst>
          </p:cNvPr>
          <p:cNvSpPr txBox="1"/>
          <p:nvPr/>
        </p:nvSpPr>
        <p:spPr>
          <a:xfrm>
            <a:off x="6827520" y="1627047"/>
            <a:ext cx="4445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가능한 식별방식</a:t>
            </a:r>
            <a:r>
              <a:rPr lang="en-US" altLang="ko-KR" sz="4400" dirty="0">
                <a:solidFill>
                  <a:schemeClr val="bg1"/>
                </a:solidFill>
              </a:rPr>
              <a:t>:</a:t>
            </a:r>
            <a:endParaRPr lang="zh-CN" altLang="en-US" sz="4400" dirty="0">
              <a:solidFill>
                <a:schemeClr val="bg1"/>
              </a:solidFill>
            </a:endParaRPr>
          </a:p>
          <a:p>
            <a:endParaRPr lang="zh-CN" altLang="en-US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36BEE2-98B7-4A63-95BE-FE3484887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440" y="2827376"/>
            <a:ext cx="1635760" cy="1378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411360-2EFB-42C3-BD4F-E03992934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64" y="4173494"/>
            <a:ext cx="1635760" cy="1378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F1DD77-C59F-4D53-934C-4440486B0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986" y="2754292"/>
            <a:ext cx="1476581" cy="134941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3D50999-97B0-4539-96E8-B1F501EA3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64" y="2827376"/>
            <a:ext cx="1635760" cy="13787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61A4DBD-F6D0-414A-BDA4-B8AF52E18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204" y="3638296"/>
            <a:ext cx="1635760" cy="43073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2B551E-F991-4AF5-9E91-055DFC9B7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204" y="5055967"/>
            <a:ext cx="1635760" cy="42787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2496CA5-C2F0-4E18-B92F-6C34D0670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807" y="3745624"/>
            <a:ext cx="1635760" cy="42787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7528E9A-EC60-47E1-9FF3-29A0C4C84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807" y="5091742"/>
            <a:ext cx="1635760" cy="42787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4A62CD4-A8C5-4B52-9631-030B8EAE308A}"/>
              </a:ext>
            </a:extLst>
          </p:cNvPr>
          <p:cNvSpPr txBox="1"/>
          <p:nvPr/>
        </p:nvSpPr>
        <p:spPr>
          <a:xfrm>
            <a:off x="7164491" y="3733874"/>
            <a:ext cx="8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지문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966396-B489-4BC4-A7CD-6D33016FFFDF}"/>
              </a:ext>
            </a:extLst>
          </p:cNvPr>
          <p:cNvSpPr txBox="1"/>
          <p:nvPr/>
        </p:nvSpPr>
        <p:spPr>
          <a:xfrm>
            <a:off x="10100523" y="3804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비밀번호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140BDD-C5BE-40D6-82CC-A714C7EDB3FE}"/>
              </a:ext>
            </a:extLst>
          </p:cNvPr>
          <p:cNvSpPr txBox="1"/>
          <p:nvPr/>
        </p:nvSpPr>
        <p:spPr>
          <a:xfrm>
            <a:off x="6954582" y="5182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블루투스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8EE436-8879-46D2-9293-15818A97E034}"/>
              </a:ext>
            </a:extLst>
          </p:cNvPr>
          <p:cNvSpPr txBox="1"/>
          <p:nvPr/>
        </p:nvSpPr>
        <p:spPr>
          <a:xfrm>
            <a:off x="10289739" y="5151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카드키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686568-7E8F-4339-A63C-66C3F8AFCFC5}"/>
              </a:ext>
            </a:extLst>
          </p:cNvPr>
          <p:cNvSpPr txBox="1"/>
          <p:nvPr/>
        </p:nvSpPr>
        <p:spPr>
          <a:xfrm>
            <a:off x="487680" y="6167748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Batang" panose="02030600000101010101" pitchFamily="18" charset="-127"/>
                <a:ea typeface="Batang" panose="02030600000101010101" pitchFamily="18" charset="-127"/>
              </a:rPr>
              <a:t>전기가 필요한 단점이 있음</a:t>
            </a:r>
            <a:endParaRPr lang="zh-CN" altLang="en-US" sz="3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3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본 프로젝트의 목표와 특성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40CC4D-F288-4D4B-BC2F-E5E789A14445}"/>
              </a:ext>
            </a:extLst>
          </p:cNvPr>
          <p:cNvSpPr txBox="1"/>
          <p:nvPr/>
        </p:nvSpPr>
        <p:spPr>
          <a:xfrm>
            <a:off x="904240" y="1747520"/>
            <a:ext cx="5608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목표</a:t>
            </a:r>
            <a:r>
              <a:rPr lang="en-US" altLang="ko-KR" sz="2800" dirty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r>
              <a:rPr lang="en-US" altLang="ko-KR" sz="2800" dirty="0">
                <a:latin typeface="Batang" panose="02030600000101010101" pitchFamily="18" charset="-127"/>
                <a:ea typeface="Batang" panose="02030600000101010101" pitchFamily="18" charset="-127"/>
              </a:rPr>
              <a:t>	</a:t>
            </a:r>
            <a:r>
              <a:rPr lang="ko-KR" alt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지문 식별 및 </a:t>
            </a:r>
            <a:r>
              <a:rPr lang="ko-KR" alt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카드키</a:t>
            </a:r>
            <a:r>
              <a:rPr lang="ko-KR" alt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 식별 구현</a:t>
            </a:r>
            <a:endParaRPr lang="en-US" altLang="ko-KR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ko-KR" altLang="en-US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특성</a:t>
            </a:r>
            <a:r>
              <a:rPr lang="en-US" altLang="ko-KR" sz="2800" dirty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r>
              <a:rPr lang="en-US" altLang="ko-KR" sz="2800" dirty="0">
                <a:latin typeface="Batang" panose="02030600000101010101" pitchFamily="18" charset="-127"/>
                <a:ea typeface="Batang" panose="02030600000101010101" pitchFamily="18" charset="-127"/>
              </a:rPr>
              <a:t>	</a:t>
            </a:r>
            <a:r>
              <a:rPr lang="ko-KR" alt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모듈화 </a:t>
            </a:r>
            <a:r>
              <a:rPr lang="en-US" altLang="ko-KR" sz="2800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ko-KR" alt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 모듈추가 제거 가능</a:t>
            </a:r>
            <a:endParaRPr lang="zh-CN" altLang="en-US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shape1035">
            <a:extLst>
              <a:ext uri="{FF2B5EF4-FFF2-40B4-BE49-F238E27FC236}">
                <a16:creationId xmlns:a16="http://schemas.microsoft.com/office/drawing/2014/main" id="{7ECFE437-2EE1-443C-8041-4668BBA784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8934" y="1747520"/>
            <a:ext cx="4975226" cy="34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7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본 프로젝트의 내용 및 방법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360B16-922F-4C2B-92D6-A075DB9C337F}"/>
              </a:ext>
            </a:extLst>
          </p:cNvPr>
          <p:cNvSpPr/>
          <p:nvPr/>
        </p:nvSpPr>
        <p:spPr>
          <a:xfrm>
            <a:off x="1737360" y="1960880"/>
            <a:ext cx="2458720" cy="873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모듈 </a:t>
            </a:r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카드키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체크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BD28AF-937D-477D-B4C6-C475B7205123}"/>
              </a:ext>
            </a:extLst>
          </p:cNvPr>
          <p:cNvSpPr/>
          <p:nvPr/>
        </p:nvSpPr>
        <p:spPr>
          <a:xfrm>
            <a:off x="1737360" y="4075666"/>
            <a:ext cx="2458720" cy="873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00"/>
                </a:solidFill>
                <a:effectLst/>
                <a:latin typeface="한양중고딕"/>
              </a:rPr>
              <a:t>AS608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지문인식 센서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지문 체크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20AD748A-38A1-4A09-B0E6-3DF2399879C6}"/>
              </a:ext>
            </a:extLst>
          </p:cNvPr>
          <p:cNvSpPr/>
          <p:nvPr/>
        </p:nvSpPr>
        <p:spPr>
          <a:xfrm>
            <a:off x="5110480" y="2113280"/>
            <a:ext cx="2458720" cy="26314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맞은 카드나</a:t>
            </a:r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안호나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지문 인가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83C5B3-2747-46B3-A25E-EEB439943223}"/>
              </a:ext>
            </a:extLst>
          </p:cNvPr>
          <p:cNvCxnSpPr>
            <a:cxnSpLocks/>
          </p:cNvCxnSpPr>
          <p:nvPr/>
        </p:nvCxnSpPr>
        <p:spPr>
          <a:xfrm>
            <a:off x="4196080" y="2489200"/>
            <a:ext cx="175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346CC1-3F34-46B6-B4B3-5C7833B2584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96080" y="4512547"/>
            <a:ext cx="185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AEA649-BF5B-4C83-86EF-344961D078A6}"/>
              </a:ext>
            </a:extLst>
          </p:cNvPr>
          <p:cNvCxnSpPr>
            <a:stCxn id="4" idx="3"/>
          </p:cNvCxnSpPr>
          <p:nvPr/>
        </p:nvCxnSpPr>
        <p:spPr>
          <a:xfrm>
            <a:off x="7569200" y="3429000"/>
            <a:ext cx="74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43AD574-65E7-46FD-B287-B5D3F9F1AAFF}"/>
              </a:ext>
            </a:extLst>
          </p:cNvPr>
          <p:cNvSpPr txBox="1"/>
          <p:nvPr/>
        </p:nvSpPr>
        <p:spPr>
          <a:xfrm>
            <a:off x="7667369" y="30596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1106E8-B63A-4288-9B4C-C92D0D229373}"/>
              </a:ext>
            </a:extLst>
          </p:cNvPr>
          <p:cNvSpPr/>
          <p:nvPr/>
        </p:nvSpPr>
        <p:spPr>
          <a:xfrm>
            <a:off x="8483600" y="2653268"/>
            <a:ext cx="2286000" cy="1483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도어락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OPEN</a:t>
            </a:r>
          </a:p>
          <a:p>
            <a:pPr algn="ctr"/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LCD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에서 문자 표시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F6DFC6-E9D9-4476-9B64-1486A89242E0}"/>
              </a:ext>
            </a:extLst>
          </p:cNvPr>
          <p:cNvCxnSpPr>
            <a:stCxn id="4" idx="2"/>
          </p:cNvCxnSpPr>
          <p:nvPr/>
        </p:nvCxnSpPr>
        <p:spPr>
          <a:xfrm>
            <a:off x="6339840" y="4744720"/>
            <a:ext cx="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8E4E29-378A-4502-A016-907720C95366}"/>
              </a:ext>
            </a:extLst>
          </p:cNvPr>
          <p:cNvSpPr txBox="1"/>
          <p:nvPr/>
        </p:nvSpPr>
        <p:spPr>
          <a:xfrm>
            <a:off x="6421617" y="4744720"/>
            <a:ext cx="37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05EB8C-7769-466D-9AF6-BC6D76D7391C}"/>
              </a:ext>
            </a:extLst>
          </p:cNvPr>
          <p:cNvSpPr/>
          <p:nvPr/>
        </p:nvSpPr>
        <p:spPr>
          <a:xfrm>
            <a:off x="4989305" y="5431028"/>
            <a:ext cx="2864623" cy="1104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스피커 소리 냄</a:t>
            </a:r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LCD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에서 문자 표시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4E5CF6-217D-4A61-A9C3-6323CAC12DD4}"/>
              </a:ext>
            </a:extLst>
          </p:cNvPr>
          <p:cNvSpPr/>
          <p:nvPr/>
        </p:nvSpPr>
        <p:spPr>
          <a:xfrm>
            <a:off x="1737360" y="3046493"/>
            <a:ext cx="2458720" cy="873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키보드 비밀번호 입력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74BCAE-6921-406A-99FB-1105F4A81019}"/>
              </a:ext>
            </a:extLst>
          </p:cNvPr>
          <p:cNvCxnSpPr>
            <a:cxnSpLocks/>
          </p:cNvCxnSpPr>
          <p:nvPr/>
        </p:nvCxnSpPr>
        <p:spPr>
          <a:xfrm flipV="1">
            <a:off x="4196080" y="3427493"/>
            <a:ext cx="988951" cy="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프로젝트의 내용 및 방법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4" name="shape1052">
            <a:extLst>
              <a:ext uri="{FF2B5EF4-FFF2-40B4-BE49-F238E27FC236}">
                <a16:creationId xmlns:a16="http://schemas.microsoft.com/office/drawing/2014/main" id="{5D59AD27-BE04-40A9-BAEC-02B4343AB6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691" y="2587258"/>
            <a:ext cx="2826026" cy="16303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87A256D-D186-4CDD-B8D9-E14E6EBA79B5}"/>
              </a:ext>
            </a:extLst>
          </p:cNvPr>
          <p:cNvSpPr txBox="1"/>
          <p:nvPr/>
        </p:nvSpPr>
        <p:spPr>
          <a:xfrm>
            <a:off x="422562" y="4604574"/>
            <a:ext cx="23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아두이노</a:t>
            </a:r>
            <a:r>
              <a:rPr lang="ko-KR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MEGA 2560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5B2E90-D1AD-49C2-80EC-B44FD7847B36}"/>
              </a:ext>
            </a:extLst>
          </p:cNvPr>
          <p:cNvSpPr txBox="1"/>
          <p:nvPr/>
        </p:nvSpPr>
        <p:spPr>
          <a:xfrm>
            <a:off x="422562" y="5330080"/>
            <a:ext cx="27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중앙 제어</a:t>
            </a:r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3" name="shape1051">
            <a:extLst>
              <a:ext uri="{FF2B5EF4-FFF2-40B4-BE49-F238E27FC236}">
                <a16:creationId xmlns:a16="http://schemas.microsoft.com/office/drawing/2014/main" id="{BC0A8C5C-D682-4A8D-95DF-5968E23182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393" y="2613818"/>
            <a:ext cx="2429775" cy="163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93D0B1A-A465-41DF-84D4-7849818583D0}"/>
              </a:ext>
            </a:extLst>
          </p:cNvPr>
          <p:cNvSpPr txBox="1"/>
          <p:nvPr/>
        </p:nvSpPr>
        <p:spPr>
          <a:xfrm>
            <a:off x="3599816" y="4626403"/>
            <a:ext cx="168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RFID </a:t>
            </a:r>
            <a:r>
              <a:rPr lang="ko-KR" altLang="en-US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카드모듈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7241FC-FA81-4AF8-B360-62C0F6E9D1F4}"/>
              </a:ext>
            </a:extLst>
          </p:cNvPr>
          <p:cNvSpPr txBox="1"/>
          <p:nvPr/>
        </p:nvSpPr>
        <p:spPr>
          <a:xfrm>
            <a:off x="3240139" y="5364779"/>
            <a:ext cx="26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카드키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읽기와 식별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6" name="Picture 2" descr="[아두이노] 서보모터 돌리기 (서보모터, 가변저항)">
            <a:extLst>
              <a:ext uri="{FF2B5EF4-FFF2-40B4-BE49-F238E27FC236}">
                <a16:creationId xmlns:a16="http://schemas.microsoft.com/office/drawing/2014/main" id="{110AC872-739F-49E6-A467-0E5DFDF0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10" y="2622390"/>
            <a:ext cx="2410746" cy="16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0598804-68E9-4F67-9FBA-D973DF096172}"/>
              </a:ext>
            </a:extLst>
          </p:cNvPr>
          <p:cNvSpPr txBox="1"/>
          <p:nvPr/>
        </p:nvSpPr>
        <p:spPr>
          <a:xfrm>
            <a:off x="6903086" y="4595625"/>
            <a:ext cx="168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서보모터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39E45A-3218-4676-BC1E-A1376962E326}"/>
              </a:ext>
            </a:extLst>
          </p:cNvPr>
          <p:cNvSpPr txBox="1"/>
          <p:nvPr/>
        </p:nvSpPr>
        <p:spPr>
          <a:xfrm>
            <a:off x="6047180" y="5087780"/>
            <a:ext cx="295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lock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OPEN/CLOSE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제어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1F8529-AF7D-4489-A447-DBEFCF47A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199" y="2622390"/>
            <a:ext cx="2709281" cy="16217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0A9491-B555-4DA3-B98F-0651E32AA63D}"/>
              </a:ext>
            </a:extLst>
          </p:cNvPr>
          <p:cNvSpPr txBox="1"/>
          <p:nvPr/>
        </p:nvSpPr>
        <p:spPr>
          <a:xfrm>
            <a:off x="9463157" y="462640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AS608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지문인식 센서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13FD224-8ABD-4D0D-A6AF-8493CE485681}"/>
              </a:ext>
            </a:extLst>
          </p:cNvPr>
          <p:cNvSpPr txBox="1"/>
          <p:nvPr/>
        </p:nvSpPr>
        <p:spPr>
          <a:xfrm>
            <a:off x="9315129" y="5375823"/>
            <a:ext cx="26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지문 읽기와 식별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24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프로젝트의 내용 및 방법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7A256D-D186-4CDD-B8D9-E14E6EBA79B5}"/>
              </a:ext>
            </a:extLst>
          </p:cNvPr>
          <p:cNvSpPr txBox="1"/>
          <p:nvPr/>
        </p:nvSpPr>
        <p:spPr>
          <a:xfrm>
            <a:off x="2444402" y="4376092"/>
            <a:ext cx="23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TEXT LCD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5B2E90-D1AD-49C2-80EC-B44FD7847B36}"/>
              </a:ext>
            </a:extLst>
          </p:cNvPr>
          <p:cNvSpPr txBox="1"/>
          <p:nvPr/>
        </p:nvSpPr>
        <p:spPr>
          <a:xfrm>
            <a:off x="1803804" y="5145414"/>
            <a:ext cx="27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제시 문자 표시</a:t>
            </a:r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598804-68E9-4F67-9FBA-D973DF096172}"/>
              </a:ext>
            </a:extLst>
          </p:cNvPr>
          <p:cNvSpPr txBox="1"/>
          <p:nvPr/>
        </p:nvSpPr>
        <p:spPr>
          <a:xfrm>
            <a:off x="7726046" y="4457941"/>
            <a:ext cx="168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키보드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39E45A-3218-4676-BC1E-A1376962E326}"/>
              </a:ext>
            </a:extLst>
          </p:cNvPr>
          <p:cNvSpPr txBox="1"/>
          <p:nvPr/>
        </p:nvSpPr>
        <p:spPr>
          <a:xfrm>
            <a:off x="7266642" y="4773851"/>
            <a:ext cx="295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암호 입력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5" name="그림 8">
            <a:extLst>
              <a:ext uri="{FF2B5EF4-FFF2-40B4-BE49-F238E27FC236}">
                <a16:creationId xmlns:a16="http://schemas.microsoft.com/office/drawing/2014/main" id="{8E0DF1C4-0842-49C8-8A83-2BF53448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15" y="2529576"/>
            <a:ext cx="3520144" cy="12820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CEEA17-6DBE-4DA0-85AF-70BC9BB9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42" y="2143759"/>
            <a:ext cx="2053675" cy="20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본 프로젝트의 내용 및 방법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3B0B87-0C31-4F5A-A610-BF7D9568D17A}"/>
              </a:ext>
            </a:extLst>
          </p:cNvPr>
          <p:cNvSpPr/>
          <p:nvPr/>
        </p:nvSpPr>
        <p:spPr>
          <a:xfrm>
            <a:off x="2641600" y="2092960"/>
            <a:ext cx="6563360" cy="290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3FE259-AC99-4BCB-AA14-FB4847831817}"/>
              </a:ext>
            </a:extLst>
          </p:cNvPr>
          <p:cNvCxnSpPr/>
          <p:nvPr/>
        </p:nvCxnSpPr>
        <p:spPr>
          <a:xfrm>
            <a:off x="2641600" y="2092960"/>
            <a:ext cx="1696720" cy="12395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8579346-E010-4FEC-8184-3CF2B19EEC26}"/>
              </a:ext>
            </a:extLst>
          </p:cNvPr>
          <p:cNvCxnSpPr/>
          <p:nvPr/>
        </p:nvCxnSpPr>
        <p:spPr>
          <a:xfrm>
            <a:off x="2641600" y="4998720"/>
            <a:ext cx="1696720" cy="12395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757CB76-562F-41A4-87C7-564EC3609E59}"/>
              </a:ext>
            </a:extLst>
          </p:cNvPr>
          <p:cNvCxnSpPr/>
          <p:nvPr/>
        </p:nvCxnSpPr>
        <p:spPr>
          <a:xfrm>
            <a:off x="9204960" y="2092960"/>
            <a:ext cx="1696720" cy="12395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400836-282D-408B-A094-0828C59B6A2A}"/>
              </a:ext>
            </a:extLst>
          </p:cNvPr>
          <p:cNvCxnSpPr/>
          <p:nvPr/>
        </p:nvCxnSpPr>
        <p:spPr>
          <a:xfrm>
            <a:off x="4338320" y="6238240"/>
            <a:ext cx="65633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35E01B-99C5-4BBE-845A-B4167EA690D0}"/>
              </a:ext>
            </a:extLst>
          </p:cNvPr>
          <p:cNvCxnSpPr/>
          <p:nvPr/>
        </p:nvCxnSpPr>
        <p:spPr>
          <a:xfrm>
            <a:off x="9204960" y="4998720"/>
            <a:ext cx="1696720" cy="12395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631A946-3A59-49B0-9129-0B0FDF03DE02}"/>
              </a:ext>
            </a:extLst>
          </p:cNvPr>
          <p:cNvCxnSpPr/>
          <p:nvPr/>
        </p:nvCxnSpPr>
        <p:spPr>
          <a:xfrm>
            <a:off x="4338320" y="3332480"/>
            <a:ext cx="0" cy="29057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021BE9C-C66A-4591-A556-322AD7540ADE}"/>
              </a:ext>
            </a:extLst>
          </p:cNvPr>
          <p:cNvCxnSpPr/>
          <p:nvPr/>
        </p:nvCxnSpPr>
        <p:spPr>
          <a:xfrm>
            <a:off x="10901680" y="3332480"/>
            <a:ext cx="0" cy="29057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D4F73672-B3BF-41FF-9D48-D1738592D9B6}"/>
              </a:ext>
            </a:extLst>
          </p:cNvPr>
          <p:cNvSpPr/>
          <p:nvPr/>
        </p:nvSpPr>
        <p:spPr>
          <a:xfrm rot="4002321">
            <a:off x="2176207" y="3561988"/>
            <a:ext cx="1779013" cy="88821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903CB6A-D042-4BD2-B7AD-FF941B149D4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17477" y="4785360"/>
            <a:ext cx="1459323" cy="3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9BAC0B0-1697-422C-BCFD-951DB655B5AD}"/>
              </a:ext>
            </a:extLst>
          </p:cNvPr>
          <p:cNvCxnSpPr/>
          <p:nvPr/>
        </p:nvCxnSpPr>
        <p:spPr>
          <a:xfrm>
            <a:off x="4876800" y="3833227"/>
            <a:ext cx="0" cy="95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43F1709-2A4D-41C6-AC65-F98A19A7D219}"/>
              </a:ext>
            </a:extLst>
          </p:cNvPr>
          <p:cNvCxnSpPr>
            <a:stCxn id="22" idx="0"/>
          </p:cNvCxnSpPr>
          <p:nvPr/>
        </p:nvCxnSpPr>
        <p:spPr>
          <a:xfrm flipV="1">
            <a:off x="3473619" y="3820160"/>
            <a:ext cx="1403181" cy="10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A6E5DDF-C227-4A17-A14A-CB71BB2F8E30}"/>
              </a:ext>
            </a:extLst>
          </p:cNvPr>
          <p:cNvCxnSpPr>
            <a:stCxn id="22" idx="1"/>
          </p:cNvCxnSpPr>
          <p:nvPr/>
        </p:nvCxnSpPr>
        <p:spPr>
          <a:xfrm>
            <a:off x="2713949" y="3189099"/>
            <a:ext cx="1705651" cy="19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558A072-02BA-448B-A756-26FDDF7A1456}"/>
              </a:ext>
            </a:extLst>
          </p:cNvPr>
          <p:cNvCxnSpPr/>
          <p:nvPr/>
        </p:nvCxnSpPr>
        <p:spPr>
          <a:xfrm>
            <a:off x="4338320" y="3332480"/>
            <a:ext cx="65633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DFAB7-BC3B-42EC-9E0D-DA4C5FE0A4E8}"/>
              </a:ext>
            </a:extLst>
          </p:cNvPr>
          <p:cNvCxnSpPr/>
          <p:nvPr/>
        </p:nvCxnSpPr>
        <p:spPr>
          <a:xfrm>
            <a:off x="4409440" y="3235060"/>
            <a:ext cx="467360" cy="598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A99A0CB-624C-4891-AB27-94D34C376892}"/>
              </a:ext>
            </a:extLst>
          </p:cNvPr>
          <p:cNvSpPr txBox="1"/>
          <p:nvPr/>
        </p:nvSpPr>
        <p:spPr>
          <a:xfrm>
            <a:off x="3563314" y="4033575"/>
            <a:ext cx="119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도어록</a:t>
            </a:r>
            <a:endParaRPr lang="zh-CN" alt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0033634-B4E3-423A-B68F-8889331A3A21}"/>
              </a:ext>
            </a:extLst>
          </p:cNvPr>
          <p:cNvSpPr/>
          <p:nvPr/>
        </p:nvSpPr>
        <p:spPr>
          <a:xfrm>
            <a:off x="4643120" y="4155346"/>
            <a:ext cx="1590039" cy="1078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Batang" panose="02030600000101010101" pitchFamily="18" charset="-127"/>
                <a:ea typeface="Batang" panose="02030600000101010101" pitchFamily="18" charset="-127"/>
              </a:rPr>
              <a:t>RFID </a:t>
            </a:r>
            <a:r>
              <a:rPr lang="ko-KR" altLang="en-US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카드모듈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ECDBD4-5AE7-444A-9F8C-24C822A3EB98}"/>
              </a:ext>
            </a:extLst>
          </p:cNvPr>
          <p:cNvSpPr/>
          <p:nvPr/>
        </p:nvSpPr>
        <p:spPr>
          <a:xfrm>
            <a:off x="6723380" y="4659017"/>
            <a:ext cx="497840" cy="38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13B381-0636-4937-B730-04B53BDD2401}"/>
              </a:ext>
            </a:extLst>
          </p:cNvPr>
          <p:cNvSpPr/>
          <p:nvPr/>
        </p:nvSpPr>
        <p:spPr>
          <a:xfrm>
            <a:off x="6954519" y="4821432"/>
            <a:ext cx="497840" cy="38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Batang" panose="02030600000101010101" pitchFamily="18" charset="-127"/>
                <a:ea typeface="Batang" panose="02030600000101010101" pitchFamily="18" charset="-127"/>
              </a:rPr>
              <a:t>지문 인식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4C01057-D2A6-449F-B912-6561B7B3A4A3}"/>
              </a:ext>
            </a:extLst>
          </p:cNvPr>
          <p:cNvCxnSpPr/>
          <p:nvPr/>
        </p:nvCxnSpPr>
        <p:spPr>
          <a:xfrm>
            <a:off x="6713219" y="4642374"/>
            <a:ext cx="233680" cy="18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BD28EA2-D7F6-4BEC-AE04-E9F4D956980C}"/>
              </a:ext>
            </a:extLst>
          </p:cNvPr>
          <p:cNvCxnSpPr/>
          <p:nvPr/>
        </p:nvCxnSpPr>
        <p:spPr>
          <a:xfrm>
            <a:off x="7208519" y="4642374"/>
            <a:ext cx="233680" cy="18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1FCF492-6687-474D-8968-DD04A0483345}"/>
              </a:ext>
            </a:extLst>
          </p:cNvPr>
          <p:cNvCxnSpPr/>
          <p:nvPr/>
        </p:nvCxnSpPr>
        <p:spPr>
          <a:xfrm>
            <a:off x="6736080" y="5031988"/>
            <a:ext cx="223519" cy="145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C466E37-C585-47BF-AE46-1C57801B9455}"/>
              </a:ext>
            </a:extLst>
          </p:cNvPr>
          <p:cNvCxnSpPr>
            <a:cxnSpLocks/>
          </p:cNvCxnSpPr>
          <p:nvPr/>
        </p:nvCxnSpPr>
        <p:spPr>
          <a:xfrm flipH="1">
            <a:off x="8592821" y="5452236"/>
            <a:ext cx="1198879" cy="4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36BF3A4-21BC-4349-B52A-1001A8A6AC73}"/>
              </a:ext>
            </a:extLst>
          </p:cNvPr>
          <p:cNvCxnSpPr>
            <a:cxnSpLocks/>
          </p:cNvCxnSpPr>
          <p:nvPr/>
        </p:nvCxnSpPr>
        <p:spPr>
          <a:xfrm flipH="1">
            <a:off x="8854440" y="5618281"/>
            <a:ext cx="1068070" cy="2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9859D03-22C0-4B41-B0CF-ECDE34EAA9AE}"/>
              </a:ext>
            </a:extLst>
          </p:cNvPr>
          <p:cNvCxnSpPr>
            <a:cxnSpLocks/>
          </p:cNvCxnSpPr>
          <p:nvPr/>
        </p:nvCxnSpPr>
        <p:spPr>
          <a:xfrm>
            <a:off x="8592821" y="5456445"/>
            <a:ext cx="261619" cy="18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1AF3A38-F2A8-4291-8F08-FD841969E252}"/>
              </a:ext>
            </a:extLst>
          </p:cNvPr>
          <p:cNvCxnSpPr/>
          <p:nvPr/>
        </p:nvCxnSpPr>
        <p:spPr>
          <a:xfrm flipV="1">
            <a:off x="8608061" y="4960290"/>
            <a:ext cx="0" cy="49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E92F96-4DE6-4DBA-87D2-C9A7869EAFB1}"/>
              </a:ext>
            </a:extLst>
          </p:cNvPr>
          <p:cNvCxnSpPr/>
          <p:nvPr/>
        </p:nvCxnSpPr>
        <p:spPr>
          <a:xfrm flipV="1">
            <a:off x="8839200" y="5126534"/>
            <a:ext cx="0" cy="49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2A1AB9-340A-4448-A879-C76A7BAF682B}"/>
              </a:ext>
            </a:extLst>
          </p:cNvPr>
          <p:cNvCxnSpPr/>
          <p:nvPr/>
        </p:nvCxnSpPr>
        <p:spPr>
          <a:xfrm>
            <a:off x="8592821" y="4960290"/>
            <a:ext cx="261619" cy="166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F2EBB83-6CA7-4A9F-8567-F8CB02DA85C4}"/>
              </a:ext>
            </a:extLst>
          </p:cNvPr>
          <p:cNvSpPr/>
          <p:nvPr/>
        </p:nvSpPr>
        <p:spPr>
          <a:xfrm>
            <a:off x="6300473" y="3476238"/>
            <a:ext cx="1407154" cy="868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Bread</a:t>
            </a:r>
            <a:r>
              <a:rPr lang="ko-KR" altLang="en-US" sz="16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board</a:t>
            </a:r>
            <a:endParaRPr lang="zh-CN" altLang="en-US" sz="16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AF81F3E-4B3A-498A-8AA6-AE2BB51ACB7D}"/>
              </a:ext>
            </a:extLst>
          </p:cNvPr>
          <p:cNvCxnSpPr>
            <a:cxnSpLocks/>
          </p:cNvCxnSpPr>
          <p:nvPr/>
        </p:nvCxnSpPr>
        <p:spPr>
          <a:xfrm flipV="1">
            <a:off x="8846820" y="5096140"/>
            <a:ext cx="1092200" cy="35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BE5A277-B333-41B2-84CC-1F0598EEC355}"/>
              </a:ext>
            </a:extLst>
          </p:cNvPr>
          <p:cNvCxnSpPr>
            <a:cxnSpLocks/>
          </p:cNvCxnSpPr>
          <p:nvPr/>
        </p:nvCxnSpPr>
        <p:spPr>
          <a:xfrm flipV="1">
            <a:off x="8623302" y="4932775"/>
            <a:ext cx="1092200" cy="35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B167E66-13EF-451E-BD9A-0CE3D298E7BD}"/>
              </a:ext>
            </a:extLst>
          </p:cNvPr>
          <p:cNvCxnSpPr>
            <a:cxnSpLocks/>
          </p:cNvCxnSpPr>
          <p:nvPr/>
        </p:nvCxnSpPr>
        <p:spPr>
          <a:xfrm>
            <a:off x="9660891" y="4929895"/>
            <a:ext cx="261619" cy="166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3295A64-15D5-4604-BEE8-FE7250FD3173}"/>
              </a:ext>
            </a:extLst>
          </p:cNvPr>
          <p:cNvCxnSpPr/>
          <p:nvPr/>
        </p:nvCxnSpPr>
        <p:spPr>
          <a:xfrm flipV="1">
            <a:off x="9941560" y="5096139"/>
            <a:ext cx="0" cy="49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4DE90B9-A9B4-4922-B7A0-FB4BFEFA5F05}"/>
              </a:ext>
            </a:extLst>
          </p:cNvPr>
          <p:cNvCxnSpPr/>
          <p:nvPr/>
        </p:nvCxnSpPr>
        <p:spPr>
          <a:xfrm flipV="1">
            <a:off x="9715502" y="4998720"/>
            <a:ext cx="0" cy="49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CDB2267-9A71-496E-A731-1C66C5B08DB4}"/>
              </a:ext>
            </a:extLst>
          </p:cNvPr>
          <p:cNvSpPr txBox="1"/>
          <p:nvPr/>
        </p:nvSpPr>
        <p:spPr>
          <a:xfrm>
            <a:off x="8644255" y="515192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보조배터리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0A63E23-7EE3-465B-AD0C-283957E4E9E1}"/>
              </a:ext>
            </a:extLst>
          </p:cNvPr>
          <p:cNvSpPr/>
          <p:nvPr/>
        </p:nvSpPr>
        <p:spPr>
          <a:xfrm>
            <a:off x="8026719" y="3300768"/>
            <a:ext cx="915030" cy="1239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아두이노</a:t>
            </a:r>
            <a:r>
              <a:rPr lang="ko-KR" altLang="en-US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MEGA 2560</a:t>
            </a:r>
            <a:endParaRPr lang="zh-CN" altLang="en-US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395D0A2-BD7E-4B6D-B880-D7C42C4BA559}"/>
              </a:ext>
            </a:extLst>
          </p:cNvPr>
          <p:cNvSpPr/>
          <p:nvPr/>
        </p:nvSpPr>
        <p:spPr>
          <a:xfrm>
            <a:off x="5274794" y="3355887"/>
            <a:ext cx="585466" cy="298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atin typeface="Batang" panose="02030600000101010101" pitchFamily="18" charset="-127"/>
                <a:ea typeface="Batang" panose="02030600000101010101" pitchFamily="18" charset="-127"/>
              </a:rPr>
              <a:t>서보</a:t>
            </a:r>
            <a:endParaRPr lang="en-US" altLang="ko-KR" sz="11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ko-KR" altLang="en-US" sz="11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  <a:endParaRPr lang="zh-CN" altLang="en-US" sz="11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C8FCCAE-E054-42E2-9310-E56F91BBDDD8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4876800" y="3505293"/>
            <a:ext cx="397994" cy="446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D3D3C9C-2BCC-476F-920B-628C4EDD4A0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5891528" y="3543025"/>
            <a:ext cx="408945" cy="36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3D5A6CD-ED0A-419B-8DF7-6C2F29B74498}"/>
              </a:ext>
            </a:extLst>
          </p:cNvPr>
          <p:cNvCxnSpPr>
            <a:endCxn id="81" idx="1"/>
          </p:cNvCxnSpPr>
          <p:nvPr/>
        </p:nvCxnSpPr>
        <p:spPr>
          <a:xfrm>
            <a:off x="7707627" y="3910652"/>
            <a:ext cx="319092" cy="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62BBA6D-812B-4206-96C7-119227D88872}"/>
              </a:ext>
            </a:extLst>
          </p:cNvPr>
          <p:cNvCxnSpPr>
            <a:endCxn id="79" idx="1"/>
          </p:cNvCxnSpPr>
          <p:nvPr/>
        </p:nvCxnSpPr>
        <p:spPr>
          <a:xfrm>
            <a:off x="8473440" y="4540287"/>
            <a:ext cx="170815" cy="79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BA8F8D6-5363-4A3F-9ED8-0746A1DA5A5C}"/>
              </a:ext>
            </a:extLst>
          </p:cNvPr>
          <p:cNvCxnSpPr/>
          <p:nvPr/>
        </p:nvCxnSpPr>
        <p:spPr>
          <a:xfrm flipV="1">
            <a:off x="6233159" y="4345065"/>
            <a:ext cx="360681" cy="19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3F23317A-C109-49F7-B82D-5D2CBB54A3F8}"/>
              </a:ext>
            </a:extLst>
          </p:cNvPr>
          <p:cNvCxnSpPr>
            <a:stCxn id="47" idx="3"/>
          </p:cNvCxnSpPr>
          <p:nvPr/>
        </p:nvCxnSpPr>
        <p:spPr>
          <a:xfrm flipV="1">
            <a:off x="7221220" y="4439920"/>
            <a:ext cx="805499" cy="41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A16FADA-0D90-4961-B1CD-28B2A9645426}"/>
              </a:ext>
            </a:extLst>
          </p:cNvPr>
          <p:cNvCxnSpPr/>
          <p:nvPr/>
        </p:nvCxnSpPr>
        <p:spPr>
          <a:xfrm>
            <a:off x="7707627" y="3728720"/>
            <a:ext cx="319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EC06A91-FE02-41AD-852F-D68922C89F75}"/>
              </a:ext>
            </a:extLst>
          </p:cNvPr>
          <p:cNvCxnSpPr/>
          <p:nvPr/>
        </p:nvCxnSpPr>
        <p:spPr>
          <a:xfrm>
            <a:off x="7707627" y="4078332"/>
            <a:ext cx="319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26652E-631D-4B50-ABA0-50CFF5B327A0}"/>
              </a:ext>
            </a:extLst>
          </p:cNvPr>
          <p:cNvSpPr/>
          <p:nvPr/>
        </p:nvSpPr>
        <p:spPr>
          <a:xfrm>
            <a:off x="7591465" y="4637508"/>
            <a:ext cx="742275" cy="10497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키보드</a:t>
            </a:r>
            <a:endParaRPr lang="zh-CN" altLang="en-US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E7E8D3-0152-4BF5-B555-24F4E9F3B625}"/>
              </a:ext>
            </a:extLst>
          </p:cNvPr>
          <p:cNvSpPr/>
          <p:nvPr/>
        </p:nvSpPr>
        <p:spPr>
          <a:xfrm>
            <a:off x="9169402" y="3820160"/>
            <a:ext cx="1242692" cy="6750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LCD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0DB4AD7-2BF5-4A8B-AD3B-E90589B8F812}"/>
              </a:ext>
            </a:extLst>
          </p:cNvPr>
          <p:cNvCxnSpPr/>
          <p:nvPr/>
        </p:nvCxnSpPr>
        <p:spPr>
          <a:xfrm flipH="1" flipV="1">
            <a:off x="7355840" y="4345065"/>
            <a:ext cx="426720" cy="3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11231D-CA8C-43C1-ABF1-01C0E066BCC0}"/>
              </a:ext>
            </a:extLst>
          </p:cNvPr>
          <p:cNvCxnSpPr/>
          <p:nvPr/>
        </p:nvCxnSpPr>
        <p:spPr>
          <a:xfrm flipH="1">
            <a:off x="8941749" y="4033575"/>
            <a:ext cx="263211" cy="4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CD3F-AD00-41FB-B240-D61FADA5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23012"/>
            <a:ext cx="11612880" cy="741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활용 방안 및 향후 발전 방향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42294-D5FF-4559-82C3-38BF5C96064C}"/>
              </a:ext>
            </a:extLst>
          </p:cNvPr>
          <p:cNvSpPr txBox="1"/>
          <p:nvPr/>
        </p:nvSpPr>
        <p:spPr>
          <a:xfrm>
            <a:off x="3169920" y="1320800"/>
            <a:ext cx="577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활용</a:t>
            </a:r>
            <a: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출입문에 설치할 수 있음</a:t>
            </a:r>
            <a:endParaRPr lang="en-US" altLang="ko-KR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금고에 설치할 수 있음</a:t>
            </a:r>
            <a:endParaRPr lang="en-US" altLang="ko-KR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ko-KR" altLang="en-US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발전</a:t>
            </a:r>
            <a:r>
              <a:rPr lang="en-US" altLang="ko-KR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  <a:endParaRPr lang="en-US" altLang="zh-CN" sz="3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다종 인식방식을 추가</a:t>
            </a:r>
            <a:endParaRPr lang="en-US" altLang="ko-KR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Door lock</a:t>
            </a: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open/close </a:t>
            </a: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기계구조 최적화</a:t>
            </a:r>
            <a:endParaRPr lang="en-US" altLang="ko-KR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전기 공급 방안 개선</a:t>
            </a:r>
            <a:endParaRPr lang="zh-CN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9625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275</TotalTime>
  <Words>235</Words>
  <Application>Microsoft Office PowerPoint</Application>
  <PresentationFormat>宽屏</PresentationFormat>
  <Paragraphs>90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바탕</vt:lpstr>
      <vt:lpstr>바탕</vt:lpstr>
      <vt:lpstr>等线</vt:lpstr>
      <vt:lpstr>한양중고딕</vt:lpstr>
      <vt:lpstr>Arial</vt:lpstr>
      <vt:lpstr>Gill Sans MT</vt:lpstr>
      <vt:lpstr>包裹</vt:lpstr>
      <vt:lpstr>아두이노 기반 구현한 디지털 도어락</vt:lpstr>
      <vt:lpstr>배경 및 필요성</vt:lpstr>
      <vt:lpstr>기존 디지털 도어락의 현상 및 한계</vt:lpstr>
      <vt:lpstr>본 프로젝트의 목표와 특성</vt:lpstr>
      <vt:lpstr>본 프로젝트의 내용 및 방법</vt:lpstr>
      <vt:lpstr>프로젝트의 내용 및 방법</vt:lpstr>
      <vt:lpstr>프로젝트의 내용 및 방법</vt:lpstr>
      <vt:lpstr>본 프로젝트의 내용 및 방법</vt:lpstr>
      <vt:lpstr>활용 방안 및 향후 발전 방향</vt:lpstr>
      <vt:lpstr>필요한 부품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기반 구현한 디지털 도어락</dc:title>
  <dc:creator>江 巍</dc:creator>
  <cp:lastModifiedBy>江 巍</cp:lastModifiedBy>
  <cp:revision>6</cp:revision>
  <dcterms:created xsi:type="dcterms:W3CDTF">2021-11-16T08:00:27Z</dcterms:created>
  <dcterms:modified xsi:type="dcterms:W3CDTF">2021-11-22T13:15:46Z</dcterms:modified>
</cp:coreProperties>
</file>