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B3BD4-75CC-4D10-9A51-D74E282FAD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53C263-2561-4863-8BBA-6D09437A52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FCAE6E-E2BB-4832-881A-A0AC2A314A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6923F7-FD81-41EA-AEEF-C698FACF98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E25FCA-2713-41D5-A470-A2D57BB95D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ED73F4-12EF-4284-BCEF-E10A959CFA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2CD9BC-EA4E-4180-933A-8B194BD7F5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F6742B-1D99-4F1B-B0F8-DC3B1137A8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735CC7-8986-4519-86A2-21751F009E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BD68CB-15B5-422F-AD17-00E81BC5EA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C8EDC5-869B-4392-B3D7-11254798C5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BCE35E-A228-4096-9C27-A6BEDA233B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D6A2FCC-5A2A-4AB8-B4F4-9B8F489BF35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source.android.com/docs/core/connect/bluetooth" TargetMode="External"/><Relationship Id="rId2" Type="http://schemas.openxmlformats.org/officeDocument/2006/relationships/hyperlink" Target="https://techjournalsite.home.blog/tag/bluetooth/" TargetMode="External"/><Relationship Id="rId3" Type="http://schemas.openxmlformats.org/officeDocument/2006/relationships/hyperlink" Target="https://learn.adafruit.com/introduction-to-bluetooth-low-energy/introduction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Android Bluetooth Stack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1500" spc="-1" strike="noStrike">
                <a:latin typeface="Arial"/>
                <a:ea typeface="Microsoft YaHei"/>
              </a:rPr>
              <a:t>BinhHT7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2. Android Bluetooth Stack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28600" y="1043280"/>
            <a:ext cx="9601200" cy="44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2. Android Bluetooth Stack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743200" y="1143000"/>
            <a:ext cx="3884040" cy="43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2. Android Bluetooth Stack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916560" y="1143000"/>
            <a:ext cx="3884040" cy="434340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/>
          <p:nvPr/>
        </p:nvSpPr>
        <p:spPr>
          <a:xfrm rot="5409000">
            <a:off x="5267160" y="1267560"/>
            <a:ext cx="4329000" cy="4348800"/>
          </a:xfrm>
          <a:prstGeom prst="wedgeRectCallout">
            <a:avLst>
              <a:gd name="adj1" fmla="val -34717"/>
              <a:gd name="adj2" fmla="val 99490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 txBox="1"/>
          <p:nvPr/>
        </p:nvSpPr>
        <p:spPr>
          <a:xfrm>
            <a:off x="5356800" y="1271880"/>
            <a:ext cx="163764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BluetoothManager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370840" y="2779200"/>
            <a:ext cx="15598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BluetoothAdapter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5486400" y="4053240"/>
            <a:ext cx="14410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BluetoothProfile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522400" y="1528200"/>
            <a:ext cx="3886200" cy="123588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5522400" y="3041280"/>
            <a:ext cx="3886200" cy="104796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4"/>
          <a:stretch/>
        </p:blipFill>
        <p:spPr>
          <a:xfrm>
            <a:off x="5522400" y="4298400"/>
            <a:ext cx="3886200" cy="12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916560" y="1143000"/>
            <a:ext cx="3884040" cy="434340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/>
          <p:nvPr/>
        </p:nvSpPr>
        <p:spPr>
          <a:xfrm rot="5409000">
            <a:off x="5272920" y="1174680"/>
            <a:ext cx="4329000" cy="4348800"/>
          </a:xfrm>
          <a:prstGeom prst="wedgeRectCallout">
            <a:avLst>
              <a:gd name="adj1" fmla="val -34046"/>
              <a:gd name="adj2" fmla="val 65236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2. Android Bluetooth Stack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5486400" y="1310040"/>
            <a:ext cx="15310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BluetoothService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486400" y="3321000"/>
            <a:ext cx="223344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BluetoothManagerService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rcRect l="0" t="0" r="19948" b="0"/>
          <a:stretch/>
        </p:blipFill>
        <p:spPr>
          <a:xfrm>
            <a:off x="5507280" y="1647720"/>
            <a:ext cx="3864960" cy="15526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rcRect l="0" t="2473" r="24892" b="0"/>
          <a:stretch/>
        </p:blipFill>
        <p:spPr>
          <a:xfrm>
            <a:off x="5522400" y="3621600"/>
            <a:ext cx="384984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2. Android Bluetooth Stack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16560" y="1143000"/>
            <a:ext cx="3884040" cy="434340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 rot="5409000">
            <a:off x="5263200" y="1136880"/>
            <a:ext cx="4338000" cy="4349520"/>
          </a:xfrm>
          <a:prstGeom prst="wedgeRectCallout">
            <a:avLst>
              <a:gd name="adj1" fmla="val -20277"/>
              <a:gd name="adj2" fmla="val 6440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 txBox="1"/>
          <p:nvPr/>
        </p:nvSpPr>
        <p:spPr>
          <a:xfrm>
            <a:off x="5378400" y="1214640"/>
            <a:ext cx="148824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AdapterService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rcRect l="0" t="0" r="15003" b="0"/>
          <a:stretch/>
        </p:blipFill>
        <p:spPr>
          <a:xfrm>
            <a:off x="5486400" y="1468800"/>
            <a:ext cx="3885840" cy="17092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5486400" y="3441600"/>
            <a:ext cx="3886200" cy="184356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5456520" y="3213000"/>
            <a:ext cx="145944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ServiceFactory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2. Android Bluetooth Stack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916560" y="1143000"/>
            <a:ext cx="3884040" cy="434340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/>
          <p:nvPr/>
        </p:nvSpPr>
        <p:spPr>
          <a:xfrm rot="5409000">
            <a:off x="5277600" y="1151640"/>
            <a:ext cx="4308480" cy="4349160"/>
          </a:xfrm>
          <a:prstGeom prst="wedgeRectCallout">
            <a:avLst>
              <a:gd name="adj1" fmla="val -1509"/>
              <a:gd name="adj2" fmla="val 64111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 txBox="1"/>
          <p:nvPr/>
        </p:nvSpPr>
        <p:spPr>
          <a:xfrm>
            <a:off x="5396760" y="1166040"/>
            <a:ext cx="15310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JNI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rcRect l="0" t="0" r="15145" b="0"/>
          <a:stretch/>
        </p:blipFill>
        <p:spPr>
          <a:xfrm rot="22800">
            <a:off x="5487120" y="1428480"/>
            <a:ext cx="3871800" cy="402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2. Android Bluetooth Stack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916560" y="1143000"/>
            <a:ext cx="3884040" cy="434340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 rot="5409000">
            <a:off x="5168520" y="1153440"/>
            <a:ext cx="4527360" cy="4349880"/>
          </a:xfrm>
          <a:prstGeom prst="wedgeRectCallout">
            <a:avLst>
              <a:gd name="adj1" fmla="val 9384"/>
              <a:gd name="adj2" fmla="val 6352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2"/>
          <a:srcRect l="0" t="0" r="22885" b="0"/>
          <a:stretch/>
        </p:blipFill>
        <p:spPr>
          <a:xfrm>
            <a:off x="5486400" y="1371600"/>
            <a:ext cx="3886200" cy="412956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 txBox="1"/>
          <p:nvPr/>
        </p:nvSpPr>
        <p:spPr>
          <a:xfrm>
            <a:off x="5397120" y="1081440"/>
            <a:ext cx="15310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Arial"/>
              </a:rPr>
              <a:t>BTIF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hlinkClick r:id="rId1"/>
              </a:rPr>
              <a:t>https://source.android.com/docs/core/connect/bluetooth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hlinkClick r:id="rId2"/>
              </a:rPr>
              <a:t>https://techjournalsite.home.blog/tag/bluetooth/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hlinkClick r:id="rId3"/>
              </a:rPr>
              <a:t>https://learn.adafruit.com/introduction-to-bluetooth-low-energy/introduction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Content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Bluetooth Overview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Android Bluetooth Stack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1. Bluetooth Overview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28800" y="1074600"/>
            <a:ext cx="6800040" cy="41914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6557400" y="914400"/>
            <a:ext cx="2129400" cy="4343400"/>
          </a:xfrm>
          <a:prstGeom prst="rect">
            <a:avLst/>
          </a:prstGeom>
          <a:noFill/>
          <a:ln w="126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1. Bluetooth Overview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096320" y="914400"/>
            <a:ext cx="2047680" cy="41623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9" name=""/>
          <p:cNvSpPr txBox="1"/>
          <p:nvPr/>
        </p:nvSpPr>
        <p:spPr>
          <a:xfrm>
            <a:off x="936360" y="1215000"/>
            <a:ext cx="569304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GAP</a:t>
            </a:r>
            <a:r>
              <a:rPr b="0" lang="en-US" sz="1400" spc="-1" strike="noStrike">
                <a:latin typeface="Arial"/>
              </a:rPr>
              <a:t>: defines procedures concerned with device discovery and establishing connections between two devices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936360" y="1792800"/>
            <a:ext cx="569304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GATT</a:t>
            </a:r>
            <a:r>
              <a:rPr b="0" lang="en-US" sz="1400" spc="-1" strike="noStrike">
                <a:latin typeface="Arial"/>
              </a:rPr>
              <a:t>: defines higher-level data types based on the attributes held in the attribute table.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936360" y="2383200"/>
            <a:ext cx="546444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ATT</a:t>
            </a:r>
            <a:r>
              <a:rPr b="0" lang="en-US" sz="1400" spc="-1" strike="noStrike">
                <a:latin typeface="Arial"/>
              </a:rPr>
              <a:t>: contains a handle, a Universally Unique Identifier (UUID), a value and a set of permissions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936360" y="3069000"/>
            <a:ext cx="5921640" cy="58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SMP</a:t>
            </a:r>
            <a:r>
              <a:rPr b="0" lang="en-US" sz="1400" spc="-1" strike="noStrike">
                <a:latin typeface="Arial"/>
              </a:rPr>
              <a:t>: A protocol used during the execution of security procedures such as pairing.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36360" y="3754800"/>
            <a:ext cx="5464440" cy="68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L2CAP</a:t>
            </a:r>
            <a:r>
              <a:rPr b="0" lang="en-US" sz="1400" spc="-1" strike="noStrike">
                <a:latin typeface="Arial"/>
              </a:rPr>
              <a:t>: responsible for protocol multiplexing, flow control, and segmentation and reassembly of service data units (SDUs).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936360" y="4476600"/>
            <a:ext cx="5693040" cy="68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latin typeface="Arial"/>
              </a:rPr>
              <a:t>HCI</a:t>
            </a:r>
            <a:r>
              <a:rPr b="0" lang="en-US" sz="1400" spc="-1" strike="noStrike">
                <a:latin typeface="Arial"/>
              </a:rPr>
              <a:t>: defines a standardized interface via which a host can issue commands to the controller and a controller can communicate with the host.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1. Bluetooth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15640" y="1208160"/>
            <a:ext cx="3913560" cy="1333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Bluetooth Device Roles: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Central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200400" y="2039040"/>
            <a:ext cx="5486400" cy="321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1. Bluetooth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247400" y="1828800"/>
            <a:ext cx="4467600" cy="217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Characteristic</a:t>
            </a:r>
            <a:r>
              <a:rPr b="0" lang="en-US" sz="1800" spc="-1" strike="noStrike">
                <a:latin typeface="Arial"/>
              </a:rPr>
              <a:t>, composed of:</a:t>
            </a:r>
            <a:endParaRPr b="0" lang="en-US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A single </a:t>
            </a:r>
            <a:r>
              <a:rPr b="1" lang="en-US" sz="1800" spc="-1" strike="noStrike">
                <a:latin typeface="Arial"/>
                <a:ea typeface="Microsoft YaHei"/>
              </a:rPr>
              <a:t>value</a:t>
            </a:r>
            <a:r>
              <a:rPr b="0" lang="en-US" sz="1800" spc="-1" strike="noStrike">
                <a:latin typeface="Arial"/>
                <a:ea typeface="Microsoft YaHei"/>
              </a:rPr>
              <a:t> (int, float, string)</a:t>
            </a:r>
            <a:endParaRPr b="0" lang="en-US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Many </a:t>
            </a:r>
            <a:r>
              <a:rPr b="1" lang="en-US" sz="1800" spc="-1" strike="noStrike">
                <a:latin typeface="Arial"/>
                <a:ea typeface="Microsoft YaHei"/>
              </a:rPr>
              <a:t>descriptors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Service: </a:t>
            </a:r>
            <a:r>
              <a:rPr b="0" lang="en-US" sz="1800" spc="-1" strike="noStrike">
                <a:latin typeface="Arial"/>
              </a:rPr>
              <a:t>group of related characteristics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Profile: </a:t>
            </a:r>
            <a:r>
              <a:rPr b="0" lang="en-US" sz="1800" spc="-1" strike="noStrike">
                <a:latin typeface="Arial"/>
              </a:rPr>
              <a:t>group of services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Identified using UUIDs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375240" y="1172520"/>
            <a:ext cx="3200400" cy="358128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 txBox="1"/>
          <p:nvPr/>
        </p:nvSpPr>
        <p:spPr>
          <a:xfrm>
            <a:off x="1143000" y="1172520"/>
            <a:ext cx="422820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Arial"/>
              </a:rPr>
              <a:t>Peripheral</a:t>
            </a:r>
            <a:r>
              <a:rPr b="0" lang="en-US" sz="2000" spc="-1" strike="noStrike">
                <a:latin typeface="Arial"/>
              </a:rPr>
              <a:t>: usually acts as a server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1. Bluetooth Overview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6172200" y="2057400"/>
            <a:ext cx="3510000" cy="251460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1071000" y="1720800"/>
            <a:ext cx="4800600" cy="3272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Profile: “</a:t>
            </a:r>
            <a:r>
              <a:rPr b="0" lang="en-US" sz="1800" spc="-1" strike="noStrike">
                <a:latin typeface="Arial"/>
              </a:rPr>
              <a:t>Heart Rate”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  <a:ea typeface="Microsoft YaHei"/>
              </a:rPr>
              <a:t>Services: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Heart Rate”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Characteristics:</a:t>
            </a:r>
            <a:endParaRPr b="0" lang="en-US" sz="1800" spc="-1" strike="noStrike"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“</a:t>
            </a:r>
            <a:r>
              <a:rPr b="0" lang="en-US" sz="1800" spc="-1" strike="noStrike">
                <a:latin typeface="Arial"/>
                <a:ea typeface="Microsoft YaHei"/>
              </a:rPr>
              <a:t>Current Heart Rate” (read/subscribe)</a:t>
            </a:r>
            <a:endParaRPr b="0" lang="en-US" sz="1800" spc="-1" strike="noStrike">
              <a:latin typeface="Arial"/>
            </a:endParaRPr>
          </a:p>
          <a:p>
            <a:pPr lvl="1" marL="360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Microsoft YaHei"/>
              </a:rPr>
              <a:t>“</a:t>
            </a:r>
            <a:r>
              <a:rPr b="0" lang="en-US" sz="1800" spc="-1" strike="noStrike">
                <a:latin typeface="Arial"/>
                <a:ea typeface="Microsoft YaHei"/>
              </a:rPr>
              <a:t>Settings” (read/write)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258200" y="1172520"/>
            <a:ext cx="422820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Arial"/>
              </a:rPr>
              <a:t>Example: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1. Bluetooth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247400" y="1802520"/>
            <a:ext cx="5572080" cy="712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Can connect to up to 7 BLE servers simultaneously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Reads/writes/subscribes to characteristics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43000" y="1172520"/>
            <a:ext cx="422820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latin typeface="Arial"/>
              </a:rPr>
              <a:t>Central</a:t>
            </a:r>
            <a:r>
              <a:rPr b="0" lang="en-US" sz="2000" spc="-1" strike="noStrike">
                <a:latin typeface="Arial"/>
              </a:rPr>
              <a:t>: usually acts as a client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  <a:ea typeface="Microsoft YaHei"/>
              </a:rPr>
              <a:t>2. Android Bluetooth Stack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819800" y="1172520"/>
            <a:ext cx="5952600" cy="40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2023-02-06T08:21:04Z</dcterms:modified>
  <cp:revision>41</cp:revision>
  <dc:subject/>
  <dc:title/>
</cp:coreProperties>
</file>