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9" r:id="rId5"/>
    <p:sldId id="268" r:id="rId6"/>
    <p:sldId id="269" r:id="rId7"/>
    <p:sldId id="260" r:id="rId8"/>
    <p:sldId id="261" r:id="rId9"/>
    <p:sldId id="262" r:id="rId10"/>
    <p:sldId id="264" r:id="rId11"/>
    <p:sldId id="263" r:id="rId12"/>
    <p:sldId id="265" r:id="rId13"/>
    <p:sldId id="266" r:id="rId14"/>
    <p:sldId id="270" r:id="rId15"/>
    <p:sldId id="276" r:id="rId16"/>
    <p:sldId id="277" r:id="rId17"/>
    <p:sldId id="278" r:id="rId18"/>
    <p:sldId id="279" r:id="rId19"/>
    <p:sldId id="273" r:id="rId20"/>
    <p:sldId id="272" r:id="rId21"/>
    <p:sldId id="274" r:id="rId22"/>
    <p:sldId id="275" r:id="rId23"/>
    <p:sldId id="287" r:id="rId24"/>
    <p:sldId id="271" r:id="rId25"/>
    <p:sldId id="280" r:id="rId26"/>
    <p:sldId id="281" r:id="rId27"/>
    <p:sldId id="282" r:id="rId28"/>
    <p:sldId id="283" r:id="rId29"/>
    <p:sldId id="285" r:id="rId30"/>
    <p:sldId id="284" r:id="rId31"/>
    <p:sldId id="286" r:id="rId32"/>
    <p:sldId id="25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hanh Tung (GAM.DAP)" initials="NTT(" lastIdx="2" clrIdx="0">
    <p:extLst>
      <p:ext uri="{19B8F6BF-5375-455C-9EA6-DF929625EA0E}">
        <p15:presenceInfo xmlns:p15="http://schemas.microsoft.com/office/powerpoint/2012/main" userId="S::TungNT58@fsoft.com.vn::95b98178-aa3d-4f84-8d56-ce074352b9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53371F-45A0-487C-8ED4-BBA0AB21D96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B6C6FE-B7DD-4E95-88EF-A3962BEB100E}">
      <dgm:prSet phldrT="[Text]"/>
      <dgm:spPr/>
      <dgm:t>
        <a:bodyPr/>
        <a:lstStyle/>
        <a:p>
          <a:r>
            <a:rPr lang="en-US" dirty="0"/>
            <a:t>Android Bluetooth Architecture</a:t>
          </a:r>
        </a:p>
      </dgm:t>
    </dgm:pt>
    <dgm:pt modelId="{589986D6-B010-48D0-8476-76001CAAE1F1}" type="parTrans" cxnId="{DCDE3FE1-54B8-4C9E-B0D3-DF360E6F36DC}">
      <dgm:prSet/>
      <dgm:spPr/>
      <dgm:t>
        <a:bodyPr/>
        <a:lstStyle/>
        <a:p>
          <a:endParaRPr lang="en-US"/>
        </a:p>
      </dgm:t>
    </dgm:pt>
    <dgm:pt modelId="{BBD31D0C-CB09-4DB1-B65D-75539A93FAF6}" type="sibTrans" cxnId="{DCDE3FE1-54B8-4C9E-B0D3-DF360E6F36DC}">
      <dgm:prSet/>
      <dgm:spPr/>
      <dgm:t>
        <a:bodyPr/>
        <a:lstStyle/>
        <a:p>
          <a:endParaRPr lang="en-US"/>
        </a:p>
      </dgm:t>
    </dgm:pt>
    <dgm:pt modelId="{49F25CB4-DD47-4B80-BFF6-D38498C44578}">
      <dgm:prSet phldrT="[Text]"/>
      <dgm:spPr/>
      <dgm:t>
        <a:bodyPr/>
        <a:lstStyle/>
        <a:p>
          <a:r>
            <a:rPr lang="en-US" dirty="0"/>
            <a:t>Bluetooth Workflow</a:t>
          </a:r>
        </a:p>
      </dgm:t>
    </dgm:pt>
    <dgm:pt modelId="{217C331B-3AC8-4FD5-AA31-2661E7EEB4C7}" type="parTrans" cxnId="{20C6DA54-9EB5-47E2-94F6-8A266FCE8C74}">
      <dgm:prSet/>
      <dgm:spPr/>
      <dgm:t>
        <a:bodyPr/>
        <a:lstStyle/>
        <a:p>
          <a:endParaRPr lang="en-US"/>
        </a:p>
      </dgm:t>
    </dgm:pt>
    <dgm:pt modelId="{E9B55AAB-8B7A-4F5B-B7EB-0E0CC0EBD5D3}" type="sibTrans" cxnId="{20C6DA54-9EB5-47E2-94F6-8A266FCE8C74}">
      <dgm:prSet/>
      <dgm:spPr/>
      <dgm:t>
        <a:bodyPr/>
        <a:lstStyle/>
        <a:p>
          <a:endParaRPr lang="en-US"/>
        </a:p>
      </dgm:t>
    </dgm:pt>
    <dgm:pt modelId="{34E23F09-3BAE-4D99-A313-73D3CB42BAC0}">
      <dgm:prSet phldrT="[Text]"/>
      <dgm:spPr/>
      <dgm:t>
        <a:bodyPr/>
        <a:lstStyle/>
        <a:p>
          <a:r>
            <a:rPr lang="en-US" dirty="0"/>
            <a:t>HIDL and Vendor Implementation</a:t>
          </a:r>
        </a:p>
      </dgm:t>
    </dgm:pt>
    <dgm:pt modelId="{AB1FC117-AD20-4C9F-A2F9-7D92E69B1492}" type="parTrans" cxnId="{CD155E4C-672C-49D7-8345-757FD36BFD9B}">
      <dgm:prSet/>
      <dgm:spPr/>
      <dgm:t>
        <a:bodyPr/>
        <a:lstStyle/>
        <a:p>
          <a:endParaRPr lang="en-US"/>
        </a:p>
      </dgm:t>
    </dgm:pt>
    <dgm:pt modelId="{3E9526A4-6644-47CD-87A9-C4CBA2444C17}" type="sibTrans" cxnId="{CD155E4C-672C-49D7-8345-757FD36BFD9B}">
      <dgm:prSet/>
      <dgm:spPr/>
      <dgm:t>
        <a:bodyPr/>
        <a:lstStyle/>
        <a:p>
          <a:endParaRPr lang="en-US"/>
        </a:p>
      </dgm:t>
    </dgm:pt>
    <dgm:pt modelId="{8B098AC6-2D69-41A8-BC3B-47AA6B30A27F}" type="pres">
      <dgm:prSet presAssocID="{D153371F-45A0-487C-8ED4-BBA0AB21D969}" presName="Name0" presStyleCnt="0">
        <dgm:presLayoutVars>
          <dgm:chMax val="7"/>
          <dgm:chPref val="7"/>
          <dgm:dir/>
        </dgm:presLayoutVars>
      </dgm:prSet>
      <dgm:spPr/>
    </dgm:pt>
    <dgm:pt modelId="{C98B1D0D-9796-45CD-9B99-1466FDA47B00}" type="pres">
      <dgm:prSet presAssocID="{D153371F-45A0-487C-8ED4-BBA0AB21D969}" presName="Name1" presStyleCnt="0"/>
      <dgm:spPr/>
    </dgm:pt>
    <dgm:pt modelId="{E2055E38-ADBA-451C-9846-15AD637C19F5}" type="pres">
      <dgm:prSet presAssocID="{D153371F-45A0-487C-8ED4-BBA0AB21D969}" presName="cycle" presStyleCnt="0"/>
      <dgm:spPr/>
    </dgm:pt>
    <dgm:pt modelId="{C7EF6011-6302-4E85-8910-A4183FE7F776}" type="pres">
      <dgm:prSet presAssocID="{D153371F-45A0-487C-8ED4-BBA0AB21D969}" presName="srcNode" presStyleLbl="node1" presStyleIdx="0" presStyleCnt="3"/>
      <dgm:spPr/>
    </dgm:pt>
    <dgm:pt modelId="{1ACE665B-527F-4B1D-AF3E-650D8D19C18F}" type="pres">
      <dgm:prSet presAssocID="{D153371F-45A0-487C-8ED4-BBA0AB21D969}" presName="conn" presStyleLbl="parChTrans1D2" presStyleIdx="0" presStyleCnt="1"/>
      <dgm:spPr/>
    </dgm:pt>
    <dgm:pt modelId="{D26C0D4F-2F17-4E78-8A1F-695980F05BD7}" type="pres">
      <dgm:prSet presAssocID="{D153371F-45A0-487C-8ED4-BBA0AB21D969}" presName="extraNode" presStyleLbl="node1" presStyleIdx="0" presStyleCnt="3"/>
      <dgm:spPr/>
    </dgm:pt>
    <dgm:pt modelId="{941047E8-E3D7-447D-8FDE-D609D8349D96}" type="pres">
      <dgm:prSet presAssocID="{D153371F-45A0-487C-8ED4-BBA0AB21D969}" presName="dstNode" presStyleLbl="node1" presStyleIdx="0" presStyleCnt="3"/>
      <dgm:spPr/>
    </dgm:pt>
    <dgm:pt modelId="{C51F5675-2B5E-4550-8E1D-592ADECEB6DF}" type="pres">
      <dgm:prSet presAssocID="{82B6C6FE-B7DD-4E95-88EF-A3962BEB100E}" presName="text_1" presStyleLbl="node1" presStyleIdx="0" presStyleCnt="3">
        <dgm:presLayoutVars>
          <dgm:bulletEnabled val="1"/>
        </dgm:presLayoutVars>
      </dgm:prSet>
      <dgm:spPr/>
    </dgm:pt>
    <dgm:pt modelId="{E28E63E5-AAD9-440E-921A-CF42404A160F}" type="pres">
      <dgm:prSet presAssocID="{82B6C6FE-B7DD-4E95-88EF-A3962BEB100E}" presName="accent_1" presStyleCnt="0"/>
      <dgm:spPr/>
    </dgm:pt>
    <dgm:pt modelId="{BDA6EF23-796A-48CD-9E27-01EF45EC9674}" type="pres">
      <dgm:prSet presAssocID="{82B6C6FE-B7DD-4E95-88EF-A3962BEB100E}" presName="accentRepeatNode" presStyleLbl="solidFgAcc1" presStyleIdx="0" presStyleCnt="3"/>
      <dgm:spPr/>
    </dgm:pt>
    <dgm:pt modelId="{99B901AB-A1BE-47B2-B449-36703385157A}" type="pres">
      <dgm:prSet presAssocID="{49F25CB4-DD47-4B80-BFF6-D38498C44578}" presName="text_2" presStyleLbl="node1" presStyleIdx="1" presStyleCnt="3">
        <dgm:presLayoutVars>
          <dgm:bulletEnabled val="1"/>
        </dgm:presLayoutVars>
      </dgm:prSet>
      <dgm:spPr/>
    </dgm:pt>
    <dgm:pt modelId="{A33E587A-4C6E-4375-B98E-EB4631F269EC}" type="pres">
      <dgm:prSet presAssocID="{49F25CB4-DD47-4B80-BFF6-D38498C44578}" presName="accent_2" presStyleCnt="0"/>
      <dgm:spPr/>
    </dgm:pt>
    <dgm:pt modelId="{42B25806-E4C4-4C21-A78A-18CDBA391800}" type="pres">
      <dgm:prSet presAssocID="{49F25CB4-DD47-4B80-BFF6-D38498C44578}" presName="accentRepeatNode" presStyleLbl="solidFgAcc1" presStyleIdx="1" presStyleCnt="3"/>
      <dgm:spPr/>
    </dgm:pt>
    <dgm:pt modelId="{20B5E1E4-98B2-4493-89D1-A7F88DEBEDF3}" type="pres">
      <dgm:prSet presAssocID="{34E23F09-3BAE-4D99-A313-73D3CB42BAC0}" presName="text_3" presStyleLbl="node1" presStyleIdx="2" presStyleCnt="3">
        <dgm:presLayoutVars>
          <dgm:bulletEnabled val="1"/>
        </dgm:presLayoutVars>
      </dgm:prSet>
      <dgm:spPr/>
    </dgm:pt>
    <dgm:pt modelId="{C2DD60C8-6CD7-4C61-A634-2211E52B5BC8}" type="pres">
      <dgm:prSet presAssocID="{34E23F09-3BAE-4D99-A313-73D3CB42BAC0}" presName="accent_3" presStyleCnt="0"/>
      <dgm:spPr/>
    </dgm:pt>
    <dgm:pt modelId="{8A32DFD1-5166-4E3C-B07A-B1E9BAE7FF59}" type="pres">
      <dgm:prSet presAssocID="{34E23F09-3BAE-4D99-A313-73D3CB42BAC0}" presName="accentRepeatNode" presStyleLbl="solidFgAcc1" presStyleIdx="2" presStyleCnt="3"/>
      <dgm:spPr/>
    </dgm:pt>
  </dgm:ptLst>
  <dgm:cxnLst>
    <dgm:cxn modelId="{2D8CA81E-D9DC-43B8-A7C7-31C62DFC46CA}" type="presOf" srcId="{BBD31D0C-CB09-4DB1-B65D-75539A93FAF6}" destId="{1ACE665B-527F-4B1D-AF3E-650D8D19C18F}" srcOrd="0" destOrd="0" presId="urn:microsoft.com/office/officeart/2008/layout/VerticalCurvedList"/>
    <dgm:cxn modelId="{63347221-301F-4D42-A91A-A3202DE2490D}" type="presOf" srcId="{D153371F-45A0-487C-8ED4-BBA0AB21D969}" destId="{8B098AC6-2D69-41A8-BC3B-47AA6B30A27F}" srcOrd="0" destOrd="0" presId="urn:microsoft.com/office/officeart/2008/layout/VerticalCurvedList"/>
    <dgm:cxn modelId="{10702E32-1E1C-4751-9929-24C148E62F24}" type="presOf" srcId="{82B6C6FE-B7DD-4E95-88EF-A3962BEB100E}" destId="{C51F5675-2B5E-4550-8E1D-592ADECEB6DF}" srcOrd="0" destOrd="0" presId="urn:microsoft.com/office/officeart/2008/layout/VerticalCurvedList"/>
    <dgm:cxn modelId="{CD155E4C-672C-49D7-8345-757FD36BFD9B}" srcId="{D153371F-45A0-487C-8ED4-BBA0AB21D969}" destId="{34E23F09-3BAE-4D99-A313-73D3CB42BAC0}" srcOrd="2" destOrd="0" parTransId="{AB1FC117-AD20-4C9F-A2F9-7D92E69B1492}" sibTransId="{3E9526A4-6644-47CD-87A9-C4CBA2444C17}"/>
    <dgm:cxn modelId="{20C6DA54-9EB5-47E2-94F6-8A266FCE8C74}" srcId="{D153371F-45A0-487C-8ED4-BBA0AB21D969}" destId="{49F25CB4-DD47-4B80-BFF6-D38498C44578}" srcOrd="1" destOrd="0" parTransId="{217C331B-3AC8-4FD5-AA31-2661E7EEB4C7}" sibTransId="{E9B55AAB-8B7A-4F5B-B7EB-0E0CC0EBD5D3}"/>
    <dgm:cxn modelId="{1BFA3B87-DE36-468C-8ED2-BEF50813BC46}" type="presOf" srcId="{49F25CB4-DD47-4B80-BFF6-D38498C44578}" destId="{99B901AB-A1BE-47B2-B449-36703385157A}" srcOrd="0" destOrd="0" presId="urn:microsoft.com/office/officeart/2008/layout/VerticalCurvedList"/>
    <dgm:cxn modelId="{0007EFCD-5BD0-4193-BF0A-3AFB36D90D2F}" type="presOf" srcId="{34E23F09-3BAE-4D99-A313-73D3CB42BAC0}" destId="{20B5E1E4-98B2-4493-89D1-A7F88DEBEDF3}" srcOrd="0" destOrd="0" presId="urn:microsoft.com/office/officeart/2008/layout/VerticalCurvedList"/>
    <dgm:cxn modelId="{DCDE3FE1-54B8-4C9E-B0D3-DF360E6F36DC}" srcId="{D153371F-45A0-487C-8ED4-BBA0AB21D969}" destId="{82B6C6FE-B7DD-4E95-88EF-A3962BEB100E}" srcOrd="0" destOrd="0" parTransId="{589986D6-B010-48D0-8476-76001CAAE1F1}" sibTransId="{BBD31D0C-CB09-4DB1-B65D-75539A93FAF6}"/>
    <dgm:cxn modelId="{67EA540E-EE54-43D1-B2E3-4C03A6E70C9C}" type="presParOf" srcId="{8B098AC6-2D69-41A8-BC3B-47AA6B30A27F}" destId="{C98B1D0D-9796-45CD-9B99-1466FDA47B00}" srcOrd="0" destOrd="0" presId="urn:microsoft.com/office/officeart/2008/layout/VerticalCurvedList"/>
    <dgm:cxn modelId="{8D76FE63-78D1-4E34-90B9-12D7FAAC8E49}" type="presParOf" srcId="{C98B1D0D-9796-45CD-9B99-1466FDA47B00}" destId="{E2055E38-ADBA-451C-9846-15AD637C19F5}" srcOrd="0" destOrd="0" presId="urn:microsoft.com/office/officeart/2008/layout/VerticalCurvedList"/>
    <dgm:cxn modelId="{4C11078F-71C9-4BC0-9531-905826E203FC}" type="presParOf" srcId="{E2055E38-ADBA-451C-9846-15AD637C19F5}" destId="{C7EF6011-6302-4E85-8910-A4183FE7F776}" srcOrd="0" destOrd="0" presId="urn:microsoft.com/office/officeart/2008/layout/VerticalCurvedList"/>
    <dgm:cxn modelId="{87117E0E-6858-4A55-9EA5-0E286C058082}" type="presParOf" srcId="{E2055E38-ADBA-451C-9846-15AD637C19F5}" destId="{1ACE665B-527F-4B1D-AF3E-650D8D19C18F}" srcOrd="1" destOrd="0" presId="urn:microsoft.com/office/officeart/2008/layout/VerticalCurvedList"/>
    <dgm:cxn modelId="{7AA707B5-7135-4180-BE6D-E780CC07B49E}" type="presParOf" srcId="{E2055E38-ADBA-451C-9846-15AD637C19F5}" destId="{D26C0D4F-2F17-4E78-8A1F-695980F05BD7}" srcOrd="2" destOrd="0" presId="urn:microsoft.com/office/officeart/2008/layout/VerticalCurvedList"/>
    <dgm:cxn modelId="{DDA871B3-1C86-4DEC-B195-6F6D8DE42153}" type="presParOf" srcId="{E2055E38-ADBA-451C-9846-15AD637C19F5}" destId="{941047E8-E3D7-447D-8FDE-D609D8349D96}" srcOrd="3" destOrd="0" presId="urn:microsoft.com/office/officeart/2008/layout/VerticalCurvedList"/>
    <dgm:cxn modelId="{3E8FCCAC-3CA6-4F7C-A651-C4362D7F4FCC}" type="presParOf" srcId="{C98B1D0D-9796-45CD-9B99-1466FDA47B00}" destId="{C51F5675-2B5E-4550-8E1D-592ADECEB6DF}" srcOrd="1" destOrd="0" presId="urn:microsoft.com/office/officeart/2008/layout/VerticalCurvedList"/>
    <dgm:cxn modelId="{A8529D6A-1389-45AC-996C-9BCBD09B0278}" type="presParOf" srcId="{C98B1D0D-9796-45CD-9B99-1466FDA47B00}" destId="{E28E63E5-AAD9-440E-921A-CF42404A160F}" srcOrd="2" destOrd="0" presId="urn:microsoft.com/office/officeart/2008/layout/VerticalCurvedList"/>
    <dgm:cxn modelId="{251DC55F-653D-44A7-BA3D-232A7D58DA4F}" type="presParOf" srcId="{E28E63E5-AAD9-440E-921A-CF42404A160F}" destId="{BDA6EF23-796A-48CD-9E27-01EF45EC9674}" srcOrd="0" destOrd="0" presId="urn:microsoft.com/office/officeart/2008/layout/VerticalCurvedList"/>
    <dgm:cxn modelId="{E4E6E739-562E-43C0-9E6C-7925F4EDBF3A}" type="presParOf" srcId="{C98B1D0D-9796-45CD-9B99-1466FDA47B00}" destId="{99B901AB-A1BE-47B2-B449-36703385157A}" srcOrd="3" destOrd="0" presId="urn:microsoft.com/office/officeart/2008/layout/VerticalCurvedList"/>
    <dgm:cxn modelId="{EE161CBF-94C9-409F-B5EC-B2897016FBB8}" type="presParOf" srcId="{C98B1D0D-9796-45CD-9B99-1466FDA47B00}" destId="{A33E587A-4C6E-4375-B98E-EB4631F269EC}" srcOrd="4" destOrd="0" presId="urn:microsoft.com/office/officeart/2008/layout/VerticalCurvedList"/>
    <dgm:cxn modelId="{086B3212-1926-4CDF-880D-168504DAC9EC}" type="presParOf" srcId="{A33E587A-4C6E-4375-B98E-EB4631F269EC}" destId="{42B25806-E4C4-4C21-A78A-18CDBA391800}" srcOrd="0" destOrd="0" presId="urn:microsoft.com/office/officeart/2008/layout/VerticalCurvedList"/>
    <dgm:cxn modelId="{7E2F2600-3948-4036-B0D3-8A466029A70A}" type="presParOf" srcId="{C98B1D0D-9796-45CD-9B99-1466FDA47B00}" destId="{20B5E1E4-98B2-4493-89D1-A7F88DEBEDF3}" srcOrd="5" destOrd="0" presId="urn:microsoft.com/office/officeart/2008/layout/VerticalCurvedList"/>
    <dgm:cxn modelId="{14001B39-014D-4A26-A340-CAE70ED4A072}" type="presParOf" srcId="{C98B1D0D-9796-45CD-9B99-1466FDA47B00}" destId="{C2DD60C8-6CD7-4C61-A634-2211E52B5BC8}" srcOrd="6" destOrd="0" presId="urn:microsoft.com/office/officeart/2008/layout/VerticalCurvedList"/>
    <dgm:cxn modelId="{1C4D8C51-5D06-490E-BA26-E5C95A35B66C}" type="presParOf" srcId="{C2DD60C8-6CD7-4C61-A634-2211E52B5BC8}" destId="{8A32DFD1-5166-4E3C-B07A-B1E9BAE7FF5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665B-527F-4B1D-AF3E-650D8D19C18F}">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1F5675-2B5E-4550-8E1D-592ADECEB6DF}">
      <dsp:nvSpPr>
        <dsp:cNvPr id="0" name=""/>
        <dsp:cNvSpPr/>
      </dsp:nvSpPr>
      <dsp:spPr>
        <a:xfrm>
          <a:off x="540004" y="388143"/>
          <a:ext cx="8428012" cy="7762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Android Bluetooth Architecture</a:t>
          </a:r>
        </a:p>
      </dsp:txBody>
      <dsp:txXfrm>
        <a:off x="540004" y="388143"/>
        <a:ext cx="8428012" cy="776287"/>
      </dsp:txXfrm>
    </dsp:sp>
    <dsp:sp modelId="{BDA6EF23-796A-48CD-9E27-01EF45EC9674}">
      <dsp:nvSpPr>
        <dsp:cNvPr id="0" name=""/>
        <dsp:cNvSpPr/>
      </dsp:nvSpPr>
      <dsp:spPr>
        <a:xfrm>
          <a:off x="54824" y="291107"/>
          <a:ext cx="970359" cy="97035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901AB-A1BE-47B2-B449-36703385157A}">
      <dsp:nvSpPr>
        <dsp:cNvPr id="0" name=""/>
        <dsp:cNvSpPr/>
      </dsp:nvSpPr>
      <dsp:spPr>
        <a:xfrm>
          <a:off x="822184" y="1552574"/>
          <a:ext cx="8145832" cy="7762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Bluetooth Workflow</a:t>
          </a:r>
        </a:p>
      </dsp:txBody>
      <dsp:txXfrm>
        <a:off x="822184" y="1552574"/>
        <a:ext cx="8145832" cy="776287"/>
      </dsp:txXfrm>
    </dsp:sp>
    <dsp:sp modelId="{42B25806-E4C4-4C21-A78A-18CDBA391800}">
      <dsp:nvSpPr>
        <dsp:cNvPr id="0" name=""/>
        <dsp:cNvSpPr/>
      </dsp:nvSpPr>
      <dsp:spPr>
        <a:xfrm>
          <a:off x="337004" y="1455538"/>
          <a:ext cx="970359" cy="97035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B5E1E4-98B2-4493-89D1-A7F88DEBEDF3}">
      <dsp:nvSpPr>
        <dsp:cNvPr id="0" name=""/>
        <dsp:cNvSpPr/>
      </dsp:nvSpPr>
      <dsp:spPr>
        <a:xfrm>
          <a:off x="540004" y="2717005"/>
          <a:ext cx="8428012" cy="7762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HIDL and Vendor Implementation</a:t>
          </a:r>
        </a:p>
      </dsp:txBody>
      <dsp:txXfrm>
        <a:off x="540004" y="2717005"/>
        <a:ext cx="8428012" cy="776287"/>
      </dsp:txXfrm>
    </dsp:sp>
    <dsp:sp modelId="{8A32DFD1-5166-4E3C-B07A-B1E9BAE7FF59}">
      <dsp:nvSpPr>
        <dsp:cNvPr id="0" name=""/>
        <dsp:cNvSpPr/>
      </dsp:nvSpPr>
      <dsp:spPr>
        <a:xfrm>
          <a:off x="54824" y="2619969"/>
          <a:ext cx="970359" cy="97035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126594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89189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384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243562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5676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3586530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228394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214698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17001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33CC-D998-42F5-A189-523D6BDE1830}"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38589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D33CC-D998-42F5-A189-523D6BDE1830}"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36161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D33CC-D998-42F5-A189-523D6BDE1830}"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170608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D33CC-D998-42F5-A189-523D6BDE1830}"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299819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D33CC-D998-42F5-A189-523D6BDE1830}"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81271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D33CC-D998-42F5-A189-523D6BDE1830}"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386092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D33CC-D998-42F5-A189-523D6BDE1830}"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8CC12-0224-4752-9F66-8D3E4616740C}" type="slidenum">
              <a:rPr lang="en-US" smtClean="0"/>
              <a:t>‹#›</a:t>
            </a:fld>
            <a:endParaRPr lang="en-US"/>
          </a:p>
        </p:txBody>
      </p:sp>
    </p:spTree>
    <p:extLst>
      <p:ext uri="{BB962C8B-B14F-4D97-AF65-F5344CB8AC3E}">
        <p14:creationId xmlns:p14="http://schemas.microsoft.com/office/powerpoint/2010/main" val="354463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3D33CC-D998-42F5-A189-523D6BDE1830}" type="datetimeFigureOut">
              <a:rPr lang="en-US" smtClean="0"/>
              <a:t>1/15/2023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E8CC12-0224-4752-9F66-8D3E4616740C}" type="slidenum">
              <a:rPr lang="en-US" smtClean="0"/>
              <a:t>‹#›</a:t>
            </a:fld>
            <a:endParaRPr lang="en-US"/>
          </a:p>
        </p:txBody>
      </p:sp>
    </p:spTree>
    <p:extLst>
      <p:ext uri="{BB962C8B-B14F-4D97-AF65-F5344CB8AC3E}">
        <p14:creationId xmlns:p14="http://schemas.microsoft.com/office/powerpoint/2010/main" val="346094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1.xml"/><Relationship Id="rId4"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hyperlink" Target="http://developer.android.com/reference/android/bluetooth/package-summary.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3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79EC-40C7-2018-E618-493189FE3167}"/>
              </a:ext>
            </a:extLst>
          </p:cNvPr>
          <p:cNvSpPr>
            <a:spLocks noGrp="1"/>
          </p:cNvSpPr>
          <p:nvPr>
            <p:ph type="ctrTitle"/>
          </p:nvPr>
        </p:nvSpPr>
        <p:spPr/>
        <p:txBody>
          <a:bodyPr/>
          <a:lstStyle/>
          <a:p>
            <a:pPr algn="ctr"/>
            <a:r>
              <a:rPr lang="en-US" dirty="0"/>
              <a:t>Android Bluetooth-BSP part</a:t>
            </a:r>
          </a:p>
        </p:txBody>
      </p:sp>
      <p:sp>
        <p:nvSpPr>
          <p:cNvPr id="3" name="Subtitle 2">
            <a:extLst>
              <a:ext uri="{FF2B5EF4-FFF2-40B4-BE49-F238E27FC236}">
                <a16:creationId xmlns:a16="http://schemas.microsoft.com/office/drawing/2014/main" id="{B4598DA5-F411-48E7-6D56-2AFCF5BD065F}"/>
              </a:ext>
            </a:extLst>
          </p:cNvPr>
          <p:cNvSpPr>
            <a:spLocks noGrp="1"/>
          </p:cNvSpPr>
          <p:nvPr>
            <p:ph type="subTitle" idx="1"/>
          </p:nvPr>
        </p:nvSpPr>
        <p:spPr>
          <a:xfrm>
            <a:off x="1507067" y="4401815"/>
            <a:ext cx="7766936" cy="1096899"/>
          </a:xfrm>
        </p:spPr>
        <p:txBody>
          <a:bodyPr/>
          <a:lstStyle/>
          <a:p>
            <a:pPr algn="l"/>
            <a:r>
              <a:rPr lang="en-US" dirty="0"/>
              <a:t>Tungnt58</a:t>
            </a:r>
          </a:p>
        </p:txBody>
      </p:sp>
    </p:spTree>
    <p:extLst>
      <p:ext uri="{BB962C8B-B14F-4D97-AF65-F5344CB8AC3E}">
        <p14:creationId xmlns:p14="http://schemas.microsoft.com/office/powerpoint/2010/main" val="51186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sz="3600" dirty="0"/>
              <a:t>HIDL Layer</a:t>
            </a:r>
            <a:r>
              <a:rPr lang="en-US" dirty="0"/>
              <a:t>– </a:t>
            </a:r>
            <a:r>
              <a:rPr lang="en-US" sz="3600" dirty="0">
                <a:solidFill>
                  <a:schemeClr val="tx1"/>
                </a:solidFill>
              </a:rPr>
              <a:t>Initialize</a:t>
            </a:r>
            <a:endParaRPr lang="en-US" dirty="0"/>
          </a:p>
        </p:txBody>
      </p:sp>
      <p:grpSp>
        <p:nvGrpSpPr>
          <p:cNvPr id="6" name="Group 5">
            <a:extLst>
              <a:ext uri="{FF2B5EF4-FFF2-40B4-BE49-F238E27FC236}">
                <a16:creationId xmlns:a16="http://schemas.microsoft.com/office/drawing/2014/main" id="{D4F6C669-D9E7-14AF-CCC4-347F5120622D}"/>
              </a:ext>
            </a:extLst>
          </p:cNvPr>
          <p:cNvGrpSpPr/>
          <p:nvPr/>
        </p:nvGrpSpPr>
        <p:grpSpPr>
          <a:xfrm>
            <a:off x="119259" y="592189"/>
            <a:ext cx="11816823" cy="5418374"/>
            <a:chOff x="119259" y="592189"/>
            <a:chExt cx="11816823" cy="5418374"/>
          </a:xfrm>
        </p:grpSpPr>
        <p:sp>
          <p:nvSpPr>
            <p:cNvPr id="4" name="Speech Bubble: Rectangle with Corners Rounded 3">
              <a:extLst>
                <a:ext uri="{FF2B5EF4-FFF2-40B4-BE49-F238E27FC236}">
                  <a16:creationId xmlns:a16="http://schemas.microsoft.com/office/drawing/2014/main" id="{2E7B43F1-CAB8-2162-0692-84E22F22C28A}"/>
                </a:ext>
              </a:extLst>
            </p:cNvPr>
            <p:cNvSpPr/>
            <p:nvPr/>
          </p:nvSpPr>
          <p:spPr>
            <a:xfrm>
              <a:off x="2013529" y="823632"/>
              <a:ext cx="5200072" cy="4352636"/>
            </a:xfrm>
            <a:prstGeom prst="wedgeRoundRectCallout">
              <a:avLst>
                <a:gd name="adj1" fmla="val -58312"/>
                <a:gd name="adj2" fmla="val -6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96FA7E0-3E7C-942D-F8CE-3ACA50894773}"/>
                </a:ext>
              </a:extLst>
            </p:cNvPr>
            <p:cNvSpPr/>
            <p:nvPr/>
          </p:nvSpPr>
          <p:spPr>
            <a:xfrm>
              <a:off x="775856" y="5594927"/>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pic>
          <p:nvPicPr>
            <p:cNvPr id="3" name="Picture 2">
              <a:extLst>
                <a:ext uri="{FF2B5EF4-FFF2-40B4-BE49-F238E27FC236}">
                  <a16:creationId xmlns:a16="http://schemas.microsoft.com/office/drawing/2014/main" id="{0625E013-FE4E-9E65-4BC8-FC5DD87F3D37}"/>
                </a:ext>
              </a:extLst>
            </p:cNvPr>
            <p:cNvPicPr>
              <a:picLocks noChangeAspect="1"/>
            </p:cNvPicPr>
            <p:nvPr/>
          </p:nvPicPr>
          <p:blipFill>
            <a:blip r:embed="rId3"/>
            <a:stretch>
              <a:fillRect/>
            </a:stretch>
          </p:blipFill>
          <p:spPr>
            <a:xfrm>
              <a:off x="2180359" y="1992142"/>
              <a:ext cx="4783859" cy="1647825"/>
            </a:xfrm>
            <a:prstGeom prst="rect">
              <a:avLst/>
            </a:prstGeom>
          </p:spPr>
        </p:pic>
        <p:sp>
          <p:nvSpPr>
            <p:cNvPr id="9" name="Rectangle 8">
              <a:extLst>
                <a:ext uri="{FF2B5EF4-FFF2-40B4-BE49-F238E27FC236}">
                  <a16:creationId xmlns:a16="http://schemas.microsoft.com/office/drawing/2014/main" id="{3AA4726C-D0FE-113F-41D6-F2E9DBBDCD03}"/>
                </a:ext>
              </a:extLst>
            </p:cNvPr>
            <p:cNvSpPr/>
            <p:nvPr/>
          </p:nvSpPr>
          <p:spPr>
            <a:xfrm>
              <a:off x="119259" y="2550299"/>
              <a:ext cx="1393620" cy="3631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Initialize {initialize(callbacks)}</a:t>
              </a:r>
            </a:p>
          </p:txBody>
        </p:sp>
        <p:sp>
          <p:nvSpPr>
            <p:cNvPr id="10" name="TextBox 9">
              <a:extLst>
                <a:ext uri="{FF2B5EF4-FFF2-40B4-BE49-F238E27FC236}">
                  <a16:creationId xmlns:a16="http://schemas.microsoft.com/office/drawing/2014/main" id="{515D6A42-56A6-3540-C0A8-FF5BA7639B2E}"/>
                </a:ext>
              </a:extLst>
            </p:cNvPr>
            <p:cNvSpPr txBox="1"/>
            <p:nvPr/>
          </p:nvSpPr>
          <p:spPr>
            <a:xfrm>
              <a:off x="2069527" y="1119760"/>
              <a:ext cx="5343622" cy="307777"/>
            </a:xfrm>
            <a:prstGeom prst="rect">
              <a:avLst/>
            </a:prstGeom>
            <a:noFill/>
          </p:spPr>
          <p:txBody>
            <a:bodyPr wrap="square">
              <a:spAutoFit/>
            </a:bodyPr>
            <a:lstStyle/>
            <a:p>
              <a:r>
                <a:rPr lang="en-US" sz="1400" dirty="0"/>
                <a:t>hardware/interfaces/bluetooth/1.0/default/bluetooth_hci.cc</a:t>
              </a:r>
            </a:p>
          </p:txBody>
        </p:sp>
        <p:pic>
          <p:nvPicPr>
            <p:cNvPr id="5" name="Picture 4">
              <a:extLst>
                <a:ext uri="{FF2B5EF4-FFF2-40B4-BE49-F238E27FC236}">
                  <a16:creationId xmlns:a16="http://schemas.microsoft.com/office/drawing/2014/main" id="{0719C2C9-1D0A-A8D8-3CA7-7B42D1DCEB38}"/>
                </a:ext>
              </a:extLst>
            </p:cNvPr>
            <p:cNvPicPr>
              <a:picLocks noChangeAspect="1"/>
            </p:cNvPicPr>
            <p:nvPr/>
          </p:nvPicPr>
          <p:blipFill>
            <a:blip r:embed="rId4"/>
            <a:stretch>
              <a:fillRect/>
            </a:stretch>
          </p:blipFill>
          <p:spPr>
            <a:xfrm>
              <a:off x="7269599" y="592189"/>
              <a:ext cx="4666483" cy="5418374"/>
            </a:xfrm>
            <a:prstGeom prst="rect">
              <a:avLst/>
            </a:prstGeom>
          </p:spPr>
        </p:pic>
      </p:grpSp>
    </p:spTree>
    <p:extLst>
      <p:ext uri="{BB962C8B-B14F-4D97-AF65-F5344CB8AC3E}">
        <p14:creationId xmlns:p14="http://schemas.microsoft.com/office/powerpoint/2010/main" val="13803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sz="3600" dirty="0"/>
              <a:t>HIDL Layer </a:t>
            </a:r>
            <a:r>
              <a:rPr lang="en-US" dirty="0"/>
              <a:t>– </a:t>
            </a:r>
            <a:r>
              <a:rPr lang="en-US" sz="3600" dirty="0">
                <a:solidFill>
                  <a:schemeClr val="tx1"/>
                </a:solidFill>
              </a:rPr>
              <a:t>IBluetoothHciCallbacks</a:t>
            </a:r>
            <a:endParaRPr lang="en-US" dirty="0"/>
          </a:p>
        </p:txBody>
      </p:sp>
      <p:grpSp>
        <p:nvGrpSpPr>
          <p:cNvPr id="3" name="Group 2">
            <a:extLst>
              <a:ext uri="{FF2B5EF4-FFF2-40B4-BE49-F238E27FC236}">
                <a16:creationId xmlns:a16="http://schemas.microsoft.com/office/drawing/2014/main" id="{84469613-D12F-9CD4-4D5B-FA081E9CF1E9}"/>
              </a:ext>
            </a:extLst>
          </p:cNvPr>
          <p:cNvGrpSpPr/>
          <p:nvPr/>
        </p:nvGrpSpPr>
        <p:grpSpPr>
          <a:xfrm>
            <a:off x="767303" y="662709"/>
            <a:ext cx="8690734" cy="5532582"/>
            <a:chOff x="342431" y="662709"/>
            <a:chExt cx="8690734" cy="5532582"/>
          </a:xfrm>
        </p:grpSpPr>
        <p:sp>
          <p:nvSpPr>
            <p:cNvPr id="4" name="Speech Bubble: Rectangle with Corners Rounded 3">
              <a:extLst>
                <a:ext uri="{FF2B5EF4-FFF2-40B4-BE49-F238E27FC236}">
                  <a16:creationId xmlns:a16="http://schemas.microsoft.com/office/drawing/2014/main" id="{2E7B43F1-CAB8-2162-0692-84E22F22C28A}"/>
                </a:ext>
              </a:extLst>
            </p:cNvPr>
            <p:cNvSpPr/>
            <p:nvPr/>
          </p:nvSpPr>
          <p:spPr>
            <a:xfrm>
              <a:off x="3205019" y="662709"/>
              <a:ext cx="5828146" cy="5532582"/>
            </a:xfrm>
            <a:prstGeom prst="wedgeRoundRectCallout">
              <a:avLst>
                <a:gd name="adj1" fmla="val -58312"/>
                <a:gd name="adj2" fmla="val -154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96FA7E0-3E7C-942D-F8CE-3ACA50894773}"/>
                </a:ext>
              </a:extLst>
            </p:cNvPr>
            <p:cNvSpPr/>
            <p:nvPr/>
          </p:nvSpPr>
          <p:spPr>
            <a:xfrm>
              <a:off x="775856" y="5594927"/>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pic>
          <p:nvPicPr>
            <p:cNvPr id="5" name="Picture 4">
              <a:extLst>
                <a:ext uri="{FF2B5EF4-FFF2-40B4-BE49-F238E27FC236}">
                  <a16:creationId xmlns:a16="http://schemas.microsoft.com/office/drawing/2014/main" id="{C5A3FA93-4D6C-F9A7-4D38-52F49688B1B8}"/>
                </a:ext>
              </a:extLst>
            </p:cNvPr>
            <p:cNvPicPr>
              <a:picLocks noChangeAspect="1"/>
            </p:cNvPicPr>
            <p:nvPr/>
          </p:nvPicPr>
          <p:blipFill>
            <a:blip r:embed="rId3"/>
            <a:stretch>
              <a:fillRect/>
            </a:stretch>
          </p:blipFill>
          <p:spPr>
            <a:xfrm>
              <a:off x="3362325" y="1411864"/>
              <a:ext cx="5467350" cy="4048125"/>
            </a:xfrm>
            <a:prstGeom prst="rect">
              <a:avLst/>
            </a:prstGeom>
          </p:spPr>
        </p:pic>
        <p:sp>
          <p:nvSpPr>
            <p:cNvPr id="6" name="Rectangle 5">
              <a:extLst>
                <a:ext uri="{FF2B5EF4-FFF2-40B4-BE49-F238E27FC236}">
                  <a16:creationId xmlns:a16="http://schemas.microsoft.com/office/drawing/2014/main" id="{DC55AFEB-36D0-1786-8C15-5E887F21A2F8}"/>
                </a:ext>
              </a:extLst>
            </p:cNvPr>
            <p:cNvSpPr/>
            <p:nvPr/>
          </p:nvSpPr>
          <p:spPr>
            <a:xfrm>
              <a:off x="342431" y="2427790"/>
              <a:ext cx="2369535"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Callback </a:t>
              </a:r>
              <a:r>
                <a:rPr lang="en-US" sz="1100" dirty="0" err="1">
                  <a:solidFill>
                    <a:schemeClr val="tx1"/>
                  </a:solidFill>
                </a:rPr>
                <a:t>funcs</a:t>
              </a:r>
              <a:r>
                <a:rPr lang="en-US" sz="1100" dirty="0">
                  <a:solidFill>
                    <a:schemeClr val="tx1"/>
                  </a:solidFill>
                </a:rPr>
                <a:t> {IBluetoothHciCallbacks interface}</a:t>
              </a:r>
            </a:p>
          </p:txBody>
        </p:sp>
        <p:sp>
          <p:nvSpPr>
            <p:cNvPr id="2" name="TextBox 1">
              <a:extLst>
                <a:ext uri="{FF2B5EF4-FFF2-40B4-BE49-F238E27FC236}">
                  <a16:creationId xmlns:a16="http://schemas.microsoft.com/office/drawing/2014/main" id="{4AA368B6-59EF-6D6D-CDF8-60273931A8B6}"/>
                </a:ext>
              </a:extLst>
            </p:cNvPr>
            <p:cNvSpPr txBox="1"/>
            <p:nvPr/>
          </p:nvSpPr>
          <p:spPr>
            <a:xfrm>
              <a:off x="3424189" y="902665"/>
              <a:ext cx="5343622" cy="307777"/>
            </a:xfrm>
            <a:prstGeom prst="rect">
              <a:avLst/>
            </a:prstGeom>
            <a:noFill/>
          </p:spPr>
          <p:txBody>
            <a:bodyPr wrap="square">
              <a:spAutoFit/>
            </a:bodyPr>
            <a:lstStyle/>
            <a:p>
              <a:r>
                <a:rPr lang="en-US" sz="1400" dirty="0"/>
                <a:t>hardware/interfaces/</a:t>
              </a:r>
              <a:r>
                <a:rPr lang="en-US" sz="1400" dirty="0" err="1"/>
                <a:t>bluetooth</a:t>
              </a:r>
              <a:r>
                <a:rPr lang="en-US" sz="1400" dirty="0"/>
                <a:t>/1.0/</a:t>
              </a:r>
              <a:r>
                <a:rPr lang="en-US" sz="1400" dirty="0" err="1"/>
                <a:t>IBluetoothHciCallbacks.hal</a:t>
              </a:r>
              <a:endParaRPr lang="en-US" sz="1400" dirty="0"/>
            </a:p>
          </p:txBody>
        </p:sp>
      </p:grpSp>
    </p:spTree>
    <p:extLst>
      <p:ext uri="{BB962C8B-B14F-4D97-AF65-F5344CB8AC3E}">
        <p14:creationId xmlns:p14="http://schemas.microsoft.com/office/powerpoint/2010/main" val="283171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sz="3600" dirty="0"/>
              <a:t>HIDL Layer</a:t>
            </a:r>
            <a:r>
              <a:rPr lang="en-US" dirty="0"/>
              <a:t>– </a:t>
            </a:r>
            <a:r>
              <a:rPr lang="en-US" sz="3600" dirty="0">
                <a:solidFill>
                  <a:schemeClr val="tx1"/>
                </a:solidFill>
              </a:rPr>
              <a:t>Send data</a:t>
            </a:r>
            <a:endParaRPr lang="en-US" dirty="0"/>
          </a:p>
        </p:txBody>
      </p:sp>
      <p:grpSp>
        <p:nvGrpSpPr>
          <p:cNvPr id="14" name="Group 13">
            <a:extLst>
              <a:ext uri="{FF2B5EF4-FFF2-40B4-BE49-F238E27FC236}">
                <a16:creationId xmlns:a16="http://schemas.microsoft.com/office/drawing/2014/main" id="{B3990E8C-78FB-5C50-BB46-F1A272CA5DA8}"/>
              </a:ext>
            </a:extLst>
          </p:cNvPr>
          <p:cNvGrpSpPr/>
          <p:nvPr/>
        </p:nvGrpSpPr>
        <p:grpSpPr>
          <a:xfrm>
            <a:off x="775856" y="662709"/>
            <a:ext cx="9504217" cy="5571836"/>
            <a:chOff x="775856" y="662709"/>
            <a:chExt cx="9504217" cy="5571836"/>
          </a:xfrm>
        </p:grpSpPr>
        <p:sp>
          <p:nvSpPr>
            <p:cNvPr id="9" name="Rectangle 8">
              <a:extLst>
                <a:ext uri="{FF2B5EF4-FFF2-40B4-BE49-F238E27FC236}">
                  <a16:creationId xmlns:a16="http://schemas.microsoft.com/office/drawing/2014/main" id="{3AA4726C-D0FE-113F-41D6-F2E9DBBDCD03}"/>
                </a:ext>
              </a:extLst>
            </p:cNvPr>
            <p:cNvSpPr/>
            <p:nvPr/>
          </p:nvSpPr>
          <p:spPr>
            <a:xfrm>
              <a:off x="1216663" y="2953949"/>
              <a:ext cx="1393620" cy="3631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Send data/command</a:t>
              </a:r>
            </a:p>
          </p:txBody>
        </p:sp>
        <p:sp>
          <p:nvSpPr>
            <p:cNvPr id="4" name="Speech Bubble: Rectangle with Corners Rounded 3">
              <a:extLst>
                <a:ext uri="{FF2B5EF4-FFF2-40B4-BE49-F238E27FC236}">
                  <a16:creationId xmlns:a16="http://schemas.microsoft.com/office/drawing/2014/main" id="{2E7B43F1-CAB8-2162-0692-84E22F22C28A}"/>
                </a:ext>
              </a:extLst>
            </p:cNvPr>
            <p:cNvSpPr/>
            <p:nvPr/>
          </p:nvSpPr>
          <p:spPr>
            <a:xfrm>
              <a:off x="3205019" y="662709"/>
              <a:ext cx="7075054" cy="5571836"/>
            </a:xfrm>
            <a:prstGeom prst="wedgeRoundRectCallout">
              <a:avLst>
                <a:gd name="adj1" fmla="val -58312"/>
                <a:gd name="adj2" fmla="val -6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96FA7E0-3E7C-942D-F8CE-3ACA50894773}"/>
                </a:ext>
              </a:extLst>
            </p:cNvPr>
            <p:cNvSpPr/>
            <p:nvPr/>
          </p:nvSpPr>
          <p:spPr>
            <a:xfrm>
              <a:off x="775856" y="5594927"/>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pic>
          <p:nvPicPr>
            <p:cNvPr id="5" name="Picture 4">
              <a:extLst>
                <a:ext uri="{FF2B5EF4-FFF2-40B4-BE49-F238E27FC236}">
                  <a16:creationId xmlns:a16="http://schemas.microsoft.com/office/drawing/2014/main" id="{7F4F9295-1587-0463-794B-94D16D383371}"/>
                </a:ext>
              </a:extLst>
            </p:cNvPr>
            <p:cNvPicPr>
              <a:picLocks noChangeAspect="1"/>
            </p:cNvPicPr>
            <p:nvPr/>
          </p:nvPicPr>
          <p:blipFill>
            <a:blip r:embed="rId3"/>
            <a:stretch>
              <a:fillRect/>
            </a:stretch>
          </p:blipFill>
          <p:spPr>
            <a:xfrm>
              <a:off x="3552392" y="1060860"/>
              <a:ext cx="6029325" cy="2943225"/>
            </a:xfrm>
            <a:prstGeom prst="rect">
              <a:avLst/>
            </a:prstGeom>
          </p:spPr>
        </p:pic>
        <p:sp>
          <p:nvSpPr>
            <p:cNvPr id="8" name="TextBox 7">
              <a:extLst>
                <a:ext uri="{FF2B5EF4-FFF2-40B4-BE49-F238E27FC236}">
                  <a16:creationId xmlns:a16="http://schemas.microsoft.com/office/drawing/2014/main" id="{EB980ECF-F70E-0525-9A62-1B01577FB321}"/>
                </a:ext>
              </a:extLst>
            </p:cNvPr>
            <p:cNvSpPr txBox="1"/>
            <p:nvPr/>
          </p:nvSpPr>
          <p:spPr>
            <a:xfrm>
              <a:off x="3640138" y="763263"/>
              <a:ext cx="5343622" cy="307777"/>
            </a:xfrm>
            <a:prstGeom prst="rect">
              <a:avLst/>
            </a:prstGeom>
            <a:noFill/>
          </p:spPr>
          <p:txBody>
            <a:bodyPr wrap="square">
              <a:spAutoFit/>
            </a:bodyPr>
            <a:lstStyle/>
            <a:p>
              <a:r>
                <a:rPr lang="en-US" sz="1400" dirty="0"/>
                <a:t>hardware/interfaces/bluetooth/1.0/default/bluetooth_hci.cc</a:t>
              </a:r>
            </a:p>
          </p:txBody>
        </p:sp>
        <p:pic>
          <p:nvPicPr>
            <p:cNvPr id="12" name="Picture 11">
              <a:extLst>
                <a:ext uri="{FF2B5EF4-FFF2-40B4-BE49-F238E27FC236}">
                  <a16:creationId xmlns:a16="http://schemas.microsoft.com/office/drawing/2014/main" id="{CFC0FB63-EAC1-6954-036A-93E6724A590C}"/>
                </a:ext>
              </a:extLst>
            </p:cNvPr>
            <p:cNvPicPr>
              <a:picLocks noChangeAspect="1"/>
            </p:cNvPicPr>
            <p:nvPr/>
          </p:nvPicPr>
          <p:blipFill>
            <a:blip r:embed="rId4"/>
            <a:stretch>
              <a:fillRect/>
            </a:stretch>
          </p:blipFill>
          <p:spPr>
            <a:xfrm>
              <a:off x="3725862" y="4543713"/>
              <a:ext cx="4333875" cy="1466850"/>
            </a:xfrm>
            <a:prstGeom prst="rect">
              <a:avLst/>
            </a:prstGeom>
          </p:spPr>
        </p:pic>
        <p:sp>
          <p:nvSpPr>
            <p:cNvPr id="13" name="TextBox 12">
              <a:extLst>
                <a:ext uri="{FF2B5EF4-FFF2-40B4-BE49-F238E27FC236}">
                  <a16:creationId xmlns:a16="http://schemas.microsoft.com/office/drawing/2014/main" id="{25D3C43B-8638-D143-8E98-3BC63FBEA980}"/>
                </a:ext>
              </a:extLst>
            </p:cNvPr>
            <p:cNvSpPr txBox="1"/>
            <p:nvPr/>
          </p:nvSpPr>
          <p:spPr>
            <a:xfrm>
              <a:off x="3640138" y="4235936"/>
              <a:ext cx="5343622" cy="307777"/>
            </a:xfrm>
            <a:prstGeom prst="rect">
              <a:avLst/>
            </a:prstGeom>
            <a:noFill/>
          </p:spPr>
          <p:txBody>
            <a:bodyPr wrap="square">
              <a:spAutoFit/>
            </a:bodyPr>
            <a:lstStyle/>
            <a:p>
              <a:r>
                <a:rPr lang="en-US" sz="1400" dirty="0"/>
                <a:t>hardware/interfaces/bluetooth/1.0/default/</a:t>
              </a:r>
              <a:r>
                <a:rPr lang="en-US" sz="1400" dirty="0" err="1"/>
                <a:t>hci_internals.h</a:t>
              </a:r>
              <a:endParaRPr lang="en-US" sz="1400" dirty="0"/>
            </a:p>
          </p:txBody>
        </p:sp>
      </p:grpSp>
    </p:spTree>
    <p:extLst>
      <p:ext uri="{BB962C8B-B14F-4D97-AF65-F5344CB8AC3E}">
        <p14:creationId xmlns:p14="http://schemas.microsoft.com/office/powerpoint/2010/main" val="31517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50509" y="-64494"/>
            <a:ext cx="8596668" cy="736857"/>
          </a:xfrm>
        </p:spPr>
        <p:txBody>
          <a:bodyPr>
            <a:normAutofit/>
          </a:bodyPr>
          <a:lstStyle/>
          <a:p>
            <a:r>
              <a:rPr lang="en-US" dirty="0"/>
              <a:t>Vendor Implementation</a:t>
            </a:r>
          </a:p>
        </p:txBody>
      </p:sp>
      <p:grpSp>
        <p:nvGrpSpPr>
          <p:cNvPr id="13" name="Group 12">
            <a:extLst>
              <a:ext uri="{FF2B5EF4-FFF2-40B4-BE49-F238E27FC236}">
                <a16:creationId xmlns:a16="http://schemas.microsoft.com/office/drawing/2014/main" id="{6F86516E-7707-B499-E999-D19F38258255}"/>
              </a:ext>
            </a:extLst>
          </p:cNvPr>
          <p:cNvGrpSpPr/>
          <p:nvPr/>
        </p:nvGrpSpPr>
        <p:grpSpPr>
          <a:xfrm>
            <a:off x="557596" y="588448"/>
            <a:ext cx="10204177" cy="6140206"/>
            <a:chOff x="557596" y="588448"/>
            <a:chExt cx="10204177" cy="6140206"/>
          </a:xfrm>
        </p:grpSpPr>
        <p:sp>
          <p:nvSpPr>
            <p:cNvPr id="138" name="Rectangle 137">
              <a:extLst>
                <a:ext uri="{FF2B5EF4-FFF2-40B4-BE49-F238E27FC236}">
                  <a16:creationId xmlns:a16="http://schemas.microsoft.com/office/drawing/2014/main" id="{A6D834A2-F2A2-A5AA-9751-2E163613BB18}"/>
                </a:ext>
              </a:extLst>
            </p:cNvPr>
            <p:cNvSpPr/>
            <p:nvPr/>
          </p:nvSpPr>
          <p:spPr>
            <a:xfrm>
              <a:off x="6374979" y="6063485"/>
              <a:ext cx="397119" cy="36989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97AAF1E-6002-302D-302C-D489AB14FA9F}"/>
                </a:ext>
              </a:extLst>
            </p:cNvPr>
            <p:cNvSpPr/>
            <p:nvPr/>
          </p:nvSpPr>
          <p:spPr>
            <a:xfrm>
              <a:off x="2039069" y="6076593"/>
              <a:ext cx="397120" cy="3698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76BA1B9C-3572-693A-339F-456D6E367089}"/>
                </a:ext>
              </a:extLst>
            </p:cNvPr>
            <p:cNvSpPr txBox="1"/>
            <p:nvPr/>
          </p:nvSpPr>
          <p:spPr>
            <a:xfrm>
              <a:off x="2470790" y="6059272"/>
              <a:ext cx="2313454" cy="369332"/>
            </a:xfrm>
            <a:prstGeom prst="rect">
              <a:avLst/>
            </a:prstGeom>
            <a:noFill/>
          </p:spPr>
          <p:txBody>
            <a:bodyPr wrap="none" rtlCol="0">
              <a:spAutoFit/>
            </a:bodyPr>
            <a:lstStyle/>
            <a:p>
              <a:r>
                <a:rPr lang="en-US" dirty="0">
                  <a:hlinkClick r:id="rId2" action="ppaction://hlinksldjump"/>
                </a:rPr>
                <a:t>Send data via socket</a:t>
              </a:r>
              <a:endParaRPr lang="en-US" dirty="0"/>
            </a:p>
          </p:txBody>
        </p:sp>
        <p:sp>
          <p:nvSpPr>
            <p:cNvPr id="142" name="TextBox 141">
              <a:extLst>
                <a:ext uri="{FF2B5EF4-FFF2-40B4-BE49-F238E27FC236}">
                  <a16:creationId xmlns:a16="http://schemas.microsoft.com/office/drawing/2014/main" id="{878CBD4A-C5C5-943E-EDB0-39C491BFCC3F}"/>
                </a:ext>
              </a:extLst>
            </p:cNvPr>
            <p:cNvSpPr txBox="1"/>
            <p:nvPr/>
          </p:nvSpPr>
          <p:spPr>
            <a:xfrm>
              <a:off x="6845173" y="6054851"/>
              <a:ext cx="3346557" cy="369332"/>
            </a:xfrm>
            <a:prstGeom prst="rect">
              <a:avLst/>
            </a:prstGeom>
            <a:noFill/>
          </p:spPr>
          <p:txBody>
            <a:bodyPr wrap="none" rtlCol="0">
              <a:spAutoFit/>
            </a:bodyPr>
            <a:lstStyle/>
            <a:p>
              <a:r>
                <a:rPr lang="en-US" dirty="0">
                  <a:hlinkClick r:id="rId3" action="ppaction://hlinksldjump"/>
                </a:rPr>
                <a:t>Send data via UART device file</a:t>
              </a:r>
              <a:endParaRPr lang="en-US" dirty="0"/>
            </a:p>
          </p:txBody>
        </p:sp>
        <p:sp>
          <p:nvSpPr>
            <p:cNvPr id="99" name="TextBox 98">
              <a:extLst>
                <a:ext uri="{FF2B5EF4-FFF2-40B4-BE49-F238E27FC236}">
                  <a16:creationId xmlns:a16="http://schemas.microsoft.com/office/drawing/2014/main" id="{59CE8AC3-3FCF-114E-0FAE-0C8AF738EFE5}"/>
                </a:ext>
              </a:extLst>
            </p:cNvPr>
            <p:cNvSpPr txBox="1"/>
            <p:nvPr/>
          </p:nvSpPr>
          <p:spPr>
            <a:xfrm>
              <a:off x="1827187" y="6451655"/>
              <a:ext cx="816249" cy="276999"/>
            </a:xfrm>
            <a:prstGeom prst="rect">
              <a:avLst/>
            </a:prstGeom>
            <a:noFill/>
          </p:spPr>
          <p:txBody>
            <a:bodyPr wrap="none" rtlCol="0">
              <a:spAutoFit/>
            </a:bodyPr>
            <a:lstStyle/>
            <a:p>
              <a:r>
                <a:rPr lang="en-US" sz="1200" dirty="0"/>
                <a:t>Method 1</a:t>
              </a:r>
            </a:p>
          </p:txBody>
        </p:sp>
        <p:sp>
          <p:nvSpPr>
            <p:cNvPr id="104" name="TextBox 103">
              <a:extLst>
                <a:ext uri="{FF2B5EF4-FFF2-40B4-BE49-F238E27FC236}">
                  <a16:creationId xmlns:a16="http://schemas.microsoft.com/office/drawing/2014/main" id="{3E1E663C-0E5B-F833-AD81-9006E6899774}"/>
                </a:ext>
              </a:extLst>
            </p:cNvPr>
            <p:cNvSpPr txBox="1"/>
            <p:nvPr/>
          </p:nvSpPr>
          <p:spPr>
            <a:xfrm>
              <a:off x="6165413" y="6440096"/>
              <a:ext cx="816249" cy="276999"/>
            </a:xfrm>
            <a:prstGeom prst="rect">
              <a:avLst/>
            </a:prstGeom>
            <a:noFill/>
          </p:spPr>
          <p:txBody>
            <a:bodyPr wrap="none" rtlCol="0">
              <a:spAutoFit/>
            </a:bodyPr>
            <a:lstStyle/>
            <a:p>
              <a:r>
                <a:rPr lang="en-US" sz="1200" dirty="0"/>
                <a:t>Method 2</a:t>
              </a:r>
            </a:p>
          </p:txBody>
        </p:sp>
        <p:sp>
          <p:nvSpPr>
            <p:cNvPr id="137" name="Rectangle 136">
              <a:extLst>
                <a:ext uri="{FF2B5EF4-FFF2-40B4-BE49-F238E27FC236}">
                  <a16:creationId xmlns:a16="http://schemas.microsoft.com/office/drawing/2014/main" id="{DDB7A1C0-208B-28D6-D518-8F78EE3703D3}"/>
                </a:ext>
              </a:extLst>
            </p:cNvPr>
            <p:cNvSpPr/>
            <p:nvPr/>
          </p:nvSpPr>
          <p:spPr>
            <a:xfrm>
              <a:off x="6409688" y="588448"/>
              <a:ext cx="4352085" cy="535851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94991B-A466-7FFE-6AB2-F9B1896ADE6D}"/>
                </a:ext>
              </a:extLst>
            </p:cNvPr>
            <p:cNvSpPr/>
            <p:nvPr/>
          </p:nvSpPr>
          <p:spPr>
            <a:xfrm>
              <a:off x="2032001" y="588449"/>
              <a:ext cx="4352085" cy="53585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2032001" y="588449"/>
              <a:ext cx="8706548"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Implementation</a:t>
              </a:r>
            </a:p>
          </p:txBody>
        </p:sp>
        <p:sp>
          <p:nvSpPr>
            <p:cNvPr id="14" name="Rectangle 13">
              <a:extLst>
                <a:ext uri="{FF2B5EF4-FFF2-40B4-BE49-F238E27FC236}">
                  <a16:creationId xmlns:a16="http://schemas.microsoft.com/office/drawing/2014/main" id="{B8182BC5-8D80-73BD-38C4-A8D2A81E62C1}"/>
                </a:ext>
              </a:extLst>
            </p:cNvPr>
            <p:cNvSpPr/>
            <p:nvPr/>
          </p:nvSpPr>
          <p:spPr>
            <a:xfrm>
              <a:off x="2380774" y="1275832"/>
              <a:ext cx="1124244" cy="346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Initialize {Initialize()}</a:t>
              </a:r>
            </a:p>
          </p:txBody>
        </p:sp>
        <p:sp>
          <p:nvSpPr>
            <p:cNvPr id="15" name="TextBox 14">
              <a:extLst>
                <a:ext uri="{FF2B5EF4-FFF2-40B4-BE49-F238E27FC236}">
                  <a16:creationId xmlns:a16="http://schemas.microsoft.com/office/drawing/2014/main" id="{0CBA7B06-E03D-FCDB-2B03-494B90A7AF27}"/>
                </a:ext>
              </a:extLst>
            </p:cNvPr>
            <p:cNvSpPr txBox="1"/>
            <p:nvPr/>
          </p:nvSpPr>
          <p:spPr>
            <a:xfrm>
              <a:off x="3859912" y="1285415"/>
              <a:ext cx="962597" cy="253916"/>
            </a:xfrm>
            <a:prstGeom prst="rect">
              <a:avLst/>
            </a:prstGeom>
            <a:solidFill>
              <a:schemeClr val="tx2">
                <a:lumMod val="60000"/>
                <a:lumOff val="40000"/>
              </a:schemeClr>
            </a:solidFill>
          </p:spPr>
          <p:txBody>
            <a:bodyPr wrap="square" rtlCol="0">
              <a:spAutoFit/>
            </a:bodyPr>
            <a:lstStyle/>
            <a:p>
              <a:pPr algn="ctr"/>
              <a:r>
                <a:rPr lang="en-US" sz="1050" dirty="0"/>
                <a:t>write(</a:t>
              </a:r>
              <a:r>
                <a:rPr lang="en-US" sz="1050" dirty="0" err="1"/>
                <a:t>fd</a:t>
              </a:r>
              <a:r>
                <a:rPr lang="en-US" sz="1050" dirty="0"/>
                <a:t>…)</a:t>
              </a:r>
            </a:p>
          </p:txBody>
        </p:sp>
        <p:sp>
          <p:nvSpPr>
            <p:cNvPr id="16" name="TextBox 15">
              <a:extLst>
                <a:ext uri="{FF2B5EF4-FFF2-40B4-BE49-F238E27FC236}">
                  <a16:creationId xmlns:a16="http://schemas.microsoft.com/office/drawing/2014/main" id="{3667B9E1-5F85-0255-DCA8-7B2662CD9E89}"/>
                </a:ext>
              </a:extLst>
            </p:cNvPr>
            <p:cNvSpPr txBox="1"/>
            <p:nvPr/>
          </p:nvSpPr>
          <p:spPr>
            <a:xfrm>
              <a:off x="4974667" y="1287116"/>
              <a:ext cx="1248417" cy="253916"/>
            </a:xfrm>
            <a:prstGeom prst="rect">
              <a:avLst/>
            </a:prstGeom>
            <a:solidFill>
              <a:schemeClr val="tx2">
                <a:lumMod val="60000"/>
                <a:lumOff val="40000"/>
              </a:schemeClr>
            </a:solidFill>
          </p:spPr>
          <p:txBody>
            <a:bodyPr wrap="square" rtlCol="0">
              <a:spAutoFit/>
            </a:bodyPr>
            <a:lstStyle/>
            <a:p>
              <a:pPr algn="ctr"/>
              <a:r>
                <a:rPr lang="en-US" sz="1050" dirty="0"/>
                <a:t>read(</a:t>
              </a:r>
              <a:r>
                <a:rPr lang="en-US" sz="1050" dirty="0" err="1"/>
                <a:t>fd</a:t>
              </a:r>
              <a:r>
                <a:rPr lang="en-US" sz="1050" dirty="0"/>
                <a:t>…)</a:t>
              </a:r>
            </a:p>
          </p:txBody>
        </p:sp>
        <p:sp>
          <p:nvSpPr>
            <p:cNvPr id="17" name="TextBox 16">
              <a:extLst>
                <a:ext uri="{FF2B5EF4-FFF2-40B4-BE49-F238E27FC236}">
                  <a16:creationId xmlns:a16="http://schemas.microsoft.com/office/drawing/2014/main" id="{6F8EF5A0-0259-0E02-CCEE-49081FBD415F}"/>
                </a:ext>
              </a:extLst>
            </p:cNvPr>
            <p:cNvSpPr txBox="1"/>
            <p:nvPr/>
          </p:nvSpPr>
          <p:spPr>
            <a:xfrm>
              <a:off x="2020597" y="5639189"/>
              <a:ext cx="8738867" cy="338554"/>
            </a:xfrm>
            <a:prstGeom prst="rect">
              <a:avLst/>
            </a:prstGeom>
            <a:solidFill>
              <a:schemeClr val="accent3">
                <a:lumMod val="75000"/>
              </a:schemeClr>
            </a:solidFill>
          </p:spPr>
          <p:txBody>
            <a:bodyPr wrap="square" rtlCol="0">
              <a:spAutoFit/>
            </a:bodyPr>
            <a:lstStyle/>
            <a:p>
              <a:pPr algn="ctr"/>
              <a:r>
                <a:rPr lang="en-US" sz="1600" dirty="0"/>
                <a:t>Bluetooth Hardware</a:t>
              </a:r>
            </a:p>
          </p:txBody>
        </p:sp>
        <p:cxnSp>
          <p:nvCxnSpPr>
            <p:cNvPr id="19" name="Straight Arrow Connector 18">
              <a:extLst>
                <a:ext uri="{FF2B5EF4-FFF2-40B4-BE49-F238E27FC236}">
                  <a16:creationId xmlns:a16="http://schemas.microsoft.com/office/drawing/2014/main" id="{13E51FB2-AA81-F938-0269-B2CDA35C6C20}"/>
                </a:ext>
              </a:extLst>
            </p:cNvPr>
            <p:cNvCxnSpPr>
              <a:stCxn id="16" idx="0"/>
            </p:cNvCxnSpPr>
            <p:nvPr/>
          </p:nvCxnSpPr>
          <p:spPr>
            <a:xfrm flipH="1" flipV="1">
              <a:off x="5598875" y="917180"/>
              <a:ext cx="1" cy="369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EBEAE4-19AF-F36A-0E68-35ACC4F99741}"/>
                </a:ext>
              </a:extLst>
            </p:cNvPr>
            <p:cNvCxnSpPr>
              <a:cxnSpLocks/>
              <a:endCxn id="15" idx="0"/>
            </p:cNvCxnSpPr>
            <p:nvPr/>
          </p:nvCxnSpPr>
          <p:spPr>
            <a:xfrm>
              <a:off x="4341211" y="906007"/>
              <a:ext cx="0" cy="3794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04AD739-521E-52B3-A0B7-1797C473A18B}"/>
                </a:ext>
              </a:extLst>
            </p:cNvPr>
            <p:cNvCxnSpPr>
              <a:cxnSpLocks/>
              <a:endCxn id="14" idx="0"/>
            </p:cNvCxnSpPr>
            <p:nvPr/>
          </p:nvCxnSpPr>
          <p:spPr>
            <a:xfrm>
              <a:off x="2942896" y="916750"/>
              <a:ext cx="0" cy="35908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ED137D-77D4-A611-E926-97AC07D6E937}"/>
                </a:ext>
              </a:extLst>
            </p:cNvPr>
            <p:cNvCxnSpPr>
              <a:cxnSpLocks/>
            </p:cNvCxnSpPr>
            <p:nvPr/>
          </p:nvCxnSpPr>
          <p:spPr>
            <a:xfrm>
              <a:off x="1023310" y="2498781"/>
              <a:ext cx="9694647"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C8E00C2-37B6-EAD8-49DB-32FCE8ACCC0D}"/>
                </a:ext>
              </a:extLst>
            </p:cNvPr>
            <p:cNvSpPr txBox="1"/>
            <p:nvPr/>
          </p:nvSpPr>
          <p:spPr>
            <a:xfrm>
              <a:off x="1023310" y="3610673"/>
              <a:ext cx="938413" cy="415498"/>
            </a:xfrm>
            <a:prstGeom prst="rect">
              <a:avLst/>
            </a:prstGeom>
            <a:solidFill>
              <a:schemeClr val="bg1">
                <a:lumMod val="85000"/>
              </a:schemeClr>
            </a:solidFill>
          </p:spPr>
          <p:txBody>
            <a:bodyPr wrap="square" rtlCol="0">
              <a:spAutoFit/>
            </a:bodyPr>
            <a:lstStyle/>
            <a:p>
              <a:pPr algn="ctr"/>
              <a:r>
                <a:rPr lang="en-US" sz="1050" dirty="0"/>
                <a:t>Kernel space</a:t>
              </a:r>
            </a:p>
          </p:txBody>
        </p:sp>
        <p:sp>
          <p:nvSpPr>
            <p:cNvPr id="32" name="TextBox 31">
              <a:extLst>
                <a:ext uri="{FF2B5EF4-FFF2-40B4-BE49-F238E27FC236}">
                  <a16:creationId xmlns:a16="http://schemas.microsoft.com/office/drawing/2014/main" id="{D191973A-4D05-516D-ACC1-FEA94DDCF2D6}"/>
                </a:ext>
              </a:extLst>
            </p:cNvPr>
            <p:cNvSpPr txBox="1"/>
            <p:nvPr/>
          </p:nvSpPr>
          <p:spPr>
            <a:xfrm>
              <a:off x="3726250" y="1907476"/>
              <a:ext cx="1248417" cy="553998"/>
            </a:xfrm>
            <a:prstGeom prst="rect">
              <a:avLst/>
            </a:prstGeom>
            <a:solidFill>
              <a:schemeClr val="tx2">
                <a:lumMod val="60000"/>
                <a:lumOff val="40000"/>
              </a:schemeClr>
            </a:solidFill>
          </p:spPr>
          <p:txBody>
            <a:bodyPr wrap="square" rtlCol="0">
              <a:spAutoFit/>
            </a:bodyPr>
            <a:lstStyle/>
            <a:p>
              <a:pPr algn="ctr"/>
              <a:r>
                <a:rPr lang="en-US" sz="1000" dirty="0"/>
                <a:t>System call (socket()- </a:t>
              </a:r>
              <a:r>
                <a:rPr lang="en-US" sz="1000" dirty="0" err="1"/>
                <a:t>hci</a:t>
              </a:r>
              <a:r>
                <a:rPr lang="en-US" sz="1000" dirty="0"/>
                <a:t> interface)</a:t>
              </a:r>
            </a:p>
          </p:txBody>
        </p:sp>
        <p:sp>
          <p:nvSpPr>
            <p:cNvPr id="33" name="TextBox 32">
              <a:extLst>
                <a:ext uri="{FF2B5EF4-FFF2-40B4-BE49-F238E27FC236}">
                  <a16:creationId xmlns:a16="http://schemas.microsoft.com/office/drawing/2014/main" id="{FC716C23-1B67-BDD8-0823-27383838DA58}"/>
                </a:ext>
              </a:extLst>
            </p:cNvPr>
            <p:cNvSpPr txBox="1"/>
            <p:nvPr/>
          </p:nvSpPr>
          <p:spPr>
            <a:xfrm>
              <a:off x="8488866" y="2175102"/>
              <a:ext cx="1248417" cy="253916"/>
            </a:xfrm>
            <a:prstGeom prst="rect">
              <a:avLst/>
            </a:prstGeom>
            <a:solidFill>
              <a:schemeClr val="tx2">
                <a:lumMod val="60000"/>
                <a:lumOff val="40000"/>
              </a:schemeClr>
            </a:solidFill>
          </p:spPr>
          <p:txBody>
            <a:bodyPr wrap="square" rtlCol="0">
              <a:spAutoFit/>
            </a:bodyPr>
            <a:lstStyle/>
            <a:p>
              <a:pPr algn="ctr"/>
              <a:r>
                <a:rPr lang="en-US" sz="1050" dirty="0" err="1"/>
                <a:t>Devfs</a:t>
              </a:r>
              <a:r>
                <a:rPr lang="en-US" sz="1050" dirty="0"/>
                <a:t> (dev/</a:t>
              </a:r>
              <a:r>
                <a:rPr lang="en-US" sz="1050" dirty="0" err="1"/>
                <a:t>tty</a:t>
              </a:r>
              <a:r>
                <a:rPr lang="en-US" sz="1050" dirty="0"/>
                <a:t>*)</a:t>
              </a:r>
            </a:p>
          </p:txBody>
        </p:sp>
        <p:sp>
          <p:nvSpPr>
            <p:cNvPr id="35" name="TextBox 34">
              <a:extLst>
                <a:ext uri="{FF2B5EF4-FFF2-40B4-BE49-F238E27FC236}">
                  <a16:creationId xmlns:a16="http://schemas.microsoft.com/office/drawing/2014/main" id="{40DE2236-F227-3F25-C33C-4FDC7AF48662}"/>
                </a:ext>
              </a:extLst>
            </p:cNvPr>
            <p:cNvSpPr txBox="1"/>
            <p:nvPr/>
          </p:nvSpPr>
          <p:spPr>
            <a:xfrm>
              <a:off x="1023310" y="956310"/>
              <a:ext cx="938413" cy="415498"/>
            </a:xfrm>
            <a:prstGeom prst="rect">
              <a:avLst/>
            </a:prstGeom>
            <a:solidFill>
              <a:schemeClr val="bg1">
                <a:lumMod val="85000"/>
              </a:schemeClr>
            </a:solidFill>
          </p:spPr>
          <p:txBody>
            <a:bodyPr wrap="square" rtlCol="0">
              <a:spAutoFit/>
            </a:bodyPr>
            <a:lstStyle/>
            <a:p>
              <a:pPr algn="ctr"/>
              <a:r>
                <a:rPr lang="en-US" sz="1050" dirty="0"/>
                <a:t>User</a:t>
              </a:r>
            </a:p>
            <a:p>
              <a:pPr algn="ctr"/>
              <a:r>
                <a:rPr lang="en-US" sz="1050" dirty="0"/>
                <a:t> space</a:t>
              </a:r>
            </a:p>
          </p:txBody>
        </p:sp>
        <p:sp>
          <p:nvSpPr>
            <p:cNvPr id="38" name="Rectangle 37">
              <a:extLst>
                <a:ext uri="{FF2B5EF4-FFF2-40B4-BE49-F238E27FC236}">
                  <a16:creationId xmlns:a16="http://schemas.microsoft.com/office/drawing/2014/main" id="{D28924BB-ECB0-527E-5BCC-CB8D1E475223}"/>
                </a:ext>
              </a:extLst>
            </p:cNvPr>
            <p:cNvSpPr/>
            <p:nvPr/>
          </p:nvSpPr>
          <p:spPr>
            <a:xfrm>
              <a:off x="2820688" y="2619663"/>
              <a:ext cx="2827161" cy="16903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E346315-999D-ACB9-FE6B-FC40B37EA324}"/>
                </a:ext>
              </a:extLst>
            </p:cNvPr>
            <p:cNvSpPr txBox="1"/>
            <p:nvPr/>
          </p:nvSpPr>
          <p:spPr>
            <a:xfrm>
              <a:off x="3859912" y="4911378"/>
              <a:ext cx="996336" cy="253916"/>
            </a:xfrm>
            <a:prstGeom prst="rect">
              <a:avLst/>
            </a:prstGeom>
            <a:solidFill>
              <a:schemeClr val="tx2">
                <a:lumMod val="60000"/>
                <a:lumOff val="40000"/>
              </a:schemeClr>
            </a:solidFill>
          </p:spPr>
          <p:txBody>
            <a:bodyPr wrap="square" rtlCol="0">
              <a:spAutoFit/>
            </a:bodyPr>
            <a:lstStyle/>
            <a:p>
              <a:pPr algn="ctr"/>
              <a:r>
                <a:rPr lang="en-US" sz="1050" dirty="0"/>
                <a:t>HCI driver</a:t>
              </a:r>
            </a:p>
          </p:txBody>
        </p:sp>
        <p:sp>
          <p:nvSpPr>
            <p:cNvPr id="44" name="TextBox 43">
              <a:extLst>
                <a:ext uri="{FF2B5EF4-FFF2-40B4-BE49-F238E27FC236}">
                  <a16:creationId xmlns:a16="http://schemas.microsoft.com/office/drawing/2014/main" id="{D45FA79E-C4D3-93A3-8733-1F0F6B530D36}"/>
                </a:ext>
              </a:extLst>
            </p:cNvPr>
            <p:cNvSpPr txBox="1"/>
            <p:nvPr/>
          </p:nvSpPr>
          <p:spPr>
            <a:xfrm>
              <a:off x="2767091" y="2839284"/>
              <a:ext cx="712054" cy="430887"/>
            </a:xfrm>
            <a:prstGeom prst="rect">
              <a:avLst/>
            </a:prstGeom>
            <a:noFill/>
          </p:spPr>
          <p:txBody>
            <a:bodyPr wrap="square" rtlCol="0">
              <a:spAutoFit/>
            </a:bodyPr>
            <a:lstStyle/>
            <a:p>
              <a:r>
                <a:rPr lang="en-US" sz="1100" dirty="0"/>
                <a:t>Network</a:t>
              </a:r>
            </a:p>
            <a:p>
              <a:r>
                <a:rPr lang="en-US" sz="1100" dirty="0"/>
                <a:t> stack</a:t>
              </a:r>
            </a:p>
          </p:txBody>
        </p:sp>
        <p:sp>
          <p:nvSpPr>
            <p:cNvPr id="47" name="TextBox 46">
              <a:extLst>
                <a:ext uri="{FF2B5EF4-FFF2-40B4-BE49-F238E27FC236}">
                  <a16:creationId xmlns:a16="http://schemas.microsoft.com/office/drawing/2014/main" id="{B62D16E8-B292-DF18-8CA6-09B92DB678C7}"/>
                </a:ext>
              </a:extLst>
            </p:cNvPr>
            <p:cNvSpPr txBox="1"/>
            <p:nvPr/>
          </p:nvSpPr>
          <p:spPr>
            <a:xfrm>
              <a:off x="8491028" y="1697210"/>
              <a:ext cx="1003010" cy="253916"/>
            </a:xfrm>
            <a:prstGeom prst="rect">
              <a:avLst/>
            </a:prstGeom>
            <a:solidFill>
              <a:schemeClr val="tx2">
                <a:lumMod val="60000"/>
                <a:lumOff val="40000"/>
              </a:schemeClr>
            </a:solidFill>
          </p:spPr>
          <p:txBody>
            <a:bodyPr wrap="square" rtlCol="0">
              <a:spAutoFit/>
            </a:bodyPr>
            <a:lstStyle/>
            <a:p>
              <a:pPr algn="ctr"/>
              <a:r>
                <a:rPr lang="en-US" sz="1050" dirty="0"/>
                <a:t>write(</a:t>
              </a:r>
              <a:r>
                <a:rPr lang="en-US" sz="1050" dirty="0" err="1"/>
                <a:t>fd</a:t>
              </a:r>
              <a:r>
                <a:rPr lang="en-US" sz="1050" dirty="0"/>
                <a:t>…)</a:t>
              </a:r>
            </a:p>
          </p:txBody>
        </p:sp>
        <p:sp>
          <p:nvSpPr>
            <p:cNvPr id="48" name="TextBox 47">
              <a:extLst>
                <a:ext uri="{FF2B5EF4-FFF2-40B4-BE49-F238E27FC236}">
                  <a16:creationId xmlns:a16="http://schemas.microsoft.com/office/drawing/2014/main" id="{86BDE26A-B217-5338-B4C7-BA5E4570984D}"/>
                </a:ext>
              </a:extLst>
            </p:cNvPr>
            <p:cNvSpPr txBox="1"/>
            <p:nvPr/>
          </p:nvSpPr>
          <p:spPr>
            <a:xfrm>
              <a:off x="9636480" y="1693705"/>
              <a:ext cx="1038267" cy="253916"/>
            </a:xfrm>
            <a:prstGeom prst="rect">
              <a:avLst/>
            </a:prstGeom>
            <a:solidFill>
              <a:schemeClr val="tx2">
                <a:lumMod val="60000"/>
                <a:lumOff val="40000"/>
              </a:schemeClr>
            </a:solidFill>
          </p:spPr>
          <p:txBody>
            <a:bodyPr wrap="square" rtlCol="0">
              <a:spAutoFit/>
            </a:bodyPr>
            <a:lstStyle/>
            <a:p>
              <a:pPr algn="ctr"/>
              <a:r>
                <a:rPr lang="en-US" sz="1050" dirty="0"/>
                <a:t>read(</a:t>
              </a:r>
              <a:r>
                <a:rPr lang="en-US" sz="1050" dirty="0" err="1"/>
                <a:t>fd</a:t>
              </a:r>
              <a:r>
                <a:rPr lang="en-US" sz="1050" dirty="0"/>
                <a:t>…)</a:t>
              </a:r>
            </a:p>
          </p:txBody>
        </p:sp>
        <p:cxnSp>
          <p:nvCxnSpPr>
            <p:cNvPr id="49" name="Straight Arrow Connector 48">
              <a:extLst>
                <a:ext uri="{FF2B5EF4-FFF2-40B4-BE49-F238E27FC236}">
                  <a16:creationId xmlns:a16="http://schemas.microsoft.com/office/drawing/2014/main" id="{7AED1912-687C-777E-D205-95518BA958D3}"/>
                </a:ext>
              </a:extLst>
            </p:cNvPr>
            <p:cNvCxnSpPr/>
            <p:nvPr/>
          </p:nvCxnSpPr>
          <p:spPr>
            <a:xfrm flipH="1" flipV="1">
              <a:off x="9962131" y="775004"/>
              <a:ext cx="1" cy="369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E7F39F-0A7A-4DAB-95ED-D648A226D78F}"/>
                </a:ext>
              </a:extLst>
            </p:cNvPr>
            <p:cNvCxnSpPr>
              <a:cxnSpLocks/>
            </p:cNvCxnSpPr>
            <p:nvPr/>
          </p:nvCxnSpPr>
          <p:spPr>
            <a:xfrm>
              <a:off x="7140323" y="771887"/>
              <a:ext cx="0" cy="23893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A90436-17FD-A5BD-9632-ADC7D92A89BA}"/>
                </a:ext>
              </a:extLst>
            </p:cNvPr>
            <p:cNvSpPr txBox="1"/>
            <p:nvPr/>
          </p:nvSpPr>
          <p:spPr>
            <a:xfrm>
              <a:off x="8320902" y="3782719"/>
              <a:ext cx="1554012" cy="253916"/>
            </a:xfrm>
            <a:prstGeom prst="rect">
              <a:avLst/>
            </a:prstGeom>
            <a:solidFill>
              <a:schemeClr val="tx2">
                <a:lumMod val="60000"/>
                <a:lumOff val="40000"/>
              </a:schemeClr>
            </a:solidFill>
          </p:spPr>
          <p:txBody>
            <a:bodyPr wrap="square" rtlCol="0">
              <a:spAutoFit/>
            </a:bodyPr>
            <a:lstStyle/>
            <a:p>
              <a:pPr algn="ctr"/>
              <a:r>
                <a:rPr lang="en-US" sz="1050" dirty="0"/>
                <a:t>UART driver</a:t>
              </a:r>
            </a:p>
          </p:txBody>
        </p:sp>
        <p:cxnSp>
          <p:nvCxnSpPr>
            <p:cNvPr id="62" name="Straight Arrow Connector 61">
              <a:extLst>
                <a:ext uri="{FF2B5EF4-FFF2-40B4-BE49-F238E27FC236}">
                  <a16:creationId xmlns:a16="http://schemas.microsoft.com/office/drawing/2014/main" id="{942B60F0-EF7D-1689-FACC-162A43A6C61A}"/>
                </a:ext>
              </a:extLst>
            </p:cNvPr>
            <p:cNvCxnSpPr>
              <a:cxnSpLocks/>
            </p:cNvCxnSpPr>
            <p:nvPr/>
          </p:nvCxnSpPr>
          <p:spPr>
            <a:xfrm>
              <a:off x="5598875" y="5165294"/>
              <a:ext cx="0" cy="474456"/>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BA14593-B6B3-EF77-322E-60E4333299B4}"/>
                </a:ext>
              </a:extLst>
            </p:cNvPr>
            <p:cNvCxnSpPr>
              <a:cxnSpLocks/>
              <a:stCxn id="53" idx="2"/>
            </p:cNvCxnSpPr>
            <p:nvPr/>
          </p:nvCxnSpPr>
          <p:spPr>
            <a:xfrm>
              <a:off x="9097908" y="4036635"/>
              <a:ext cx="0" cy="161301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7C2890D-CDE5-7E90-CBF2-FAAD92D4211C}"/>
                </a:ext>
              </a:extLst>
            </p:cNvPr>
            <p:cNvCxnSpPr>
              <a:cxnSpLocks/>
              <a:stCxn id="33" idx="2"/>
              <a:endCxn id="53" idx="0"/>
            </p:cNvCxnSpPr>
            <p:nvPr/>
          </p:nvCxnSpPr>
          <p:spPr>
            <a:xfrm flipH="1">
              <a:off x="9097908" y="2429018"/>
              <a:ext cx="15167" cy="1353701"/>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9789EB8C-3182-D352-E5D3-64B6DE1331B0}"/>
                </a:ext>
              </a:extLst>
            </p:cNvPr>
            <p:cNvSpPr txBox="1"/>
            <p:nvPr/>
          </p:nvSpPr>
          <p:spPr>
            <a:xfrm>
              <a:off x="6733869" y="3782719"/>
              <a:ext cx="957569" cy="253916"/>
            </a:xfrm>
            <a:prstGeom prst="rect">
              <a:avLst/>
            </a:prstGeom>
            <a:solidFill>
              <a:schemeClr val="tx2">
                <a:lumMod val="60000"/>
                <a:lumOff val="40000"/>
              </a:schemeClr>
            </a:solidFill>
          </p:spPr>
          <p:txBody>
            <a:bodyPr wrap="square" rtlCol="0">
              <a:spAutoFit/>
            </a:bodyPr>
            <a:lstStyle/>
            <a:p>
              <a:pPr algn="ctr"/>
              <a:r>
                <a:rPr lang="en-US" sz="1050" dirty="0" err="1"/>
                <a:t>rfkill</a:t>
              </a:r>
              <a:r>
                <a:rPr lang="en-US" sz="1050" dirty="0"/>
                <a:t> driver</a:t>
              </a:r>
            </a:p>
          </p:txBody>
        </p:sp>
        <p:cxnSp>
          <p:nvCxnSpPr>
            <p:cNvPr id="89" name="Straight Arrow Connector 88">
              <a:extLst>
                <a:ext uri="{FF2B5EF4-FFF2-40B4-BE49-F238E27FC236}">
                  <a16:creationId xmlns:a16="http://schemas.microsoft.com/office/drawing/2014/main" id="{0BD3C3E5-D787-FF55-08CE-F504E2953902}"/>
                </a:ext>
              </a:extLst>
            </p:cNvPr>
            <p:cNvCxnSpPr>
              <a:stCxn id="82" idx="2"/>
            </p:cNvCxnSpPr>
            <p:nvPr/>
          </p:nvCxnSpPr>
          <p:spPr>
            <a:xfrm flipH="1">
              <a:off x="7210345" y="4036635"/>
              <a:ext cx="2309" cy="15921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F68AD2F-EDCD-639A-B77B-0D365956CD8E}"/>
                </a:ext>
              </a:extLst>
            </p:cNvPr>
            <p:cNvSpPr txBox="1"/>
            <p:nvPr/>
          </p:nvSpPr>
          <p:spPr>
            <a:xfrm>
              <a:off x="2567381" y="4918287"/>
              <a:ext cx="957569" cy="253916"/>
            </a:xfrm>
            <a:prstGeom prst="rect">
              <a:avLst/>
            </a:prstGeom>
            <a:solidFill>
              <a:schemeClr val="tx2">
                <a:lumMod val="60000"/>
                <a:lumOff val="40000"/>
              </a:schemeClr>
            </a:solidFill>
          </p:spPr>
          <p:txBody>
            <a:bodyPr wrap="square" rtlCol="0">
              <a:spAutoFit/>
            </a:bodyPr>
            <a:lstStyle/>
            <a:p>
              <a:pPr algn="ctr"/>
              <a:r>
                <a:rPr lang="en-US" sz="1050" dirty="0" err="1"/>
                <a:t>rfkill</a:t>
              </a:r>
              <a:r>
                <a:rPr lang="en-US" sz="1050" dirty="0"/>
                <a:t> driver</a:t>
              </a:r>
            </a:p>
          </p:txBody>
        </p:sp>
        <p:cxnSp>
          <p:nvCxnSpPr>
            <p:cNvPr id="98" name="Straight Arrow Connector 97">
              <a:extLst>
                <a:ext uri="{FF2B5EF4-FFF2-40B4-BE49-F238E27FC236}">
                  <a16:creationId xmlns:a16="http://schemas.microsoft.com/office/drawing/2014/main" id="{36F66A4F-89CF-72F7-BDC3-47AECE70DDB0}"/>
                </a:ext>
              </a:extLst>
            </p:cNvPr>
            <p:cNvCxnSpPr>
              <a:stCxn id="90" idx="2"/>
            </p:cNvCxnSpPr>
            <p:nvPr/>
          </p:nvCxnSpPr>
          <p:spPr>
            <a:xfrm flipH="1">
              <a:off x="3044549" y="5172203"/>
              <a:ext cx="1617" cy="46408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ECCA68B-0590-21E8-B044-2D19BF6F343A}"/>
                </a:ext>
              </a:extLst>
            </p:cNvPr>
            <p:cNvSpPr txBox="1"/>
            <p:nvPr/>
          </p:nvSpPr>
          <p:spPr>
            <a:xfrm>
              <a:off x="3415850" y="2792508"/>
              <a:ext cx="1869408" cy="577081"/>
            </a:xfrm>
            <a:prstGeom prst="rect">
              <a:avLst/>
            </a:prstGeom>
            <a:solidFill>
              <a:schemeClr val="tx2">
                <a:lumMod val="60000"/>
                <a:lumOff val="40000"/>
              </a:schemeClr>
            </a:solidFill>
          </p:spPr>
          <p:txBody>
            <a:bodyPr wrap="square" rtlCol="0">
              <a:spAutoFit/>
            </a:bodyPr>
            <a:lstStyle/>
            <a:p>
              <a:pPr algn="ctr"/>
              <a:r>
                <a:rPr lang="en-US" sz="1050" dirty="0"/>
                <a:t>Socket layer</a:t>
              </a:r>
            </a:p>
            <a:p>
              <a:pPr algn="ctr"/>
              <a:r>
                <a:rPr lang="en-US" sz="1050" dirty="0"/>
                <a:t>net/Bluetooth/</a:t>
              </a:r>
              <a:r>
                <a:rPr lang="en-US" sz="1050" dirty="0" err="1"/>
                <a:t>af_Bluetooth.c</a:t>
              </a:r>
              <a:endParaRPr lang="en-US" sz="1050" dirty="0"/>
            </a:p>
          </p:txBody>
        </p:sp>
        <p:sp>
          <p:nvSpPr>
            <p:cNvPr id="103" name="TextBox 102">
              <a:extLst>
                <a:ext uri="{FF2B5EF4-FFF2-40B4-BE49-F238E27FC236}">
                  <a16:creationId xmlns:a16="http://schemas.microsoft.com/office/drawing/2014/main" id="{6B0EB245-60CD-4FF1-5B5E-B9D92D4AAF87}"/>
                </a:ext>
              </a:extLst>
            </p:cNvPr>
            <p:cNvSpPr txBox="1"/>
            <p:nvPr/>
          </p:nvSpPr>
          <p:spPr>
            <a:xfrm>
              <a:off x="3417768" y="3745587"/>
              <a:ext cx="1869408" cy="415498"/>
            </a:xfrm>
            <a:prstGeom prst="rect">
              <a:avLst/>
            </a:prstGeom>
            <a:solidFill>
              <a:schemeClr val="tx2">
                <a:lumMod val="60000"/>
                <a:lumOff val="40000"/>
              </a:schemeClr>
            </a:solidFill>
          </p:spPr>
          <p:txBody>
            <a:bodyPr wrap="square" rtlCol="0">
              <a:spAutoFit/>
            </a:bodyPr>
            <a:lstStyle/>
            <a:p>
              <a:pPr algn="ctr"/>
              <a:r>
                <a:rPr lang="en-US" sz="1050" dirty="0"/>
                <a:t>transport layer</a:t>
              </a:r>
            </a:p>
            <a:p>
              <a:pPr algn="ctr"/>
              <a:r>
                <a:rPr lang="en-US" sz="1050" dirty="0"/>
                <a:t>net/Bluetooth/</a:t>
              </a:r>
              <a:r>
                <a:rPr lang="en-US" sz="1050" dirty="0" err="1"/>
                <a:t>hci_core.c</a:t>
              </a:r>
              <a:endParaRPr lang="en-US" sz="1050" dirty="0"/>
            </a:p>
          </p:txBody>
        </p:sp>
        <p:cxnSp>
          <p:nvCxnSpPr>
            <p:cNvPr id="107" name="Straight Arrow Connector 106">
              <a:extLst>
                <a:ext uri="{FF2B5EF4-FFF2-40B4-BE49-F238E27FC236}">
                  <a16:creationId xmlns:a16="http://schemas.microsoft.com/office/drawing/2014/main" id="{AA0D9598-6503-DA8E-407F-5C9CF85FE4F7}"/>
                </a:ext>
              </a:extLst>
            </p:cNvPr>
            <p:cNvCxnSpPr>
              <a:cxnSpLocks/>
              <a:stCxn id="32" idx="2"/>
              <a:endCxn id="102" idx="0"/>
            </p:cNvCxnSpPr>
            <p:nvPr/>
          </p:nvCxnSpPr>
          <p:spPr>
            <a:xfrm>
              <a:off x="4350459" y="2461474"/>
              <a:ext cx="95" cy="331034"/>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119164E-5A8A-1E91-7B56-2E813BE27FE4}"/>
                </a:ext>
              </a:extLst>
            </p:cNvPr>
            <p:cNvCxnSpPr>
              <a:cxnSpLocks/>
              <a:stCxn id="102" idx="2"/>
              <a:endCxn id="103" idx="0"/>
            </p:cNvCxnSpPr>
            <p:nvPr/>
          </p:nvCxnSpPr>
          <p:spPr>
            <a:xfrm>
              <a:off x="4350554" y="3369589"/>
              <a:ext cx="1918" cy="37599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98F9AA5-5689-8A38-7881-C24A30FED925}"/>
                </a:ext>
              </a:extLst>
            </p:cNvPr>
            <p:cNvCxnSpPr>
              <a:cxnSpLocks/>
              <a:stCxn id="15" idx="2"/>
              <a:endCxn id="32" idx="0"/>
            </p:cNvCxnSpPr>
            <p:nvPr/>
          </p:nvCxnSpPr>
          <p:spPr>
            <a:xfrm>
              <a:off x="4341211" y="1539331"/>
              <a:ext cx="9248" cy="36814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B7076D3-2DED-1E83-5738-C7AFC479DE37}"/>
                </a:ext>
              </a:extLst>
            </p:cNvPr>
            <p:cNvCxnSpPr>
              <a:stCxn id="32" idx="3"/>
              <a:endCxn id="16" idx="2"/>
            </p:cNvCxnSpPr>
            <p:nvPr/>
          </p:nvCxnSpPr>
          <p:spPr>
            <a:xfrm flipV="1">
              <a:off x="4974667" y="1541032"/>
              <a:ext cx="624209" cy="643443"/>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BBCE8EF-5FDE-4DBE-9C22-0DEA71CC5048}"/>
                </a:ext>
              </a:extLst>
            </p:cNvPr>
            <p:cNvSpPr/>
            <p:nvPr/>
          </p:nvSpPr>
          <p:spPr>
            <a:xfrm>
              <a:off x="2235314" y="1979792"/>
              <a:ext cx="1124244" cy="35122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/dev/</a:t>
              </a:r>
              <a:r>
                <a:rPr lang="en-US" sz="1000" dirty="0" err="1">
                  <a:solidFill>
                    <a:schemeClr val="tx1"/>
                  </a:solidFill>
                </a:rPr>
                <a:t>rfkill</a:t>
              </a:r>
              <a:endParaRPr lang="en-US" sz="1000" dirty="0">
                <a:solidFill>
                  <a:schemeClr val="tx1"/>
                </a:solidFill>
              </a:endParaRPr>
            </a:p>
            <a:p>
              <a:pPr algn="ctr"/>
              <a:r>
                <a:rPr lang="en-US" sz="1000" dirty="0" err="1">
                  <a:solidFill>
                    <a:schemeClr val="tx1"/>
                  </a:solidFill>
                </a:rPr>
                <a:t>sysfs</a:t>
              </a:r>
              <a:r>
                <a:rPr lang="en-US" sz="1000" dirty="0">
                  <a:solidFill>
                    <a:schemeClr val="tx1"/>
                  </a:solidFill>
                </a:rPr>
                <a:t>/</a:t>
              </a:r>
              <a:r>
                <a:rPr lang="en-US" sz="1000" dirty="0" err="1">
                  <a:solidFill>
                    <a:schemeClr val="tx1"/>
                  </a:solidFill>
                </a:rPr>
                <a:t>rfkill</a:t>
              </a:r>
              <a:endParaRPr lang="en-US" sz="1000" dirty="0">
                <a:solidFill>
                  <a:schemeClr val="tx1"/>
                </a:solidFill>
              </a:endParaRPr>
            </a:p>
          </p:txBody>
        </p:sp>
        <p:sp>
          <p:nvSpPr>
            <p:cNvPr id="4" name="Rectangle 3">
              <a:extLst>
                <a:ext uri="{FF2B5EF4-FFF2-40B4-BE49-F238E27FC236}">
                  <a16:creationId xmlns:a16="http://schemas.microsoft.com/office/drawing/2014/main" id="{AA826651-8D2A-E6A3-E2E6-34E19805E206}"/>
                </a:ext>
              </a:extLst>
            </p:cNvPr>
            <p:cNvSpPr/>
            <p:nvPr/>
          </p:nvSpPr>
          <p:spPr>
            <a:xfrm>
              <a:off x="6903205" y="1756572"/>
              <a:ext cx="1124244" cy="346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/dev/</a:t>
              </a:r>
              <a:r>
                <a:rPr lang="en-US" sz="1000" dirty="0" err="1">
                  <a:solidFill>
                    <a:schemeClr val="tx1"/>
                  </a:solidFill>
                </a:rPr>
                <a:t>rfkill</a:t>
              </a:r>
              <a:endParaRPr lang="en-US" sz="1000" dirty="0">
                <a:solidFill>
                  <a:schemeClr val="tx1"/>
                </a:solidFill>
              </a:endParaRPr>
            </a:p>
            <a:p>
              <a:pPr algn="ctr"/>
              <a:r>
                <a:rPr lang="en-US" sz="1000" dirty="0" err="1">
                  <a:solidFill>
                    <a:schemeClr val="tx1"/>
                  </a:solidFill>
                </a:rPr>
                <a:t>sysfs</a:t>
              </a:r>
              <a:r>
                <a:rPr lang="en-US" sz="1000" dirty="0">
                  <a:solidFill>
                    <a:schemeClr val="tx1"/>
                  </a:solidFill>
                </a:rPr>
                <a:t>/</a:t>
              </a:r>
              <a:r>
                <a:rPr lang="en-US" sz="1000" dirty="0" err="1">
                  <a:solidFill>
                    <a:schemeClr val="tx1"/>
                  </a:solidFill>
                </a:rPr>
                <a:t>rfkill</a:t>
              </a:r>
              <a:endParaRPr lang="en-US" sz="1000" dirty="0">
                <a:solidFill>
                  <a:schemeClr val="tx1"/>
                </a:solidFill>
              </a:endParaRPr>
            </a:p>
          </p:txBody>
        </p:sp>
        <p:cxnSp>
          <p:nvCxnSpPr>
            <p:cNvPr id="9" name="Connector: Elbow 8">
              <a:extLst>
                <a:ext uri="{FF2B5EF4-FFF2-40B4-BE49-F238E27FC236}">
                  <a16:creationId xmlns:a16="http://schemas.microsoft.com/office/drawing/2014/main" id="{F2FED5D6-5A17-3E6C-AE2E-BC0829443AF7}"/>
                </a:ext>
              </a:extLst>
            </p:cNvPr>
            <p:cNvCxnSpPr>
              <a:stCxn id="14" idx="3"/>
              <a:endCxn id="32" idx="1"/>
            </p:cNvCxnSpPr>
            <p:nvPr/>
          </p:nvCxnSpPr>
          <p:spPr>
            <a:xfrm>
              <a:off x="3505018" y="1449309"/>
              <a:ext cx="221232" cy="735166"/>
            </a:xfrm>
            <a:prstGeom prst="bentConnector3">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B82C272-EDB4-D4C7-D90B-5CBF22AC53A9}"/>
                </a:ext>
              </a:extLst>
            </p:cNvPr>
            <p:cNvSpPr txBox="1"/>
            <p:nvPr/>
          </p:nvSpPr>
          <p:spPr>
            <a:xfrm>
              <a:off x="9049760" y="1159595"/>
              <a:ext cx="1248417" cy="253916"/>
            </a:xfrm>
            <a:prstGeom prst="rect">
              <a:avLst/>
            </a:prstGeom>
            <a:solidFill>
              <a:schemeClr val="tx2">
                <a:lumMod val="60000"/>
                <a:lumOff val="40000"/>
              </a:schemeClr>
            </a:solidFill>
          </p:spPr>
          <p:txBody>
            <a:bodyPr wrap="square" rtlCol="0">
              <a:spAutoFit/>
            </a:bodyPr>
            <a:lstStyle/>
            <a:p>
              <a:pPr algn="ctr"/>
              <a:r>
                <a:rPr lang="en-US" sz="1050" dirty="0" err="1"/>
                <a:t>Libbt</a:t>
              </a:r>
              <a:r>
                <a:rPr lang="en-US" sz="1050" dirty="0"/>
                <a:t>-vendor</a:t>
              </a:r>
            </a:p>
          </p:txBody>
        </p:sp>
        <p:cxnSp>
          <p:nvCxnSpPr>
            <p:cNvPr id="58" name="Straight Arrow Connector 57">
              <a:extLst>
                <a:ext uri="{FF2B5EF4-FFF2-40B4-BE49-F238E27FC236}">
                  <a16:creationId xmlns:a16="http://schemas.microsoft.com/office/drawing/2014/main" id="{2FE0FE21-5D09-102E-565C-D66EA21C85B4}"/>
                </a:ext>
              </a:extLst>
            </p:cNvPr>
            <p:cNvCxnSpPr/>
            <p:nvPr/>
          </p:nvCxnSpPr>
          <p:spPr>
            <a:xfrm>
              <a:off x="9341459" y="800513"/>
              <a:ext cx="0" cy="35908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B1A3B1-AC6F-6C4D-267F-1CDFCCD637BB}"/>
                </a:ext>
              </a:extLst>
            </p:cNvPr>
            <p:cNvCxnSpPr>
              <a:cxnSpLocks/>
              <a:endCxn id="33" idx="0"/>
            </p:cNvCxnSpPr>
            <p:nvPr/>
          </p:nvCxnSpPr>
          <p:spPr>
            <a:xfrm>
              <a:off x="9113075" y="1961166"/>
              <a:ext cx="0" cy="213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16E453-DF77-3DFB-B53E-D5280AE53ACC}"/>
                </a:ext>
              </a:extLst>
            </p:cNvPr>
            <p:cNvCxnSpPr>
              <a:cxnSpLocks/>
            </p:cNvCxnSpPr>
            <p:nvPr/>
          </p:nvCxnSpPr>
          <p:spPr>
            <a:xfrm>
              <a:off x="9335253" y="1413511"/>
              <a:ext cx="0" cy="2801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2B5327-5759-8530-F913-27A49541F913}"/>
                </a:ext>
              </a:extLst>
            </p:cNvPr>
            <p:cNvCxnSpPr>
              <a:cxnSpLocks/>
            </p:cNvCxnSpPr>
            <p:nvPr/>
          </p:nvCxnSpPr>
          <p:spPr>
            <a:xfrm flipV="1">
              <a:off x="10238313" y="1414221"/>
              <a:ext cx="0" cy="2660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E10EFEF8-2745-BADD-3277-6BE48AAA830B}"/>
                </a:ext>
              </a:extLst>
            </p:cNvPr>
            <p:cNvCxnSpPr>
              <a:cxnSpLocks/>
              <a:stCxn id="33" idx="3"/>
              <a:endCxn id="48" idx="2"/>
            </p:cNvCxnSpPr>
            <p:nvPr/>
          </p:nvCxnSpPr>
          <p:spPr>
            <a:xfrm flipV="1">
              <a:off x="9737283" y="1947621"/>
              <a:ext cx="418331" cy="354439"/>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0E82CEC7-26E3-283D-7DD2-88F02464AB47}"/>
                </a:ext>
              </a:extLst>
            </p:cNvPr>
            <p:cNvSpPr txBox="1"/>
            <p:nvPr/>
          </p:nvSpPr>
          <p:spPr>
            <a:xfrm>
              <a:off x="8027449" y="943139"/>
              <a:ext cx="751889" cy="338554"/>
            </a:xfrm>
            <a:prstGeom prst="rect">
              <a:avLst/>
            </a:prstGeom>
            <a:noFill/>
          </p:spPr>
          <p:txBody>
            <a:bodyPr wrap="square">
              <a:spAutoFit/>
            </a:bodyPr>
            <a:lstStyle/>
            <a:p>
              <a:r>
                <a:rPr lang="en-US" sz="800" dirty="0" err="1"/>
                <a:t>dlopen</a:t>
              </a:r>
              <a:r>
                <a:rPr lang="en-US" sz="800" dirty="0"/>
                <a:t>(libbt-vendor.so)</a:t>
              </a:r>
            </a:p>
          </p:txBody>
        </p:sp>
        <p:cxnSp>
          <p:nvCxnSpPr>
            <p:cNvPr id="94" name="Straight Arrow Connector 93">
              <a:extLst>
                <a:ext uri="{FF2B5EF4-FFF2-40B4-BE49-F238E27FC236}">
                  <a16:creationId xmlns:a16="http://schemas.microsoft.com/office/drawing/2014/main" id="{A2671C65-BFBC-B4A1-7E13-0F50EEFF149E}"/>
                </a:ext>
              </a:extLst>
            </p:cNvPr>
            <p:cNvCxnSpPr>
              <a:cxnSpLocks/>
              <a:stCxn id="88" idx="3"/>
              <a:endCxn id="52" idx="1"/>
            </p:cNvCxnSpPr>
            <p:nvPr/>
          </p:nvCxnSpPr>
          <p:spPr>
            <a:xfrm>
              <a:off x="8779338" y="1112416"/>
              <a:ext cx="270422" cy="18726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A5651861-BF6B-978C-2FBD-B6AF5F556675}"/>
                </a:ext>
              </a:extLst>
            </p:cNvPr>
            <p:cNvCxnSpPr>
              <a:cxnSpLocks/>
              <a:endCxn id="4" idx="3"/>
            </p:cNvCxnSpPr>
            <p:nvPr/>
          </p:nvCxnSpPr>
          <p:spPr>
            <a:xfrm rot="10800000" flipV="1">
              <a:off x="8027450" y="1402389"/>
              <a:ext cx="1022311" cy="527660"/>
            </a:xfrm>
            <a:prstGeom prst="bentConnector3">
              <a:avLst>
                <a:gd name="adj1" fmla="val 6897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EF13F44-E744-19B0-71BD-7010BFD0E909}"/>
                </a:ext>
              </a:extLst>
            </p:cNvPr>
            <p:cNvCxnSpPr>
              <a:stCxn id="4" idx="1"/>
              <a:endCxn id="82" idx="1"/>
            </p:cNvCxnSpPr>
            <p:nvPr/>
          </p:nvCxnSpPr>
          <p:spPr>
            <a:xfrm rot="10800000" flipV="1">
              <a:off x="6733869" y="1930049"/>
              <a:ext cx="169336" cy="1979628"/>
            </a:xfrm>
            <a:prstGeom prst="bentConnector3">
              <a:avLst>
                <a:gd name="adj1" fmla="val 234998"/>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F8FE4E2F-BF4D-B546-F09F-343A08D612FC}"/>
                </a:ext>
              </a:extLst>
            </p:cNvPr>
            <p:cNvCxnSpPr>
              <a:stCxn id="14" idx="1"/>
              <a:endCxn id="2" idx="0"/>
            </p:cNvCxnSpPr>
            <p:nvPr/>
          </p:nvCxnSpPr>
          <p:spPr>
            <a:xfrm rot="10800000" flipH="1" flipV="1">
              <a:off x="2380774" y="1449308"/>
              <a:ext cx="416662" cy="530483"/>
            </a:xfrm>
            <a:prstGeom prst="bentConnector4">
              <a:avLst>
                <a:gd name="adj1" fmla="val -54865"/>
                <a:gd name="adj2" fmla="val 6635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9C13AD7B-B8E3-5F5C-5473-30AC616F544F}"/>
                </a:ext>
              </a:extLst>
            </p:cNvPr>
            <p:cNvCxnSpPr>
              <a:stCxn id="2" idx="1"/>
              <a:endCxn id="90" idx="1"/>
            </p:cNvCxnSpPr>
            <p:nvPr/>
          </p:nvCxnSpPr>
          <p:spPr>
            <a:xfrm rot="10800000" flipH="1" flipV="1">
              <a:off x="2235313" y="2155405"/>
              <a:ext cx="332067" cy="2889839"/>
            </a:xfrm>
            <a:prstGeom prst="bentConnector3">
              <a:avLst>
                <a:gd name="adj1" fmla="val -41027"/>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1C3B682-3B49-BA09-3FA4-BC9B1C5DAB11}"/>
                </a:ext>
              </a:extLst>
            </p:cNvPr>
            <p:cNvSpPr txBox="1"/>
            <p:nvPr/>
          </p:nvSpPr>
          <p:spPr>
            <a:xfrm>
              <a:off x="3853881" y="4409261"/>
              <a:ext cx="996336" cy="338554"/>
            </a:xfrm>
            <a:prstGeom prst="rect">
              <a:avLst/>
            </a:prstGeom>
            <a:noFill/>
          </p:spPr>
          <p:txBody>
            <a:bodyPr wrap="square">
              <a:spAutoFit/>
            </a:bodyPr>
            <a:lstStyle/>
            <a:p>
              <a:pPr algn="ctr"/>
              <a:r>
                <a:rPr lang="en-US" sz="800" dirty="0"/>
                <a:t>Socket buffer</a:t>
              </a:r>
            </a:p>
            <a:p>
              <a:pPr algn="ctr"/>
              <a:r>
                <a:rPr lang="en-US" sz="800" dirty="0"/>
                <a:t>(struct </a:t>
              </a:r>
              <a:r>
                <a:rPr lang="en-US" sz="800" dirty="0" err="1"/>
                <a:t>sk_buff</a:t>
              </a:r>
              <a:r>
                <a:rPr lang="en-US" sz="800" dirty="0"/>
                <a:t>)</a:t>
              </a:r>
            </a:p>
          </p:txBody>
        </p:sp>
        <p:cxnSp>
          <p:nvCxnSpPr>
            <p:cNvPr id="166" name="Straight Arrow Connector 165">
              <a:extLst>
                <a:ext uri="{FF2B5EF4-FFF2-40B4-BE49-F238E27FC236}">
                  <a16:creationId xmlns:a16="http://schemas.microsoft.com/office/drawing/2014/main" id="{ECCB5968-8EE4-2A6E-855B-9160CF4B2CFA}"/>
                </a:ext>
              </a:extLst>
            </p:cNvPr>
            <p:cNvCxnSpPr>
              <a:stCxn id="164" idx="0"/>
              <a:endCxn id="103" idx="2"/>
            </p:cNvCxnSpPr>
            <p:nvPr/>
          </p:nvCxnSpPr>
          <p:spPr>
            <a:xfrm flipV="1">
              <a:off x="4352049" y="4161085"/>
              <a:ext cx="423" cy="24817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4DD2FBC0-4F6B-5E94-6704-6E4E8A77812D}"/>
                </a:ext>
              </a:extLst>
            </p:cNvPr>
            <p:cNvCxnSpPr>
              <a:stCxn id="164" idx="2"/>
              <a:endCxn id="39" idx="0"/>
            </p:cNvCxnSpPr>
            <p:nvPr/>
          </p:nvCxnSpPr>
          <p:spPr>
            <a:xfrm>
              <a:off x="4352049" y="4747815"/>
              <a:ext cx="6031" cy="16356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1FD9B65-65C6-700A-3846-B2B9ED69F08D}"/>
                </a:ext>
              </a:extLst>
            </p:cNvPr>
            <p:cNvGrpSpPr/>
            <p:nvPr/>
          </p:nvGrpSpPr>
          <p:grpSpPr>
            <a:xfrm>
              <a:off x="6490521" y="1026546"/>
              <a:ext cx="1374490" cy="612461"/>
              <a:chOff x="261978" y="1613503"/>
              <a:chExt cx="1425516" cy="612461"/>
            </a:xfrm>
          </p:grpSpPr>
          <p:sp>
            <p:nvSpPr>
              <p:cNvPr id="7" name="Rectangle 6">
                <a:extLst>
                  <a:ext uri="{FF2B5EF4-FFF2-40B4-BE49-F238E27FC236}">
                    <a16:creationId xmlns:a16="http://schemas.microsoft.com/office/drawing/2014/main" id="{FAC03417-CC1D-C0ED-4645-F7ED4D6E381F}"/>
                  </a:ext>
                </a:extLst>
              </p:cNvPr>
              <p:cNvSpPr/>
              <p:nvPr/>
            </p:nvSpPr>
            <p:spPr>
              <a:xfrm>
                <a:off x="261979" y="1613503"/>
                <a:ext cx="1425515" cy="61246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06CCF9-6B67-D84B-9BC0-6689637205A1}"/>
                  </a:ext>
                </a:extLst>
              </p:cNvPr>
              <p:cNvSpPr/>
              <p:nvPr/>
            </p:nvSpPr>
            <p:spPr>
              <a:xfrm>
                <a:off x="261978" y="1622739"/>
                <a:ext cx="1419040" cy="2240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Vendor_interface.cc</a:t>
                </a:r>
              </a:p>
            </p:txBody>
          </p:sp>
          <p:sp>
            <p:nvSpPr>
              <p:cNvPr id="10" name="Rectangle 9">
                <a:extLst>
                  <a:ext uri="{FF2B5EF4-FFF2-40B4-BE49-F238E27FC236}">
                    <a16:creationId xmlns:a16="http://schemas.microsoft.com/office/drawing/2014/main" id="{317F0677-0B4D-D614-799C-551E10E13B07}"/>
                  </a:ext>
                </a:extLst>
              </p:cNvPr>
              <p:cNvSpPr/>
              <p:nvPr/>
            </p:nvSpPr>
            <p:spPr>
              <a:xfrm>
                <a:off x="497453" y="1896924"/>
                <a:ext cx="906714" cy="27893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Initialize {Initialize()}</a:t>
                </a:r>
              </a:p>
            </p:txBody>
          </p:sp>
        </p:grpSp>
        <p:cxnSp>
          <p:nvCxnSpPr>
            <p:cNvPr id="12" name="Straight Arrow Connector 11">
              <a:extLst>
                <a:ext uri="{FF2B5EF4-FFF2-40B4-BE49-F238E27FC236}">
                  <a16:creationId xmlns:a16="http://schemas.microsoft.com/office/drawing/2014/main" id="{6682F51D-1412-A6B3-2266-7ED116FC82AB}"/>
                </a:ext>
              </a:extLst>
            </p:cNvPr>
            <p:cNvCxnSpPr>
              <a:stCxn id="88" idx="1"/>
              <a:endCxn id="10" idx="3"/>
            </p:cNvCxnSpPr>
            <p:nvPr/>
          </p:nvCxnSpPr>
          <p:spPr>
            <a:xfrm flipH="1">
              <a:off x="7591825" y="1112416"/>
              <a:ext cx="435624" cy="3370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0F228C8-4F2F-D5F7-1E40-91084982D3BB}"/>
                </a:ext>
              </a:extLst>
            </p:cNvPr>
            <p:cNvSpPr txBox="1"/>
            <p:nvPr/>
          </p:nvSpPr>
          <p:spPr>
            <a:xfrm>
              <a:off x="5113465" y="4911378"/>
              <a:ext cx="1013404" cy="253916"/>
            </a:xfrm>
            <a:prstGeom prst="rect">
              <a:avLst/>
            </a:prstGeom>
            <a:solidFill>
              <a:schemeClr val="tx2">
                <a:lumMod val="60000"/>
                <a:lumOff val="40000"/>
              </a:schemeClr>
            </a:solidFill>
          </p:spPr>
          <p:txBody>
            <a:bodyPr wrap="square" rtlCol="0">
              <a:spAutoFit/>
            </a:bodyPr>
            <a:lstStyle/>
            <a:p>
              <a:pPr algn="ctr"/>
              <a:r>
                <a:rPr lang="en-US" sz="1050" dirty="0"/>
                <a:t>UART driver</a:t>
              </a:r>
            </a:p>
          </p:txBody>
        </p:sp>
        <p:cxnSp>
          <p:nvCxnSpPr>
            <p:cNvPr id="27" name="Straight Arrow Connector 26">
              <a:extLst>
                <a:ext uri="{FF2B5EF4-FFF2-40B4-BE49-F238E27FC236}">
                  <a16:creationId xmlns:a16="http://schemas.microsoft.com/office/drawing/2014/main" id="{20324CC5-6527-99A4-F695-03541F3CF764}"/>
                </a:ext>
              </a:extLst>
            </p:cNvPr>
            <p:cNvCxnSpPr>
              <a:stCxn id="39" idx="3"/>
              <a:endCxn id="22" idx="1"/>
            </p:cNvCxnSpPr>
            <p:nvPr/>
          </p:nvCxnSpPr>
          <p:spPr>
            <a:xfrm>
              <a:off x="4856248" y="5038336"/>
              <a:ext cx="257217"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Arrow: Left 10">
              <a:extLst>
                <a:ext uri="{FF2B5EF4-FFF2-40B4-BE49-F238E27FC236}">
                  <a16:creationId xmlns:a16="http://schemas.microsoft.com/office/drawing/2014/main" id="{7984EA3B-1EFF-8426-6699-1DCE615BFBDE}"/>
                </a:ext>
              </a:extLst>
            </p:cNvPr>
            <p:cNvSpPr/>
            <p:nvPr/>
          </p:nvSpPr>
          <p:spPr>
            <a:xfrm>
              <a:off x="557596" y="6239517"/>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4" action="ppaction://hlinksldjump"/>
                </a:rPr>
                <a:t>Back</a:t>
              </a:r>
              <a:endParaRPr lang="en-US" sz="1400" dirty="0"/>
            </a:p>
          </p:txBody>
        </p:sp>
      </p:grpSp>
    </p:spTree>
    <p:extLst>
      <p:ext uri="{BB962C8B-B14F-4D97-AF65-F5344CB8AC3E}">
        <p14:creationId xmlns:p14="http://schemas.microsoft.com/office/powerpoint/2010/main" val="81013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fontScale="90000"/>
          </a:bodyPr>
          <a:lstStyle/>
          <a:p>
            <a:r>
              <a:rPr lang="en-US" dirty="0"/>
              <a:t>Vendor Implementation-Send data via socket</a:t>
            </a:r>
          </a:p>
        </p:txBody>
      </p:sp>
      <p:grpSp>
        <p:nvGrpSpPr>
          <p:cNvPr id="10" name="Group 9">
            <a:extLst>
              <a:ext uri="{FF2B5EF4-FFF2-40B4-BE49-F238E27FC236}">
                <a16:creationId xmlns:a16="http://schemas.microsoft.com/office/drawing/2014/main" id="{B5530120-30B1-A717-D226-39815A5C6BAC}"/>
              </a:ext>
            </a:extLst>
          </p:cNvPr>
          <p:cNvGrpSpPr/>
          <p:nvPr/>
        </p:nvGrpSpPr>
        <p:grpSpPr>
          <a:xfrm>
            <a:off x="655851" y="762798"/>
            <a:ext cx="6918952" cy="5858034"/>
            <a:chOff x="655851" y="762798"/>
            <a:chExt cx="6918952" cy="5858034"/>
          </a:xfrm>
        </p:grpSpPr>
        <p:sp>
          <p:nvSpPr>
            <p:cNvPr id="11" name="Arrow: Left 10">
              <a:extLst>
                <a:ext uri="{FF2B5EF4-FFF2-40B4-BE49-F238E27FC236}">
                  <a16:creationId xmlns:a16="http://schemas.microsoft.com/office/drawing/2014/main" id="{B788E553-3621-1357-56DC-E868B9964D5E}"/>
                </a:ext>
              </a:extLst>
            </p:cNvPr>
            <p:cNvSpPr/>
            <p:nvPr/>
          </p:nvSpPr>
          <p:spPr>
            <a:xfrm>
              <a:off x="655851" y="6162002"/>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grpSp>
          <p:nvGrpSpPr>
            <p:cNvPr id="8" name="Group 7">
              <a:extLst>
                <a:ext uri="{FF2B5EF4-FFF2-40B4-BE49-F238E27FC236}">
                  <a16:creationId xmlns:a16="http://schemas.microsoft.com/office/drawing/2014/main" id="{BF5A4122-DBC2-F768-77D8-931C8E508065}"/>
                </a:ext>
              </a:extLst>
            </p:cNvPr>
            <p:cNvGrpSpPr/>
            <p:nvPr/>
          </p:nvGrpSpPr>
          <p:grpSpPr>
            <a:xfrm>
              <a:off x="2214027" y="762798"/>
              <a:ext cx="5360776" cy="5858034"/>
              <a:chOff x="2214027" y="762798"/>
              <a:chExt cx="5360776" cy="5858034"/>
            </a:xfrm>
          </p:grpSpPr>
          <p:sp>
            <p:nvSpPr>
              <p:cNvPr id="139" name="Rectangle 138">
                <a:extLst>
                  <a:ext uri="{FF2B5EF4-FFF2-40B4-BE49-F238E27FC236}">
                    <a16:creationId xmlns:a16="http://schemas.microsoft.com/office/drawing/2014/main" id="{097AAF1E-6002-302D-302C-D489AB14FA9F}"/>
                  </a:ext>
                </a:extLst>
              </p:cNvPr>
              <p:cNvSpPr/>
              <p:nvPr/>
            </p:nvSpPr>
            <p:spPr>
              <a:xfrm>
                <a:off x="3229786" y="6250942"/>
                <a:ext cx="397120" cy="3698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76BA1B9C-3572-693A-339F-456D6E367089}"/>
                  </a:ext>
                </a:extLst>
              </p:cNvPr>
              <p:cNvSpPr txBox="1"/>
              <p:nvPr/>
            </p:nvSpPr>
            <p:spPr>
              <a:xfrm>
                <a:off x="3661507" y="6233621"/>
                <a:ext cx="2313454" cy="369332"/>
              </a:xfrm>
              <a:prstGeom prst="rect">
                <a:avLst/>
              </a:prstGeom>
              <a:noFill/>
            </p:spPr>
            <p:txBody>
              <a:bodyPr wrap="none" rtlCol="0">
                <a:spAutoFit/>
              </a:bodyPr>
              <a:lstStyle/>
              <a:p>
                <a:r>
                  <a:rPr lang="en-US" dirty="0"/>
                  <a:t>Send data via socket</a:t>
                </a:r>
              </a:p>
            </p:txBody>
          </p:sp>
          <p:sp>
            <p:nvSpPr>
              <p:cNvPr id="3" name="Rectangle 2">
                <a:extLst>
                  <a:ext uri="{FF2B5EF4-FFF2-40B4-BE49-F238E27FC236}">
                    <a16:creationId xmlns:a16="http://schemas.microsoft.com/office/drawing/2014/main" id="{F694991B-A466-7FFE-6AB2-F9B1896ADE6D}"/>
                  </a:ext>
                </a:extLst>
              </p:cNvPr>
              <p:cNvSpPr/>
              <p:nvPr/>
            </p:nvSpPr>
            <p:spPr>
              <a:xfrm>
                <a:off x="3222718" y="762798"/>
                <a:ext cx="4352085" cy="53585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3222718" y="762798"/>
                <a:ext cx="4352085"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Implementation</a:t>
                </a:r>
              </a:p>
            </p:txBody>
          </p:sp>
          <p:sp>
            <p:nvSpPr>
              <p:cNvPr id="14" name="Rectangle 13">
                <a:extLst>
                  <a:ext uri="{FF2B5EF4-FFF2-40B4-BE49-F238E27FC236}">
                    <a16:creationId xmlns:a16="http://schemas.microsoft.com/office/drawing/2014/main" id="{B8182BC5-8D80-73BD-38C4-A8D2A81E62C1}"/>
                  </a:ext>
                </a:extLst>
              </p:cNvPr>
              <p:cNvSpPr/>
              <p:nvPr/>
            </p:nvSpPr>
            <p:spPr>
              <a:xfrm>
                <a:off x="3571491" y="1450181"/>
                <a:ext cx="1124244" cy="346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Initialize {Initialize()}</a:t>
                </a:r>
              </a:p>
            </p:txBody>
          </p:sp>
          <p:sp>
            <p:nvSpPr>
              <p:cNvPr id="15" name="TextBox 14">
                <a:extLst>
                  <a:ext uri="{FF2B5EF4-FFF2-40B4-BE49-F238E27FC236}">
                    <a16:creationId xmlns:a16="http://schemas.microsoft.com/office/drawing/2014/main" id="{0CBA7B06-E03D-FCDB-2B03-494B90A7AF27}"/>
                  </a:ext>
                </a:extLst>
              </p:cNvPr>
              <p:cNvSpPr txBox="1"/>
              <p:nvPr/>
            </p:nvSpPr>
            <p:spPr>
              <a:xfrm>
                <a:off x="5050629" y="1459764"/>
                <a:ext cx="962597" cy="253916"/>
              </a:xfrm>
              <a:prstGeom prst="rect">
                <a:avLst/>
              </a:prstGeom>
              <a:solidFill>
                <a:schemeClr val="tx2">
                  <a:lumMod val="60000"/>
                  <a:lumOff val="40000"/>
                </a:schemeClr>
              </a:solidFill>
            </p:spPr>
            <p:txBody>
              <a:bodyPr wrap="square" rtlCol="0">
                <a:spAutoFit/>
              </a:bodyPr>
              <a:lstStyle/>
              <a:p>
                <a:pPr algn="ctr"/>
                <a:r>
                  <a:rPr lang="en-US" sz="1050" dirty="0"/>
                  <a:t>write(</a:t>
                </a:r>
                <a:r>
                  <a:rPr lang="en-US" sz="1050" dirty="0" err="1"/>
                  <a:t>fd</a:t>
                </a:r>
                <a:r>
                  <a:rPr lang="en-US" sz="1050" dirty="0"/>
                  <a:t>…)</a:t>
                </a:r>
              </a:p>
            </p:txBody>
          </p:sp>
          <p:sp>
            <p:nvSpPr>
              <p:cNvPr id="16" name="TextBox 15">
                <a:extLst>
                  <a:ext uri="{FF2B5EF4-FFF2-40B4-BE49-F238E27FC236}">
                    <a16:creationId xmlns:a16="http://schemas.microsoft.com/office/drawing/2014/main" id="{3667B9E1-5F85-0255-DCA8-7B2662CD9E89}"/>
                  </a:ext>
                </a:extLst>
              </p:cNvPr>
              <p:cNvSpPr txBox="1"/>
              <p:nvPr/>
            </p:nvSpPr>
            <p:spPr>
              <a:xfrm>
                <a:off x="6165384" y="1461465"/>
                <a:ext cx="1248417" cy="253916"/>
              </a:xfrm>
              <a:prstGeom prst="rect">
                <a:avLst/>
              </a:prstGeom>
              <a:solidFill>
                <a:schemeClr val="tx2">
                  <a:lumMod val="60000"/>
                  <a:lumOff val="40000"/>
                </a:schemeClr>
              </a:solidFill>
            </p:spPr>
            <p:txBody>
              <a:bodyPr wrap="square" rtlCol="0">
                <a:spAutoFit/>
              </a:bodyPr>
              <a:lstStyle/>
              <a:p>
                <a:pPr algn="ctr"/>
                <a:r>
                  <a:rPr lang="en-US" sz="1050" dirty="0"/>
                  <a:t>read(</a:t>
                </a:r>
                <a:r>
                  <a:rPr lang="en-US" sz="1050" dirty="0" err="1"/>
                  <a:t>fd</a:t>
                </a:r>
                <a:r>
                  <a:rPr lang="en-US" sz="1050" dirty="0"/>
                  <a:t>…)</a:t>
                </a:r>
              </a:p>
            </p:txBody>
          </p:sp>
          <p:sp>
            <p:nvSpPr>
              <p:cNvPr id="17" name="TextBox 16">
                <a:extLst>
                  <a:ext uri="{FF2B5EF4-FFF2-40B4-BE49-F238E27FC236}">
                    <a16:creationId xmlns:a16="http://schemas.microsoft.com/office/drawing/2014/main" id="{6F8EF5A0-0259-0E02-CCEE-49081FBD415F}"/>
                  </a:ext>
                </a:extLst>
              </p:cNvPr>
              <p:cNvSpPr txBox="1"/>
              <p:nvPr/>
            </p:nvSpPr>
            <p:spPr>
              <a:xfrm>
                <a:off x="3211314" y="5813538"/>
                <a:ext cx="4361872" cy="338554"/>
              </a:xfrm>
              <a:prstGeom prst="rect">
                <a:avLst/>
              </a:prstGeom>
              <a:solidFill>
                <a:schemeClr val="accent3">
                  <a:lumMod val="75000"/>
                </a:schemeClr>
              </a:solidFill>
            </p:spPr>
            <p:txBody>
              <a:bodyPr wrap="square" rtlCol="0">
                <a:spAutoFit/>
              </a:bodyPr>
              <a:lstStyle/>
              <a:p>
                <a:pPr algn="ctr"/>
                <a:r>
                  <a:rPr lang="en-US" sz="1600" dirty="0"/>
                  <a:t>Bluetooth Hardware</a:t>
                </a:r>
              </a:p>
            </p:txBody>
          </p:sp>
          <p:cxnSp>
            <p:nvCxnSpPr>
              <p:cNvPr id="19" name="Straight Arrow Connector 18">
                <a:extLst>
                  <a:ext uri="{FF2B5EF4-FFF2-40B4-BE49-F238E27FC236}">
                    <a16:creationId xmlns:a16="http://schemas.microsoft.com/office/drawing/2014/main" id="{13E51FB2-AA81-F938-0269-B2CDA35C6C20}"/>
                  </a:ext>
                </a:extLst>
              </p:cNvPr>
              <p:cNvCxnSpPr>
                <a:stCxn id="16" idx="0"/>
              </p:cNvCxnSpPr>
              <p:nvPr/>
            </p:nvCxnSpPr>
            <p:spPr>
              <a:xfrm flipH="1" flipV="1">
                <a:off x="6789592" y="1091529"/>
                <a:ext cx="1" cy="369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EBEAE4-19AF-F36A-0E68-35ACC4F99741}"/>
                  </a:ext>
                </a:extLst>
              </p:cNvPr>
              <p:cNvCxnSpPr>
                <a:cxnSpLocks/>
                <a:endCxn id="15" idx="0"/>
              </p:cNvCxnSpPr>
              <p:nvPr/>
            </p:nvCxnSpPr>
            <p:spPr>
              <a:xfrm>
                <a:off x="5531928" y="1080356"/>
                <a:ext cx="0" cy="3794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04AD739-521E-52B3-A0B7-1797C473A18B}"/>
                  </a:ext>
                </a:extLst>
              </p:cNvPr>
              <p:cNvCxnSpPr>
                <a:cxnSpLocks/>
                <a:endCxn id="14" idx="0"/>
              </p:cNvCxnSpPr>
              <p:nvPr/>
            </p:nvCxnSpPr>
            <p:spPr>
              <a:xfrm>
                <a:off x="4133613" y="1091099"/>
                <a:ext cx="0" cy="35908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ED137D-77D4-A611-E926-97AC07D6E937}"/>
                  </a:ext>
                </a:extLst>
              </p:cNvPr>
              <p:cNvCxnSpPr>
                <a:cxnSpLocks/>
              </p:cNvCxnSpPr>
              <p:nvPr/>
            </p:nvCxnSpPr>
            <p:spPr>
              <a:xfrm>
                <a:off x="2214027" y="2673130"/>
                <a:ext cx="536077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C8E00C2-37B6-EAD8-49DB-32FCE8ACCC0D}"/>
                  </a:ext>
                </a:extLst>
              </p:cNvPr>
              <p:cNvSpPr txBox="1"/>
              <p:nvPr/>
            </p:nvSpPr>
            <p:spPr>
              <a:xfrm>
                <a:off x="2214027" y="3785022"/>
                <a:ext cx="938413" cy="415498"/>
              </a:xfrm>
              <a:prstGeom prst="rect">
                <a:avLst/>
              </a:prstGeom>
              <a:solidFill>
                <a:schemeClr val="bg1">
                  <a:lumMod val="85000"/>
                </a:schemeClr>
              </a:solidFill>
            </p:spPr>
            <p:txBody>
              <a:bodyPr wrap="square" rtlCol="0">
                <a:spAutoFit/>
              </a:bodyPr>
              <a:lstStyle/>
              <a:p>
                <a:pPr algn="ctr"/>
                <a:r>
                  <a:rPr lang="en-US" sz="1050" dirty="0"/>
                  <a:t>Kernel space</a:t>
                </a:r>
              </a:p>
            </p:txBody>
          </p:sp>
          <p:sp>
            <p:nvSpPr>
              <p:cNvPr id="32" name="TextBox 31">
                <a:extLst>
                  <a:ext uri="{FF2B5EF4-FFF2-40B4-BE49-F238E27FC236}">
                    <a16:creationId xmlns:a16="http://schemas.microsoft.com/office/drawing/2014/main" id="{D191973A-4D05-516D-ACC1-FEA94DDCF2D6}"/>
                  </a:ext>
                </a:extLst>
              </p:cNvPr>
              <p:cNvSpPr txBox="1"/>
              <p:nvPr/>
            </p:nvSpPr>
            <p:spPr>
              <a:xfrm>
                <a:off x="4916967" y="2063353"/>
                <a:ext cx="1248417" cy="553998"/>
              </a:xfrm>
              <a:prstGeom prst="rect">
                <a:avLst/>
              </a:prstGeom>
              <a:solidFill>
                <a:schemeClr val="tx2">
                  <a:lumMod val="60000"/>
                  <a:lumOff val="40000"/>
                </a:schemeClr>
              </a:solidFill>
            </p:spPr>
            <p:txBody>
              <a:bodyPr wrap="square" rtlCol="0">
                <a:spAutoFit/>
              </a:bodyPr>
              <a:lstStyle/>
              <a:p>
                <a:pPr algn="ctr"/>
                <a:r>
                  <a:rPr lang="en-US" sz="1000" dirty="0"/>
                  <a:t>System call (socket()- </a:t>
                </a:r>
                <a:r>
                  <a:rPr lang="en-US" sz="1000" dirty="0" err="1"/>
                  <a:t>hci</a:t>
                </a:r>
                <a:r>
                  <a:rPr lang="en-US" sz="1000" dirty="0"/>
                  <a:t> interface)</a:t>
                </a:r>
              </a:p>
            </p:txBody>
          </p:sp>
          <p:sp>
            <p:nvSpPr>
              <p:cNvPr id="35" name="TextBox 34">
                <a:extLst>
                  <a:ext uri="{FF2B5EF4-FFF2-40B4-BE49-F238E27FC236}">
                    <a16:creationId xmlns:a16="http://schemas.microsoft.com/office/drawing/2014/main" id="{40DE2236-F227-3F25-C33C-4FDC7AF48662}"/>
                  </a:ext>
                </a:extLst>
              </p:cNvPr>
              <p:cNvSpPr txBox="1"/>
              <p:nvPr/>
            </p:nvSpPr>
            <p:spPr>
              <a:xfrm>
                <a:off x="2214027" y="1130659"/>
                <a:ext cx="938413" cy="415498"/>
              </a:xfrm>
              <a:prstGeom prst="rect">
                <a:avLst/>
              </a:prstGeom>
              <a:solidFill>
                <a:schemeClr val="bg1">
                  <a:lumMod val="85000"/>
                </a:schemeClr>
              </a:solidFill>
            </p:spPr>
            <p:txBody>
              <a:bodyPr wrap="square" rtlCol="0">
                <a:spAutoFit/>
              </a:bodyPr>
              <a:lstStyle/>
              <a:p>
                <a:pPr algn="ctr"/>
                <a:r>
                  <a:rPr lang="en-US" sz="1050" dirty="0">
                    <a:hlinkClick r:id="rId3" action="ppaction://hlinksldjump"/>
                  </a:rPr>
                  <a:t>User</a:t>
                </a:r>
              </a:p>
              <a:p>
                <a:pPr algn="ctr"/>
                <a:r>
                  <a:rPr lang="en-US" sz="1050" dirty="0">
                    <a:hlinkClick r:id="rId3" action="ppaction://hlinksldjump"/>
                  </a:rPr>
                  <a:t> space</a:t>
                </a:r>
                <a:endParaRPr lang="en-US" sz="1050" dirty="0"/>
              </a:p>
            </p:txBody>
          </p:sp>
          <p:sp>
            <p:nvSpPr>
              <p:cNvPr id="38" name="Rectangle 37">
                <a:extLst>
                  <a:ext uri="{FF2B5EF4-FFF2-40B4-BE49-F238E27FC236}">
                    <a16:creationId xmlns:a16="http://schemas.microsoft.com/office/drawing/2014/main" id="{D28924BB-ECB0-527E-5BCC-CB8D1E475223}"/>
                  </a:ext>
                </a:extLst>
              </p:cNvPr>
              <p:cNvSpPr/>
              <p:nvPr/>
            </p:nvSpPr>
            <p:spPr>
              <a:xfrm>
                <a:off x="4015861" y="2814049"/>
                <a:ext cx="2827161" cy="167773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E346315-999D-ACB9-FE6B-FC40B37EA324}"/>
                  </a:ext>
                </a:extLst>
              </p:cNvPr>
              <p:cNvSpPr txBox="1"/>
              <p:nvPr/>
            </p:nvSpPr>
            <p:spPr>
              <a:xfrm>
                <a:off x="5050629" y="5085727"/>
                <a:ext cx="996336" cy="253916"/>
              </a:xfrm>
              <a:prstGeom prst="rect">
                <a:avLst/>
              </a:prstGeom>
              <a:solidFill>
                <a:schemeClr val="tx2">
                  <a:lumMod val="60000"/>
                  <a:lumOff val="40000"/>
                </a:schemeClr>
              </a:solidFill>
            </p:spPr>
            <p:txBody>
              <a:bodyPr wrap="square" rtlCol="0">
                <a:spAutoFit/>
              </a:bodyPr>
              <a:lstStyle/>
              <a:p>
                <a:pPr algn="ctr"/>
                <a:r>
                  <a:rPr lang="en-US" sz="1050" dirty="0">
                    <a:hlinkClick r:id="rId4" action="ppaction://hlinksldjump"/>
                  </a:rPr>
                  <a:t>HCI driver</a:t>
                </a:r>
                <a:endParaRPr lang="en-US" sz="1050" dirty="0"/>
              </a:p>
            </p:txBody>
          </p:sp>
          <p:sp>
            <p:nvSpPr>
              <p:cNvPr id="44" name="TextBox 43">
                <a:extLst>
                  <a:ext uri="{FF2B5EF4-FFF2-40B4-BE49-F238E27FC236}">
                    <a16:creationId xmlns:a16="http://schemas.microsoft.com/office/drawing/2014/main" id="{D45FA79E-C4D3-93A3-8733-1F0F6B530D36}"/>
                  </a:ext>
                </a:extLst>
              </p:cNvPr>
              <p:cNvSpPr txBox="1"/>
              <p:nvPr/>
            </p:nvSpPr>
            <p:spPr>
              <a:xfrm>
                <a:off x="3957808" y="3013633"/>
                <a:ext cx="712054" cy="430887"/>
              </a:xfrm>
              <a:prstGeom prst="rect">
                <a:avLst/>
              </a:prstGeom>
              <a:noFill/>
            </p:spPr>
            <p:txBody>
              <a:bodyPr wrap="square" rtlCol="0">
                <a:spAutoFit/>
              </a:bodyPr>
              <a:lstStyle/>
              <a:p>
                <a:r>
                  <a:rPr lang="en-US" sz="1100" dirty="0"/>
                  <a:t>Network</a:t>
                </a:r>
              </a:p>
              <a:p>
                <a:r>
                  <a:rPr lang="en-US" sz="1100" dirty="0"/>
                  <a:t> stack</a:t>
                </a:r>
              </a:p>
            </p:txBody>
          </p:sp>
          <p:sp>
            <p:nvSpPr>
              <p:cNvPr id="90" name="TextBox 89">
                <a:extLst>
                  <a:ext uri="{FF2B5EF4-FFF2-40B4-BE49-F238E27FC236}">
                    <a16:creationId xmlns:a16="http://schemas.microsoft.com/office/drawing/2014/main" id="{7F68AD2F-EDCD-639A-B77B-0D365956CD8E}"/>
                  </a:ext>
                </a:extLst>
              </p:cNvPr>
              <p:cNvSpPr txBox="1"/>
              <p:nvPr/>
            </p:nvSpPr>
            <p:spPr>
              <a:xfrm>
                <a:off x="3758098" y="5092636"/>
                <a:ext cx="957569" cy="253916"/>
              </a:xfrm>
              <a:prstGeom prst="rect">
                <a:avLst/>
              </a:prstGeom>
              <a:solidFill>
                <a:schemeClr val="tx2">
                  <a:lumMod val="60000"/>
                  <a:lumOff val="40000"/>
                </a:schemeClr>
              </a:solidFill>
            </p:spPr>
            <p:txBody>
              <a:bodyPr wrap="square" rtlCol="0">
                <a:spAutoFit/>
              </a:bodyPr>
              <a:lstStyle/>
              <a:p>
                <a:pPr algn="ctr"/>
                <a:r>
                  <a:rPr lang="en-US" sz="1050" dirty="0" err="1"/>
                  <a:t>rfkill</a:t>
                </a:r>
                <a:r>
                  <a:rPr lang="en-US" sz="1050" dirty="0"/>
                  <a:t> driver</a:t>
                </a:r>
              </a:p>
            </p:txBody>
          </p:sp>
          <p:cxnSp>
            <p:nvCxnSpPr>
              <p:cNvPr id="98" name="Straight Arrow Connector 97">
                <a:extLst>
                  <a:ext uri="{FF2B5EF4-FFF2-40B4-BE49-F238E27FC236}">
                    <a16:creationId xmlns:a16="http://schemas.microsoft.com/office/drawing/2014/main" id="{36F66A4F-89CF-72F7-BDC3-47AECE70DDB0}"/>
                  </a:ext>
                </a:extLst>
              </p:cNvPr>
              <p:cNvCxnSpPr>
                <a:stCxn id="90" idx="2"/>
              </p:cNvCxnSpPr>
              <p:nvPr/>
            </p:nvCxnSpPr>
            <p:spPr>
              <a:xfrm flipH="1">
                <a:off x="4235266" y="5346552"/>
                <a:ext cx="1617" cy="46408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ECCA68B-0590-21E8-B044-2D19BF6F343A}"/>
                  </a:ext>
                </a:extLst>
              </p:cNvPr>
              <p:cNvSpPr txBox="1"/>
              <p:nvPr/>
            </p:nvSpPr>
            <p:spPr>
              <a:xfrm>
                <a:off x="4611023" y="2986894"/>
                <a:ext cx="1869408" cy="577081"/>
              </a:xfrm>
              <a:prstGeom prst="rect">
                <a:avLst/>
              </a:prstGeom>
              <a:solidFill>
                <a:schemeClr val="tx2">
                  <a:lumMod val="60000"/>
                  <a:lumOff val="40000"/>
                </a:schemeClr>
              </a:solidFill>
            </p:spPr>
            <p:txBody>
              <a:bodyPr wrap="square" rtlCol="0">
                <a:spAutoFit/>
              </a:bodyPr>
              <a:lstStyle/>
              <a:p>
                <a:pPr algn="ctr"/>
                <a:r>
                  <a:rPr lang="en-US" sz="1050" dirty="0"/>
                  <a:t>Socket layer</a:t>
                </a:r>
              </a:p>
              <a:p>
                <a:pPr algn="ctr"/>
                <a:r>
                  <a:rPr lang="en-US" sz="1050" dirty="0"/>
                  <a:t>net/Bluetooth/</a:t>
                </a:r>
                <a:r>
                  <a:rPr lang="en-US" sz="1050" dirty="0" err="1"/>
                  <a:t>af_Bluetooth.c</a:t>
                </a:r>
                <a:endParaRPr lang="en-US" sz="1050" dirty="0"/>
              </a:p>
            </p:txBody>
          </p:sp>
          <p:sp>
            <p:nvSpPr>
              <p:cNvPr id="103" name="TextBox 102">
                <a:extLst>
                  <a:ext uri="{FF2B5EF4-FFF2-40B4-BE49-F238E27FC236}">
                    <a16:creationId xmlns:a16="http://schemas.microsoft.com/office/drawing/2014/main" id="{6B0EB245-60CD-4FF1-5B5E-B9D92D4AAF87}"/>
                  </a:ext>
                </a:extLst>
              </p:cNvPr>
              <p:cNvSpPr txBox="1"/>
              <p:nvPr/>
            </p:nvSpPr>
            <p:spPr>
              <a:xfrm>
                <a:off x="4612941" y="3939973"/>
                <a:ext cx="1869408" cy="415498"/>
              </a:xfrm>
              <a:prstGeom prst="rect">
                <a:avLst/>
              </a:prstGeom>
              <a:solidFill>
                <a:schemeClr val="tx2">
                  <a:lumMod val="60000"/>
                  <a:lumOff val="40000"/>
                </a:schemeClr>
              </a:solidFill>
            </p:spPr>
            <p:txBody>
              <a:bodyPr wrap="square" rtlCol="0">
                <a:spAutoFit/>
              </a:bodyPr>
              <a:lstStyle/>
              <a:p>
                <a:pPr algn="ctr"/>
                <a:r>
                  <a:rPr lang="en-US" sz="1050" dirty="0"/>
                  <a:t>transport layer</a:t>
                </a:r>
              </a:p>
              <a:p>
                <a:pPr algn="ctr"/>
                <a:r>
                  <a:rPr lang="en-US" sz="1050" dirty="0"/>
                  <a:t>net/Bluetooth/</a:t>
                </a:r>
                <a:r>
                  <a:rPr lang="en-US" sz="1050" dirty="0" err="1"/>
                  <a:t>hci_core.c</a:t>
                </a:r>
                <a:endParaRPr lang="en-US" sz="1050" dirty="0"/>
              </a:p>
            </p:txBody>
          </p:sp>
          <p:cxnSp>
            <p:nvCxnSpPr>
              <p:cNvPr id="107" name="Straight Arrow Connector 106">
                <a:extLst>
                  <a:ext uri="{FF2B5EF4-FFF2-40B4-BE49-F238E27FC236}">
                    <a16:creationId xmlns:a16="http://schemas.microsoft.com/office/drawing/2014/main" id="{AA0D9598-6503-DA8E-407F-5C9CF85FE4F7}"/>
                  </a:ext>
                </a:extLst>
              </p:cNvPr>
              <p:cNvCxnSpPr>
                <a:stCxn id="32" idx="2"/>
                <a:endCxn id="102" idx="0"/>
              </p:cNvCxnSpPr>
              <p:nvPr/>
            </p:nvCxnSpPr>
            <p:spPr>
              <a:xfrm>
                <a:off x="5541176" y="2617351"/>
                <a:ext cx="4551" cy="369543"/>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119164E-5A8A-1E91-7B56-2E813BE27FE4}"/>
                  </a:ext>
                </a:extLst>
              </p:cNvPr>
              <p:cNvCxnSpPr>
                <a:stCxn id="102" idx="2"/>
                <a:endCxn id="103" idx="0"/>
              </p:cNvCxnSpPr>
              <p:nvPr/>
            </p:nvCxnSpPr>
            <p:spPr>
              <a:xfrm>
                <a:off x="5545727" y="3563975"/>
                <a:ext cx="1918" cy="37599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98F9AA5-5689-8A38-7881-C24A30FED925}"/>
                  </a:ext>
                </a:extLst>
              </p:cNvPr>
              <p:cNvCxnSpPr>
                <a:cxnSpLocks/>
                <a:stCxn id="15" idx="2"/>
                <a:endCxn id="32" idx="0"/>
              </p:cNvCxnSpPr>
              <p:nvPr/>
            </p:nvCxnSpPr>
            <p:spPr>
              <a:xfrm>
                <a:off x="5531928" y="1713680"/>
                <a:ext cx="9248" cy="34967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5B7076D3-2DED-1E83-5738-C7AFC479DE37}"/>
                  </a:ext>
                </a:extLst>
              </p:cNvPr>
              <p:cNvCxnSpPr>
                <a:stCxn id="32" idx="3"/>
                <a:endCxn id="16" idx="2"/>
              </p:cNvCxnSpPr>
              <p:nvPr/>
            </p:nvCxnSpPr>
            <p:spPr>
              <a:xfrm flipV="1">
                <a:off x="6165384" y="1715381"/>
                <a:ext cx="624209" cy="624971"/>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BBCE8EF-5FDE-4DBE-9C22-0DEA71CC5048}"/>
                  </a:ext>
                </a:extLst>
              </p:cNvPr>
              <p:cNvSpPr/>
              <p:nvPr/>
            </p:nvSpPr>
            <p:spPr>
              <a:xfrm>
                <a:off x="3426031" y="2154141"/>
                <a:ext cx="1124244" cy="35122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/dev/</a:t>
                </a:r>
                <a:r>
                  <a:rPr lang="en-US" sz="1000" dirty="0" err="1">
                    <a:solidFill>
                      <a:schemeClr val="tx1"/>
                    </a:solidFill>
                  </a:rPr>
                  <a:t>rfkill</a:t>
                </a:r>
                <a:endParaRPr lang="en-US" sz="1000" dirty="0">
                  <a:solidFill>
                    <a:schemeClr val="tx1"/>
                  </a:solidFill>
                </a:endParaRPr>
              </a:p>
              <a:p>
                <a:pPr algn="ctr"/>
                <a:r>
                  <a:rPr lang="en-US" sz="1000" dirty="0" err="1">
                    <a:solidFill>
                      <a:schemeClr val="tx1"/>
                    </a:solidFill>
                  </a:rPr>
                  <a:t>sysfs</a:t>
                </a:r>
                <a:r>
                  <a:rPr lang="en-US" sz="1000" dirty="0">
                    <a:solidFill>
                      <a:schemeClr val="tx1"/>
                    </a:solidFill>
                  </a:rPr>
                  <a:t>/</a:t>
                </a:r>
                <a:r>
                  <a:rPr lang="en-US" sz="1000" dirty="0" err="1">
                    <a:solidFill>
                      <a:schemeClr val="tx1"/>
                    </a:solidFill>
                  </a:rPr>
                  <a:t>rfkill</a:t>
                </a:r>
                <a:endParaRPr lang="en-US" sz="1000" dirty="0">
                  <a:solidFill>
                    <a:schemeClr val="tx1"/>
                  </a:solidFill>
                </a:endParaRPr>
              </a:p>
            </p:txBody>
          </p:sp>
          <p:cxnSp>
            <p:nvCxnSpPr>
              <p:cNvPr id="9" name="Connector: Elbow 8">
                <a:extLst>
                  <a:ext uri="{FF2B5EF4-FFF2-40B4-BE49-F238E27FC236}">
                    <a16:creationId xmlns:a16="http://schemas.microsoft.com/office/drawing/2014/main" id="{F2FED5D6-5A17-3E6C-AE2E-BC0829443AF7}"/>
                  </a:ext>
                </a:extLst>
              </p:cNvPr>
              <p:cNvCxnSpPr>
                <a:stCxn id="14" idx="3"/>
                <a:endCxn id="32" idx="1"/>
              </p:cNvCxnSpPr>
              <p:nvPr/>
            </p:nvCxnSpPr>
            <p:spPr>
              <a:xfrm>
                <a:off x="4695735" y="1623658"/>
                <a:ext cx="221232" cy="716694"/>
              </a:xfrm>
              <a:prstGeom prst="bentConnector3">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B4A0269-E0B1-92C5-7366-193D1FE4CBEA}"/>
                  </a:ext>
                </a:extLst>
              </p:cNvPr>
              <p:cNvCxnSpPr>
                <a:cxnSpLocks/>
                <a:stCxn id="14" idx="1"/>
                <a:endCxn id="2" idx="0"/>
              </p:cNvCxnSpPr>
              <p:nvPr/>
            </p:nvCxnSpPr>
            <p:spPr>
              <a:xfrm rot="10800000" flipH="1" flipV="1">
                <a:off x="3571491" y="1623657"/>
                <a:ext cx="416662" cy="530483"/>
              </a:xfrm>
              <a:prstGeom prst="bentConnector4">
                <a:avLst>
                  <a:gd name="adj1" fmla="val -54865"/>
                  <a:gd name="adj2" fmla="val 6635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EFE1454-D007-12B1-BA62-CAA7190E7871}"/>
                  </a:ext>
                </a:extLst>
              </p:cNvPr>
              <p:cNvCxnSpPr>
                <a:cxnSpLocks/>
                <a:stCxn id="2" idx="1"/>
                <a:endCxn id="90" idx="1"/>
              </p:cNvCxnSpPr>
              <p:nvPr/>
            </p:nvCxnSpPr>
            <p:spPr>
              <a:xfrm rot="10800000" flipH="1" flipV="1">
                <a:off x="3426030" y="2329754"/>
                <a:ext cx="332067" cy="2889839"/>
              </a:xfrm>
              <a:prstGeom prst="bentConnector3">
                <a:avLst>
                  <a:gd name="adj1" fmla="val -38246"/>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DB48C2D-5290-06EF-09E7-8F731CFBF824}"/>
                  </a:ext>
                </a:extLst>
              </p:cNvPr>
              <p:cNvSpPr txBox="1"/>
              <p:nvPr/>
            </p:nvSpPr>
            <p:spPr>
              <a:xfrm>
                <a:off x="5049508" y="4589765"/>
                <a:ext cx="996336" cy="338554"/>
              </a:xfrm>
              <a:prstGeom prst="rect">
                <a:avLst/>
              </a:prstGeom>
              <a:noFill/>
            </p:spPr>
            <p:txBody>
              <a:bodyPr wrap="square">
                <a:spAutoFit/>
              </a:bodyPr>
              <a:lstStyle/>
              <a:p>
                <a:pPr algn="ctr"/>
                <a:r>
                  <a:rPr lang="en-US" sz="800" dirty="0"/>
                  <a:t>Socket buffer</a:t>
                </a:r>
              </a:p>
              <a:p>
                <a:pPr algn="ctr"/>
                <a:r>
                  <a:rPr lang="en-US" sz="800" dirty="0"/>
                  <a:t>(struct </a:t>
                </a:r>
                <a:r>
                  <a:rPr lang="en-US" sz="800" dirty="0" err="1"/>
                  <a:t>sk_buff</a:t>
                </a:r>
                <a:r>
                  <a:rPr lang="en-US" sz="800" dirty="0"/>
                  <a:t>)</a:t>
                </a:r>
              </a:p>
            </p:txBody>
          </p:sp>
          <p:cxnSp>
            <p:nvCxnSpPr>
              <p:cNvPr id="58" name="Straight Arrow Connector 57">
                <a:extLst>
                  <a:ext uri="{FF2B5EF4-FFF2-40B4-BE49-F238E27FC236}">
                    <a16:creationId xmlns:a16="http://schemas.microsoft.com/office/drawing/2014/main" id="{F7BB5B6F-26FE-3D2C-DC7F-72DE4B4B642B}"/>
                  </a:ext>
                </a:extLst>
              </p:cNvPr>
              <p:cNvCxnSpPr>
                <a:cxnSpLocks/>
                <a:stCxn id="56" idx="0"/>
                <a:endCxn id="103" idx="2"/>
              </p:cNvCxnSpPr>
              <p:nvPr/>
            </p:nvCxnSpPr>
            <p:spPr>
              <a:xfrm flipH="1" flipV="1">
                <a:off x="5547645" y="4355471"/>
                <a:ext cx="31" cy="2342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DA2B625-50A6-BB72-A720-67F7D4A0ECF1}"/>
                  </a:ext>
                </a:extLst>
              </p:cNvPr>
              <p:cNvCxnSpPr>
                <a:cxnSpLocks/>
                <a:stCxn id="56" idx="2"/>
                <a:endCxn id="39" idx="0"/>
              </p:cNvCxnSpPr>
              <p:nvPr/>
            </p:nvCxnSpPr>
            <p:spPr>
              <a:xfrm>
                <a:off x="5547676" y="4928319"/>
                <a:ext cx="1121" cy="1574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DC61FD1-4E88-AC0D-987B-33B0A1DD5E56}"/>
                  </a:ext>
                </a:extLst>
              </p:cNvPr>
              <p:cNvCxnSpPr>
                <a:cxnSpLocks/>
              </p:cNvCxnSpPr>
              <p:nvPr/>
            </p:nvCxnSpPr>
            <p:spPr>
              <a:xfrm>
                <a:off x="6789945" y="5339940"/>
                <a:ext cx="0" cy="474456"/>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E892EB3-A401-A15B-D3A9-766FEA5C62E8}"/>
                  </a:ext>
                </a:extLst>
              </p:cNvPr>
              <p:cNvSpPr txBox="1"/>
              <p:nvPr/>
            </p:nvSpPr>
            <p:spPr>
              <a:xfrm>
                <a:off x="6304535" y="5086024"/>
                <a:ext cx="1013404" cy="253916"/>
              </a:xfrm>
              <a:prstGeom prst="rect">
                <a:avLst/>
              </a:prstGeom>
              <a:solidFill>
                <a:schemeClr val="tx2">
                  <a:lumMod val="60000"/>
                  <a:lumOff val="40000"/>
                </a:schemeClr>
              </a:solidFill>
            </p:spPr>
            <p:txBody>
              <a:bodyPr wrap="square" rtlCol="0">
                <a:spAutoFit/>
              </a:bodyPr>
              <a:lstStyle/>
              <a:p>
                <a:pPr algn="ctr"/>
                <a:r>
                  <a:rPr lang="en-US" sz="1050" dirty="0"/>
                  <a:t>UART driver</a:t>
                </a:r>
              </a:p>
            </p:txBody>
          </p:sp>
          <p:cxnSp>
            <p:nvCxnSpPr>
              <p:cNvPr id="7" name="Straight Arrow Connector 6">
                <a:extLst>
                  <a:ext uri="{FF2B5EF4-FFF2-40B4-BE49-F238E27FC236}">
                    <a16:creationId xmlns:a16="http://schemas.microsoft.com/office/drawing/2014/main" id="{3A5448CC-B561-1204-E775-B06AFD72CAAE}"/>
                  </a:ext>
                </a:extLst>
              </p:cNvPr>
              <p:cNvCxnSpPr>
                <a:endCxn id="5" idx="1"/>
              </p:cNvCxnSpPr>
              <p:nvPr/>
            </p:nvCxnSpPr>
            <p:spPr>
              <a:xfrm>
                <a:off x="6047318" y="5212982"/>
                <a:ext cx="257217"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9478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fontScale="90000"/>
          </a:bodyPr>
          <a:lstStyle/>
          <a:p>
            <a:r>
              <a:rPr lang="en-US" dirty="0"/>
              <a:t>Vendor Implementation-Send data via socket</a:t>
            </a:r>
          </a:p>
        </p:txBody>
      </p:sp>
      <p:grpSp>
        <p:nvGrpSpPr>
          <p:cNvPr id="54" name="Group 53">
            <a:extLst>
              <a:ext uri="{FF2B5EF4-FFF2-40B4-BE49-F238E27FC236}">
                <a16:creationId xmlns:a16="http://schemas.microsoft.com/office/drawing/2014/main" id="{D75F322D-7551-1EC3-CE90-FAB168D4F5EC}"/>
              </a:ext>
            </a:extLst>
          </p:cNvPr>
          <p:cNvGrpSpPr/>
          <p:nvPr/>
        </p:nvGrpSpPr>
        <p:grpSpPr>
          <a:xfrm>
            <a:off x="957109" y="762798"/>
            <a:ext cx="8953509" cy="5592381"/>
            <a:chOff x="301327" y="789946"/>
            <a:chExt cx="8953509" cy="5592381"/>
          </a:xfrm>
        </p:grpSpPr>
        <p:sp>
          <p:nvSpPr>
            <p:cNvPr id="40" name="TextBox 39">
              <a:extLst>
                <a:ext uri="{FF2B5EF4-FFF2-40B4-BE49-F238E27FC236}">
                  <a16:creationId xmlns:a16="http://schemas.microsoft.com/office/drawing/2014/main" id="{871DF5FF-3864-990C-A0E2-0C27BDA6EBAD}"/>
                </a:ext>
              </a:extLst>
            </p:cNvPr>
            <p:cNvSpPr txBox="1"/>
            <p:nvPr/>
          </p:nvSpPr>
          <p:spPr>
            <a:xfrm>
              <a:off x="301327" y="789946"/>
              <a:ext cx="3788217" cy="369332"/>
            </a:xfrm>
            <a:prstGeom prst="rect">
              <a:avLst/>
            </a:prstGeom>
            <a:noFill/>
          </p:spPr>
          <p:txBody>
            <a:bodyPr wrap="none" rtlCol="0">
              <a:spAutoFit/>
            </a:bodyPr>
            <a:lstStyle/>
            <a:p>
              <a:r>
                <a:rPr lang="en-US" sz="1800" dirty="0">
                  <a:solidFill>
                    <a:schemeClr val="tx1"/>
                  </a:solidFill>
                </a:rPr>
                <a:t>User space vendor implementation</a:t>
              </a:r>
              <a:endParaRPr lang="en-US" sz="1800" dirty="0"/>
            </a:p>
          </p:txBody>
        </p:sp>
        <p:grpSp>
          <p:nvGrpSpPr>
            <p:cNvPr id="43" name="Group 42">
              <a:extLst>
                <a:ext uri="{FF2B5EF4-FFF2-40B4-BE49-F238E27FC236}">
                  <a16:creationId xmlns:a16="http://schemas.microsoft.com/office/drawing/2014/main" id="{7EB4C967-6D77-2796-BBF5-AF879A72BAF7}"/>
                </a:ext>
              </a:extLst>
            </p:cNvPr>
            <p:cNvGrpSpPr/>
            <p:nvPr/>
          </p:nvGrpSpPr>
          <p:grpSpPr>
            <a:xfrm>
              <a:off x="401464" y="1186427"/>
              <a:ext cx="2152845" cy="4650956"/>
              <a:chOff x="3477829" y="1417145"/>
              <a:chExt cx="2152845" cy="4708443"/>
            </a:xfrm>
          </p:grpSpPr>
          <p:sp>
            <p:nvSpPr>
              <p:cNvPr id="3" name="Rectangle 2">
                <a:extLst>
                  <a:ext uri="{FF2B5EF4-FFF2-40B4-BE49-F238E27FC236}">
                    <a16:creationId xmlns:a16="http://schemas.microsoft.com/office/drawing/2014/main" id="{F694991B-A466-7FFE-6AB2-F9B1896ADE6D}"/>
                  </a:ext>
                </a:extLst>
              </p:cNvPr>
              <p:cNvSpPr/>
              <p:nvPr/>
            </p:nvSpPr>
            <p:spPr>
              <a:xfrm>
                <a:off x="3477829" y="1417145"/>
                <a:ext cx="2152845" cy="47084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3D71BA0-687D-DCCA-A73A-28658D847B9D}"/>
                  </a:ext>
                </a:extLst>
              </p:cNvPr>
              <p:cNvGrpSpPr/>
              <p:nvPr/>
            </p:nvGrpSpPr>
            <p:grpSpPr>
              <a:xfrm>
                <a:off x="3690055" y="1563367"/>
                <a:ext cx="1728184" cy="2002695"/>
                <a:chOff x="3690055" y="1563367"/>
                <a:chExt cx="1728184" cy="2002695"/>
              </a:xfrm>
            </p:grpSpPr>
            <p:sp>
              <p:nvSpPr>
                <p:cNvPr id="5" name="Rectangle 4">
                  <a:extLst>
                    <a:ext uri="{FF2B5EF4-FFF2-40B4-BE49-F238E27FC236}">
                      <a16:creationId xmlns:a16="http://schemas.microsoft.com/office/drawing/2014/main" id="{F59F3369-0D50-4B9E-02AB-6AD903B74F85}"/>
                    </a:ext>
                  </a:extLst>
                </p:cNvPr>
                <p:cNvSpPr/>
                <p:nvPr/>
              </p:nvSpPr>
              <p:spPr>
                <a:xfrm>
                  <a:off x="3690056" y="1563368"/>
                  <a:ext cx="1728183" cy="200269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F706A-90FB-E9E7-5226-D6DC94D1FB56}"/>
                    </a:ext>
                  </a:extLst>
                </p:cNvPr>
                <p:cNvSpPr/>
                <p:nvPr/>
              </p:nvSpPr>
              <p:spPr>
                <a:xfrm>
                  <a:off x="3690055" y="1563367"/>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Initialize</a:t>
                  </a:r>
                  <a:endParaRPr lang="en-US" sz="1200" dirty="0"/>
                </a:p>
              </p:txBody>
            </p:sp>
            <p:sp>
              <p:nvSpPr>
                <p:cNvPr id="8" name="TextBox 7">
                  <a:extLst>
                    <a:ext uri="{FF2B5EF4-FFF2-40B4-BE49-F238E27FC236}">
                      <a16:creationId xmlns:a16="http://schemas.microsoft.com/office/drawing/2014/main" id="{3128FDB9-AF3E-4EAD-498F-2F72E848E199}"/>
                    </a:ext>
                  </a:extLst>
                </p:cNvPr>
                <p:cNvSpPr txBox="1"/>
                <p:nvPr/>
              </p:nvSpPr>
              <p:spPr>
                <a:xfrm>
                  <a:off x="3936044" y="1939340"/>
                  <a:ext cx="1248417" cy="415498"/>
                </a:xfrm>
                <a:prstGeom prst="rect">
                  <a:avLst/>
                </a:prstGeom>
                <a:solidFill>
                  <a:schemeClr val="tx2">
                    <a:lumMod val="60000"/>
                    <a:lumOff val="40000"/>
                  </a:schemeClr>
                </a:solidFill>
              </p:spPr>
              <p:txBody>
                <a:bodyPr wrap="square" rtlCol="0">
                  <a:spAutoFit/>
                </a:bodyPr>
                <a:lstStyle/>
                <a:p>
                  <a:pPr algn="ctr"/>
                  <a:r>
                    <a:rPr lang="en-US" sz="1000" dirty="0"/>
                    <a:t>Power on Bluetooth device</a:t>
                  </a:r>
                </a:p>
              </p:txBody>
            </p:sp>
            <p:sp>
              <p:nvSpPr>
                <p:cNvPr id="10" name="TextBox 9">
                  <a:extLst>
                    <a:ext uri="{FF2B5EF4-FFF2-40B4-BE49-F238E27FC236}">
                      <a16:creationId xmlns:a16="http://schemas.microsoft.com/office/drawing/2014/main" id="{CB1A2EDF-A198-3CAE-49DB-288630C64EF6}"/>
                    </a:ext>
                  </a:extLst>
                </p:cNvPr>
                <p:cNvSpPr txBox="1"/>
                <p:nvPr/>
              </p:nvSpPr>
              <p:spPr>
                <a:xfrm>
                  <a:off x="3936044" y="2522778"/>
                  <a:ext cx="1248417" cy="253916"/>
                </a:xfrm>
                <a:prstGeom prst="rect">
                  <a:avLst/>
                </a:prstGeom>
                <a:solidFill>
                  <a:schemeClr val="bg1">
                    <a:lumMod val="65000"/>
                  </a:schemeClr>
                </a:solidFill>
              </p:spPr>
              <p:txBody>
                <a:bodyPr wrap="square" rtlCol="0">
                  <a:spAutoFit/>
                </a:bodyPr>
                <a:lstStyle/>
                <a:p>
                  <a:pPr algn="ctr"/>
                  <a:r>
                    <a:rPr lang="en-US" sz="1050" dirty="0"/>
                    <a:t>Open socket</a:t>
                  </a:r>
                </a:p>
              </p:txBody>
            </p:sp>
            <p:sp>
              <p:nvSpPr>
                <p:cNvPr id="18" name="TextBox 17">
                  <a:extLst>
                    <a:ext uri="{FF2B5EF4-FFF2-40B4-BE49-F238E27FC236}">
                      <a16:creationId xmlns:a16="http://schemas.microsoft.com/office/drawing/2014/main" id="{9D2436C2-4CA1-0C66-0BB9-87151B3B1AEF}"/>
                    </a:ext>
                  </a:extLst>
                </p:cNvPr>
                <p:cNvSpPr txBox="1"/>
                <p:nvPr/>
              </p:nvSpPr>
              <p:spPr>
                <a:xfrm>
                  <a:off x="3929938" y="2963629"/>
                  <a:ext cx="1248417" cy="415498"/>
                </a:xfrm>
                <a:prstGeom prst="rect">
                  <a:avLst/>
                </a:prstGeom>
                <a:solidFill>
                  <a:schemeClr val="bg1">
                    <a:lumMod val="65000"/>
                  </a:schemeClr>
                </a:solidFill>
              </p:spPr>
              <p:txBody>
                <a:bodyPr wrap="square" rtlCol="0">
                  <a:spAutoFit/>
                </a:bodyPr>
                <a:lstStyle/>
                <a:p>
                  <a:pPr algn="ctr"/>
                  <a:r>
                    <a:rPr lang="en-US" sz="1050" dirty="0"/>
                    <a:t>Initialize Callback</a:t>
                  </a:r>
                </a:p>
              </p:txBody>
            </p:sp>
          </p:grpSp>
          <p:grpSp>
            <p:nvGrpSpPr>
              <p:cNvPr id="41" name="Group 40">
                <a:extLst>
                  <a:ext uri="{FF2B5EF4-FFF2-40B4-BE49-F238E27FC236}">
                    <a16:creationId xmlns:a16="http://schemas.microsoft.com/office/drawing/2014/main" id="{2C20BF74-DD84-873E-ECA6-88340A4B8459}"/>
                  </a:ext>
                </a:extLst>
              </p:cNvPr>
              <p:cNvGrpSpPr/>
              <p:nvPr/>
            </p:nvGrpSpPr>
            <p:grpSpPr>
              <a:xfrm>
                <a:off x="3690055" y="3778769"/>
                <a:ext cx="1728184" cy="2002694"/>
                <a:chOff x="3690055" y="3778769"/>
                <a:chExt cx="1728184" cy="2002694"/>
              </a:xfrm>
            </p:grpSpPr>
            <p:sp>
              <p:nvSpPr>
                <p:cNvPr id="28" name="Rectangle 27">
                  <a:extLst>
                    <a:ext uri="{FF2B5EF4-FFF2-40B4-BE49-F238E27FC236}">
                      <a16:creationId xmlns:a16="http://schemas.microsoft.com/office/drawing/2014/main" id="{D75F8A32-62C0-B034-B2D8-49E2161262AA}"/>
                    </a:ext>
                  </a:extLst>
                </p:cNvPr>
                <p:cNvSpPr/>
                <p:nvPr/>
              </p:nvSpPr>
              <p:spPr>
                <a:xfrm>
                  <a:off x="3690056" y="3778770"/>
                  <a:ext cx="1728183" cy="200269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FB4B6D-4BB0-E603-A27D-EF7151C0C26E}"/>
                    </a:ext>
                  </a:extLst>
                </p:cNvPr>
                <p:cNvSpPr/>
                <p:nvPr/>
              </p:nvSpPr>
              <p:spPr>
                <a:xfrm>
                  <a:off x="3690055" y="3778769"/>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Send data</a:t>
                  </a:r>
                  <a:endParaRPr lang="en-US" sz="1200" dirty="0"/>
                </a:p>
              </p:txBody>
            </p:sp>
            <p:sp>
              <p:nvSpPr>
                <p:cNvPr id="30" name="TextBox 29">
                  <a:extLst>
                    <a:ext uri="{FF2B5EF4-FFF2-40B4-BE49-F238E27FC236}">
                      <a16:creationId xmlns:a16="http://schemas.microsoft.com/office/drawing/2014/main" id="{6310D2DC-FA6E-2F67-93F2-451E5275167B}"/>
                    </a:ext>
                  </a:extLst>
                </p:cNvPr>
                <p:cNvSpPr txBox="1"/>
                <p:nvPr/>
              </p:nvSpPr>
              <p:spPr>
                <a:xfrm>
                  <a:off x="3936044" y="4154742"/>
                  <a:ext cx="1248417" cy="246221"/>
                </a:xfrm>
                <a:prstGeom prst="rect">
                  <a:avLst/>
                </a:prstGeom>
                <a:solidFill>
                  <a:schemeClr val="bg1">
                    <a:lumMod val="65000"/>
                  </a:schemeClr>
                </a:solidFill>
              </p:spPr>
              <p:txBody>
                <a:bodyPr wrap="square" rtlCol="0">
                  <a:spAutoFit/>
                </a:bodyPr>
                <a:lstStyle/>
                <a:p>
                  <a:pPr algn="ctr"/>
                  <a:r>
                    <a:rPr lang="en-US" sz="1000" dirty="0" err="1"/>
                    <a:t>sendHciCommand</a:t>
                  </a:r>
                  <a:endParaRPr lang="en-US" sz="1000" dirty="0"/>
                </a:p>
              </p:txBody>
            </p:sp>
            <p:sp>
              <p:nvSpPr>
                <p:cNvPr id="31" name="TextBox 30">
                  <a:extLst>
                    <a:ext uri="{FF2B5EF4-FFF2-40B4-BE49-F238E27FC236}">
                      <a16:creationId xmlns:a16="http://schemas.microsoft.com/office/drawing/2014/main" id="{0EB96F2A-8534-76D0-871E-4587FCF2925E}"/>
                    </a:ext>
                  </a:extLst>
                </p:cNvPr>
                <p:cNvSpPr txBox="1"/>
                <p:nvPr/>
              </p:nvSpPr>
              <p:spPr>
                <a:xfrm>
                  <a:off x="3936044" y="4738180"/>
                  <a:ext cx="1248417" cy="253916"/>
                </a:xfrm>
                <a:prstGeom prst="rect">
                  <a:avLst/>
                </a:prstGeom>
                <a:solidFill>
                  <a:schemeClr val="bg1">
                    <a:lumMod val="65000"/>
                  </a:schemeClr>
                </a:solidFill>
              </p:spPr>
              <p:txBody>
                <a:bodyPr wrap="square" rtlCol="0">
                  <a:spAutoFit/>
                </a:bodyPr>
                <a:lstStyle/>
                <a:p>
                  <a:pPr algn="ctr"/>
                  <a:r>
                    <a:rPr lang="en-US" sz="1050" dirty="0" err="1"/>
                    <a:t>sendAclData</a:t>
                  </a:r>
                  <a:endParaRPr lang="en-US" sz="1050" dirty="0"/>
                </a:p>
              </p:txBody>
            </p:sp>
            <p:sp>
              <p:nvSpPr>
                <p:cNvPr id="33" name="TextBox 32">
                  <a:extLst>
                    <a:ext uri="{FF2B5EF4-FFF2-40B4-BE49-F238E27FC236}">
                      <a16:creationId xmlns:a16="http://schemas.microsoft.com/office/drawing/2014/main" id="{3E09D9AE-44BE-6063-4A79-BCFCCF35A17E}"/>
                    </a:ext>
                  </a:extLst>
                </p:cNvPr>
                <p:cNvSpPr txBox="1"/>
                <p:nvPr/>
              </p:nvSpPr>
              <p:spPr>
                <a:xfrm>
                  <a:off x="3929937" y="5249963"/>
                  <a:ext cx="1248417" cy="253916"/>
                </a:xfrm>
                <a:prstGeom prst="rect">
                  <a:avLst/>
                </a:prstGeom>
                <a:solidFill>
                  <a:schemeClr val="bg1">
                    <a:lumMod val="65000"/>
                  </a:schemeClr>
                </a:solidFill>
              </p:spPr>
              <p:txBody>
                <a:bodyPr wrap="square" rtlCol="0">
                  <a:spAutoFit/>
                </a:bodyPr>
                <a:lstStyle/>
                <a:p>
                  <a:pPr algn="ctr"/>
                  <a:r>
                    <a:rPr lang="en-US" sz="1050" dirty="0" err="1"/>
                    <a:t>sendScoData</a:t>
                  </a:r>
                  <a:endParaRPr lang="en-US" sz="1050" dirty="0"/>
                </a:p>
              </p:txBody>
            </p:sp>
          </p:grpSp>
        </p:grpSp>
        <p:sp>
          <p:nvSpPr>
            <p:cNvPr id="47" name="Speech Bubble: Rectangle 46">
              <a:extLst>
                <a:ext uri="{FF2B5EF4-FFF2-40B4-BE49-F238E27FC236}">
                  <a16:creationId xmlns:a16="http://schemas.microsoft.com/office/drawing/2014/main" id="{61EF7890-3FAC-C6F2-5FB3-C41580FBF215}"/>
                </a:ext>
              </a:extLst>
            </p:cNvPr>
            <p:cNvSpPr/>
            <p:nvPr/>
          </p:nvSpPr>
          <p:spPr>
            <a:xfrm>
              <a:off x="2983345" y="1159278"/>
              <a:ext cx="6271491" cy="5223049"/>
            </a:xfrm>
            <a:prstGeom prst="wedgeRectCallout">
              <a:avLst>
                <a:gd name="adj1" fmla="val -63258"/>
                <a:gd name="adj2" fmla="val -35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151CC57-EDD0-B1BE-93A1-78284872BCA8}"/>
                </a:ext>
              </a:extLst>
            </p:cNvPr>
            <p:cNvPicPr>
              <a:picLocks noChangeAspect="1"/>
            </p:cNvPicPr>
            <p:nvPr/>
          </p:nvPicPr>
          <p:blipFill>
            <a:blip r:embed="rId2"/>
            <a:stretch>
              <a:fillRect/>
            </a:stretch>
          </p:blipFill>
          <p:spPr>
            <a:xfrm>
              <a:off x="3156208" y="1231197"/>
              <a:ext cx="5695950" cy="1428750"/>
            </a:xfrm>
            <a:prstGeom prst="rect">
              <a:avLst/>
            </a:prstGeom>
          </p:spPr>
        </p:pic>
        <p:pic>
          <p:nvPicPr>
            <p:cNvPr id="51" name="Picture 50">
              <a:extLst>
                <a:ext uri="{FF2B5EF4-FFF2-40B4-BE49-F238E27FC236}">
                  <a16:creationId xmlns:a16="http://schemas.microsoft.com/office/drawing/2014/main" id="{D456E896-7335-4A4F-BBF6-47C52B0062AE}"/>
                </a:ext>
              </a:extLst>
            </p:cNvPr>
            <p:cNvPicPr>
              <a:picLocks noChangeAspect="1"/>
            </p:cNvPicPr>
            <p:nvPr/>
          </p:nvPicPr>
          <p:blipFill>
            <a:blip r:embed="rId3"/>
            <a:stretch>
              <a:fillRect/>
            </a:stretch>
          </p:blipFill>
          <p:spPr>
            <a:xfrm>
              <a:off x="3156208" y="2808721"/>
              <a:ext cx="3390900" cy="3143250"/>
            </a:xfrm>
            <a:prstGeom prst="rect">
              <a:avLst/>
            </a:prstGeom>
          </p:spPr>
        </p:pic>
        <p:sp>
          <p:nvSpPr>
            <p:cNvPr id="53" name="TextBox 52">
              <a:extLst>
                <a:ext uri="{FF2B5EF4-FFF2-40B4-BE49-F238E27FC236}">
                  <a16:creationId xmlns:a16="http://schemas.microsoft.com/office/drawing/2014/main" id="{72406E12-8C5A-AE6E-E866-A43019546E53}"/>
                </a:ext>
              </a:extLst>
            </p:cNvPr>
            <p:cNvSpPr txBox="1"/>
            <p:nvPr/>
          </p:nvSpPr>
          <p:spPr>
            <a:xfrm>
              <a:off x="2983345" y="6071452"/>
              <a:ext cx="4120109" cy="276999"/>
            </a:xfrm>
            <a:prstGeom prst="rect">
              <a:avLst/>
            </a:prstGeom>
            <a:noFill/>
          </p:spPr>
          <p:txBody>
            <a:bodyPr wrap="square">
              <a:spAutoFit/>
            </a:bodyPr>
            <a:lstStyle/>
            <a:p>
              <a:r>
                <a:rPr lang="en-US" sz="1200" dirty="0"/>
                <a:t>system/bt/vendor_libs/linux/interface/bluetooth_hci.cc</a:t>
              </a:r>
            </a:p>
          </p:txBody>
        </p:sp>
      </p:grpSp>
    </p:spTree>
    <p:extLst>
      <p:ext uri="{BB962C8B-B14F-4D97-AF65-F5344CB8AC3E}">
        <p14:creationId xmlns:p14="http://schemas.microsoft.com/office/powerpoint/2010/main" val="55507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fontScale="90000"/>
          </a:bodyPr>
          <a:lstStyle/>
          <a:p>
            <a:r>
              <a:rPr lang="en-US" dirty="0"/>
              <a:t>Vendor Implementation-Send data via socket</a:t>
            </a:r>
          </a:p>
        </p:txBody>
      </p:sp>
      <p:grpSp>
        <p:nvGrpSpPr>
          <p:cNvPr id="9" name="Group 8">
            <a:extLst>
              <a:ext uri="{FF2B5EF4-FFF2-40B4-BE49-F238E27FC236}">
                <a16:creationId xmlns:a16="http://schemas.microsoft.com/office/drawing/2014/main" id="{E5248D90-CEC6-5EFF-16A1-3A713350BD0F}"/>
              </a:ext>
            </a:extLst>
          </p:cNvPr>
          <p:cNvGrpSpPr/>
          <p:nvPr/>
        </p:nvGrpSpPr>
        <p:grpSpPr>
          <a:xfrm>
            <a:off x="896604" y="762798"/>
            <a:ext cx="7955982" cy="5878709"/>
            <a:chOff x="301327" y="789946"/>
            <a:chExt cx="7955982" cy="5878709"/>
          </a:xfrm>
        </p:grpSpPr>
        <p:sp>
          <p:nvSpPr>
            <p:cNvPr id="40" name="TextBox 39">
              <a:extLst>
                <a:ext uri="{FF2B5EF4-FFF2-40B4-BE49-F238E27FC236}">
                  <a16:creationId xmlns:a16="http://schemas.microsoft.com/office/drawing/2014/main" id="{871DF5FF-3864-990C-A0E2-0C27BDA6EBAD}"/>
                </a:ext>
              </a:extLst>
            </p:cNvPr>
            <p:cNvSpPr txBox="1"/>
            <p:nvPr/>
          </p:nvSpPr>
          <p:spPr>
            <a:xfrm>
              <a:off x="301327" y="789946"/>
              <a:ext cx="3788217" cy="369332"/>
            </a:xfrm>
            <a:prstGeom prst="rect">
              <a:avLst/>
            </a:prstGeom>
            <a:noFill/>
          </p:spPr>
          <p:txBody>
            <a:bodyPr wrap="none" rtlCol="0">
              <a:spAutoFit/>
            </a:bodyPr>
            <a:lstStyle/>
            <a:p>
              <a:r>
                <a:rPr lang="en-US" sz="1800" dirty="0">
                  <a:solidFill>
                    <a:schemeClr val="tx1"/>
                  </a:solidFill>
                </a:rPr>
                <a:t>User space vendor implementation</a:t>
              </a:r>
              <a:endParaRPr lang="en-US" sz="1800" dirty="0"/>
            </a:p>
          </p:txBody>
        </p:sp>
        <p:grpSp>
          <p:nvGrpSpPr>
            <p:cNvPr id="43" name="Group 42">
              <a:extLst>
                <a:ext uri="{FF2B5EF4-FFF2-40B4-BE49-F238E27FC236}">
                  <a16:creationId xmlns:a16="http://schemas.microsoft.com/office/drawing/2014/main" id="{7EB4C967-6D77-2796-BBF5-AF879A72BAF7}"/>
                </a:ext>
              </a:extLst>
            </p:cNvPr>
            <p:cNvGrpSpPr/>
            <p:nvPr/>
          </p:nvGrpSpPr>
          <p:grpSpPr>
            <a:xfrm>
              <a:off x="401464" y="1186427"/>
              <a:ext cx="2152845" cy="4650956"/>
              <a:chOff x="3477829" y="1417145"/>
              <a:chExt cx="2152845" cy="4708443"/>
            </a:xfrm>
          </p:grpSpPr>
          <p:sp>
            <p:nvSpPr>
              <p:cNvPr id="3" name="Rectangle 2">
                <a:extLst>
                  <a:ext uri="{FF2B5EF4-FFF2-40B4-BE49-F238E27FC236}">
                    <a16:creationId xmlns:a16="http://schemas.microsoft.com/office/drawing/2014/main" id="{F694991B-A466-7FFE-6AB2-F9B1896ADE6D}"/>
                  </a:ext>
                </a:extLst>
              </p:cNvPr>
              <p:cNvSpPr/>
              <p:nvPr/>
            </p:nvSpPr>
            <p:spPr>
              <a:xfrm>
                <a:off x="3477829" y="1417145"/>
                <a:ext cx="2152845" cy="47084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3D71BA0-687D-DCCA-A73A-28658D847B9D}"/>
                  </a:ext>
                </a:extLst>
              </p:cNvPr>
              <p:cNvGrpSpPr/>
              <p:nvPr/>
            </p:nvGrpSpPr>
            <p:grpSpPr>
              <a:xfrm>
                <a:off x="3690055" y="1563367"/>
                <a:ext cx="1728184" cy="2002695"/>
                <a:chOff x="3690055" y="1563367"/>
                <a:chExt cx="1728184" cy="2002695"/>
              </a:xfrm>
            </p:grpSpPr>
            <p:sp>
              <p:nvSpPr>
                <p:cNvPr id="5" name="Rectangle 4">
                  <a:extLst>
                    <a:ext uri="{FF2B5EF4-FFF2-40B4-BE49-F238E27FC236}">
                      <a16:creationId xmlns:a16="http://schemas.microsoft.com/office/drawing/2014/main" id="{F59F3369-0D50-4B9E-02AB-6AD903B74F85}"/>
                    </a:ext>
                  </a:extLst>
                </p:cNvPr>
                <p:cNvSpPr/>
                <p:nvPr/>
              </p:nvSpPr>
              <p:spPr>
                <a:xfrm>
                  <a:off x="3690056" y="1563368"/>
                  <a:ext cx="1728183" cy="200269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F706A-90FB-E9E7-5226-D6DC94D1FB56}"/>
                    </a:ext>
                  </a:extLst>
                </p:cNvPr>
                <p:cNvSpPr/>
                <p:nvPr/>
              </p:nvSpPr>
              <p:spPr>
                <a:xfrm>
                  <a:off x="3690055" y="1563367"/>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Initialize</a:t>
                  </a:r>
                  <a:endParaRPr lang="en-US" sz="1200" dirty="0"/>
                </a:p>
              </p:txBody>
            </p:sp>
            <p:sp>
              <p:nvSpPr>
                <p:cNvPr id="8" name="TextBox 7">
                  <a:extLst>
                    <a:ext uri="{FF2B5EF4-FFF2-40B4-BE49-F238E27FC236}">
                      <a16:creationId xmlns:a16="http://schemas.microsoft.com/office/drawing/2014/main" id="{3128FDB9-AF3E-4EAD-498F-2F72E848E199}"/>
                    </a:ext>
                  </a:extLst>
                </p:cNvPr>
                <p:cNvSpPr txBox="1"/>
                <p:nvPr/>
              </p:nvSpPr>
              <p:spPr>
                <a:xfrm>
                  <a:off x="3936044" y="1939340"/>
                  <a:ext cx="1248417" cy="415498"/>
                </a:xfrm>
                <a:prstGeom prst="rect">
                  <a:avLst/>
                </a:prstGeom>
                <a:solidFill>
                  <a:schemeClr val="bg1">
                    <a:lumMod val="65000"/>
                  </a:schemeClr>
                </a:solidFill>
              </p:spPr>
              <p:txBody>
                <a:bodyPr wrap="square" rtlCol="0">
                  <a:spAutoFit/>
                </a:bodyPr>
                <a:lstStyle/>
                <a:p>
                  <a:pPr algn="ctr"/>
                  <a:r>
                    <a:rPr lang="en-US" sz="1000" dirty="0"/>
                    <a:t>Power on Bluetooth device</a:t>
                  </a:r>
                </a:p>
              </p:txBody>
            </p:sp>
            <p:sp>
              <p:nvSpPr>
                <p:cNvPr id="10" name="TextBox 9">
                  <a:extLst>
                    <a:ext uri="{FF2B5EF4-FFF2-40B4-BE49-F238E27FC236}">
                      <a16:creationId xmlns:a16="http://schemas.microsoft.com/office/drawing/2014/main" id="{CB1A2EDF-A198-3CAE-49DB-288630C64EF6}"/>
                    </a:ext>
                  </a:extLst>
                </p:cNvPr>
                <p:cNvSpPr txBox="1"/>
                <p:nvPr/>
              </p:nvSpPr>
              <p:spPr>
                <a:xfrm>
                  <a:off x="3936044" y="2522778"/>
                  <a:ext cx="1248417" cy="253916"/>
                </a:xfrm>
                <a:prstGeom prst="rect">
                  <a:avLst/>
                </a:prstGeom>
                <a:solidFill>
                  <a:schemeClr val="tx2">
                    <a:lumMod val="60000"/>
                    <a:lumOff val="40000"/>
                  </a:schemeClr>
                </a:solidFill>
              </p:spPr>
              <p:txBody>
                <a:bodyPr wrap="square" rtlCol="0">
                  <a:spAutoFit/>
                </a:bodyPr>
                <a:lstStyle/>
                <a:p>
                  <a:pPr algn="ctr"/>
                  <a:r>
                    <a:rPr lang="en-US" sz="1050" dirty="0"/>
                    <a:t>Open socket</a:t>
                  </a:r>
                </a:p>
              </p:txBody>
            </p:sp>
            <p:sp>
              <p:nvSpPr>
                <p:cNvPr id="18" name="TextBox 17">
                  <a:extLst>
                    <a:ext uri="{FF2B5EF4-FFF2-40B4-BE49-F238E27FC236}">
                      <a16:creationId xmlns:a16="http://schemas.microsoft.com/office/drawing/2014/main" id="{9D2436C2-4CA1-0C66-0BB9-87151B3B1AEF}"/>
                    </a:ext>
                  </a:extLst>
                </p:cNvPr>
                <p:cNvSpPr txBox="1"/>
                <p:nvPr/>
              </p:nvSpPr>
              <p:spPr>
                <a:xfrm>
                  <a:off x="3929938" y="2963629"/>
                  <a:ext cx="1248417" cy="415498"/>
                </a:xfrm>
                <a:prstGeom prst="rect">
                  <a:avLst/>
                </a:prstGeom>
                <a:solidFill>
                  <a:schemeClr val="bg1">
                    <a:lumMod val="65000"/>
                  </a:schemeClr>
                </a:solidFill>
              </p:spPr>
              <p:txBody>
                <a:bodyPr wrap="square" rtlCol="0">
                  <a:spAutoFit/>
                </a:bodyPr>
                <a:lstStyle/>
                <a:p>
                  <a:pPr algn="ctr"/>
                  <a:r>
                    <a:rPr lang="en-US" sz="1050" dirty="0"/>
                    <a:t>Initialize Callback</a:t>
                  </a:r>
                </a:p>
              </p:txBody>
            </p:sp>
          </p:grpSp>
          <p:grpSp>
            <p:nvGrpSpPr>
              <p:cNvPr id="41" name="Group 40">
                <a:extLst>
                  <a:ext uri="{FF2B5EF4-FFF2-40B4-BE49-F238E27FC236}">
                    <a16:creationId xmlns:a16="http://schemas.microsoft.com/office/drawing/2014/main" id="{2C20BF74-DD84-873E-ECA6-88340A4B8459}"/>
                  </a:ext>
                </a:extLst>
              </p:cNvPr>
              <p:cNvGrpSpPr/>
              <p:nvPr/>
            </p:nvGrpSpPr>
            <p:grpSpPr>
              <a:xfrm>
                <a:off x="3690055" y="3778769"/>
                <a:ext cx="1728184" cy="2002694"/>
                <a:chOff x="3690055" y="3778769"/>
                <a:chExt cx="1728184" cy="2002694"/>
              </a:xfrm>
            </p:grpSpPr>
            <p:sp>
              <p:nvSpPr>
                <p:cNvPr id="28" name="Rectangle 27">
                  <a:extLst>
                    <a:ext uri="{FF2B5EF4-FFF2-40B4-BE49-F238E27FC236}">
                      <a16:creationId xmlns:a16="http://schemas.microsoft.com/office/drawing/2014/main" id="{D75F8A32-62C0-B034-B2D8-49E2161262AA}"/>
                    </a:ext>
                  </a:extLst>
                </p:cNvPr>
                <p:cNvSpPr/>
                <p:nvPr/>
              </p:nvSpPr>
              <p:spPr>
                <a:xfrm>
                  <a:off x="3690056" y="3778770"/>
                  <a:ext cx="1728183" cy="200269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FB4B6D-4BB0-E603-A27D-EF7151C0C26E}"/>
                    </a:ext>
                  </a:extLst>
                </p:cNvPr>
                <p:cNvSpPr/>
                <p:nvPr/>
              </p:nvSpPr>
              <p:spPr>
                <a:xfrm>
                  <a:off x="3690055" y="3778769"/>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Send data</a:t>
                  </a:r>
                  <a:endParaRPr lang="en-US" sz="1200" dirty="0"/>
                </a:p>
              </p:txBody>
            </p:sp>
            <p:sp>
              <p:nvSpPr>
                <p:cNvPr id="30" name="TextBox 29">
                  <a:extLst>
                    <a:ext uri="{FF2B5EF4-FFF2-40B4-BE49-F238E27FC236}">
                      <a16:creationId xmlns:a16="http://schemas.microsoft.com/office/drawing/2014/main" id="{6310D2DC-FA6E-2F67-93F2-451E5275167B}"/>
                    </a:ext>
                  </a:extLst>
                </p:cNvPr>
                <p:cNvSpPr txBox="1"/>
                <p:nvPr/>
              </p:nvSpPr>
              <p:spPr>
                <a:xfrm>
                  <a:off x="3936044" y="4154742"/>
                  <a:ext cx="1248417" cy="246221"/>
                </a:xfrm>
                <a:prstGeom prst="rect">
                  <a:avLst/>
                </a:prstGeom>
                <a:solidFill>
                  <a:schemeClr val="bg1">
                    <a:lumMod val="65000"/>
                  </a:schemeClr>
                </a:solidFill>
              </p:spPr>
              <p:txBody>
                <a:bodyPr wrap="square" rtlCol="0">
                  <a:spAutoFit/>
                </a:bodyPr>
                <a:lstStyle/>
                <a:p>
                  <a:pPr algn="ctr"/>
                  <a:r>
                    <a:rPr lang="en-US" sz="1000" dirty="0" err="1"/>
                    <a:t>sendHciCommand</a:t>
                  </a:r>
                  <a:endParaRPr lang="en-US" sz="1000" dirty="0"/>
                </a:p>
              </p:txBody>
            </p:sp>
            <p:sp>
              <p:nvSpPr>
                <p:cNvPr id="31" name="TextBox 30">
                  <a:extLst>
                    <a:ext uri="{FF2B5EF4-FFF2-40B4-BE49-F238E27FC236}">
                      <a16:creationId xmlns:a16="http://schemas.microsoft.com/office/drawing/2014/main" id="{0EB96F2A-8534-76D0-871E-4587FCF2925E}"/>
                    </a:ext>
                  </a:extLst>
                </p:cNvPr>
                <p:cNvSpPr txBox="1"/>
                <p:nvPr/>
              </p:nvSpPr>
              <p:spPr>
                <a:xfrm>
                  <a:off x="3936044" y="4738180"/>
                  <a:ext cx="1248417" cy="253916"/>
                </a:xfrm>
                <a:prstGeom prst="rect">
                  <a:avLst/>
                </a:prstGeom>
                <a:solidFill>
                  <a:schemeClr val="bg1">
                    <a:lumMod val="65000"/>
                  </a:schemeClr>
                </a:solidFill>
              </p:spPr>
              <p:txBody>
                <a:bodyPr wrap="square" rtlCol="0">
                  <a:spAutoFit/>
                </a:bodyPr>
                <a:lstStyle/>
                <a:p>
                  <a:pPr algn="ctr"/>
                  <a:r>
                    <a:rPr lang="en-US" sz="1050" dirty="0" err="1"/>
                    <a:t>sendAclData</a:t>
                  </a:r>
                  <a:endParaRPr lang="en-US" sz="1050" dirty="0"/>
                </a:p>
              </p:txBody>
            </p:sp>
            <p:sp>
              <p:nvSpPr>
                <p:cNvPr id="33" name="TextBox 32">
                  <a:extLst>
                    <a:ext uri="{FF2B5EF4-FFF2-40B4-BE49-F238E27FC236}">
                      <a16:creationId xmlns:a16="http://schemas.microsoft.com/office/drawing/2014/main" id="{3E09D9AE-44BE-6063-4A79-BCFCCF35A17E}"/>
                    </a:ext>
                  </a:extLst>
                </p:cNvPr>
                <p:cNvSpPr txBox="1"/>
                <p:nvPr/>
              </p:nvSpPr>
              <p:spPr>
                <a:xfrm>
                  <a:off x="3929937" y="5249963"/>
                  <a:ext cx="1248417" cy="253916"/>
                </a:xfrm>
                <a:prstGeom prst="rect">
                  <a:avLst/>
                </a:prstGeom>
                <a:solidFill>
                  <a:schemeClr val="bg1">
                    <a:lumMod val="65000"/>
                  </a:schemeClr>
                </a:solidFill>
              </p:spPr>
              <p:txBody>
                <a:bodyPr wrap="square" rtlCol="0">
                  <a:spAutoFit/>
                </a:bodyPr>
                <a:lstStyle/>
                <a:p>
                  <a:pPr algn="ctr"/>
                  <a:r>
                    <a:rPr lang="en-US" sz="1050" dirty="0" err="1"/>
                    <a:t>sendScoData</a:t>
                  </a:r>
                  <a:endParaRPr lang="en-US" sz="1050" dirty="0"/>
                </a:p>
              </p:txBody>
            </p:sp>
          </p:grpSp>
        </p:grpSp>
        <p:sp>
          <p:nvSpPr>
            <p:cNvPr id="47" name="Speech Bubble: Rectangle 46">
              <a:extLst>
                <a:ext uri="{FF2B5EF4-FFF2-40B4-BE49-F238E27FC236}">
                  <a16:creationId xmlns:a16="http://schemas.microsoft.com/office/drawing/2014/main" id="{61EF7890-3FAC-C6F2-5FB3-C41580FBF215}"/>
                </a:ext>
              </a:extLst>
            </p:cNvPr>
            <p:cNvSpPr/>
            <p:nvPr/>
          </p:nvSpPr>
          <p:spPr>
            <a:xfrm>
              <a:off x="2983346" y="1159278"/>
              <a:ext cx="5273963" cy="5509377"/>
            </a:xfrm>
            <a:prstGeom prst="wedgeRectCallout">
              <a:avLst>
                <a:gd name="adj1" fmla="val -63700"/>
                <a:gd name="adj2" fmla="val -2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BDEA9F-47B3-C301-EBDD-EEFF8F78F4F9}"/>
                </a:ext>
              </a:extLst>
            </p:cNvPr>
            <p:cNvPicPr>
              <a:picLocks noChangeAspect="1"/>
            </p:cNvPicPr>
            <p:nvPr/>
          </p:nvPicPr>
          <p:blipFill>
            <a:blip r:embed="rId2"/>
            <a:stretch>
              <a:fillRect/>
            </a:stretch>
          </p:blipFill>
          <p:spPr>
            <a:xfrm>
              <a:off x="3239798" y="1234287"/>
              <a:ext cx="4714875" cy="5095875"/>
            </a:xfrm>
            <a:prstGeom prst="rect">
              <a:avLst/>
            </a:prstGeom>
          </p:spPr>
        </p:pic>
        <p:sp>
          <p:nvSpPr>
            <p:cNvPr id="6" name="TextBox 5">
              <a:extLst>
                <a:ext uri="{FF2B5EF4-FFF2-40B4-BE49-F238E27FC236}">
                  <a16:creationId xmlns:a16="http://schemas.microsoft.com/office/drawing/2014/main" id="{C0422E7A-ABE1-344A-D728-FD88C39B8E1F}"/>
                </a:ext>
              </a:extLst>
            </p:cNvPr>
            <p:cNvSpPr txBox="1"/>
            <p:nvPr/>
          </p:nvSpPr>
          <p:spPr>
            <a:xfrm>
              <a:off x="2983346" y="6391656"/>
              <a:ext cx="4120109" cy="276999"/>
            </a:xfrm>
            <a:prstGeom prst="rect">
              <a:avLst/>
            </a:prstGeom>
            <a:noFill/>
          </p:spPr>
          <p:txBody>
            <a:bodyPr wrap="square">
              <a:spAutoFit/>
            </a:bodyPr>
            <a:lstStyle/>
            <a:p>
              <a:r>
                <a:rPr lang="en-US" sz="1200" dirty="0"/>
                <a:t>system/bt/vendor_libs/linux/interface/bluetooth_hci.cc</a:t>
              </a:r>
            </a:p>
          </p:txBody>
        </p:sp>
      </p:grpSp>
    </p:spTree>
    <p:extLst>
      <p:ext uri="{BB962C8B-B14F-4D97-AF65-F5344CB8AC3E}">
        <p14:creationId xmlns:p14="http://schemas.microsoft.com/office/powerpoint/2010/main" val="2481474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fontScale="90000"/>
          </a:bodyPr>
          <a:lstStyle/>
          <a:p>
            <a:r>
              <a:rPr lang="en-US" dirty="0"/>
              <a:t>Vendor Implementation-Send data via socket</a:t>
            </a:r>
          </a:p>
        </p:txBody>
      </p:sp>
      <p:grpSp>
        <p:nvGrpSpPr>
          <p:cNvPr id="22" name="Group 21">
            <a:extLst>
              <a:ext uri="{FF2B5EF4-FFF2-40B4-BE49-F238E27FC236}">
                <a16:creationId xmlns:a16="http://schemas.microsoft.com/office/drawing/2014/main" id="{786E5E52-F4A5-7BC1-48CD-7549F95039EC}"/>
              </a:ext>
            </a:extLst>
          </p:cNvPr>
          <p:cNvGrpSpPr/>
          <p:nvPr/>
        </p:nvGrpSpPr>
        <p:grpSpPr>
          <a:xfrm>
            <a:off x="763145" y="762798"/>
            <a:ext cx="9369145" cy="5592381"/>
            <a:chOff x="763145" y="762798"/>
            <a:chExt cx="9369145" cy="5592381"/>
          </a:xfrm>
        </p:grpSpPr>
        <p:sp>
          <p:nvSpPr>
            <p:cNvPr id="40" name="TextBox 39">
              <a:extLst>
                <a:ext uri="{FF2B5EF4-FFF2-40B4-BE49-F238E27FC236}">
                  <a16:creationId xmlns:a16="http://schemas.microsoft.com/office/drawing/2014/main" id="{871DF5FF-3864-990C-A0E2-0C27BDA6EBAD}"/>
                </a:ext>
              </a:extLst>
            </p:cNvPr>
            <p:cNvSpPr txBox="1"/>
            <p:nvPr/>
          </p:nvSpPr>
          <p:spPr>
            <a:xfrm>
              <a:off x="763145" y="762798"/>
              <a:ext cx="3788217" cy="369332"/>
            </a:xfrm>
            <a:prstGeom prst="rect">
              <a:avLst/>
            </a:prstGeom>
            <a:noFill/>
          </p:spPr>
          <p:txBody>
            <a:bodyPr wrap="none" rtlCol="0">
              <a:spAutoFit/>
            </a:bodyPr>
            <a:lstStyle/>
            <a:p>
              <a:r>
                <a:rPr lang="en-US" sz="1800" dirty="0">
                  <a:solidFill>
                    <a:schemeClr val="tx1"/>
                  </a:solidFill>
                </a:rPr>
                <a:t>User space vendor implementation</a:t>
              </a:r>
              <a:endParaRPr lang="en-US" sz="1800" dirty="0"/>
            </a:p>
          </p:txBody>
        </p:sp>
        <p:grpSp>
          <p:nvGrpSpPr>
            <p:cNvPr id="43" name="Group 42">
              <a:extLst>
                <a:ext uri="{FF2B5EF4-FFF2-40B4-BE49-F238E27FC236}">
                  <a16:creationId xmlns:a16="http://schemas.microsoft.com/office/drawing/2014/main" id="{7EB4C967-6D77-2796-BBF5-AF879A72BAF7}"/>
                </a:ext>
              </a:extLst>
            </p:cNvPr>
            <p:cNvGrpSpPr/>
            <p:nvPr/>
          </p:nvGrpSpPr>
          <p:grpSpPr>
            <a:xfrm>
              <a:off x="863282" y="1159279"/>
              <a:ext cx="2152845" cy="4650956"/>
              <a:chOff x="3477829" y="1417145"/>
              <a:chExt cx="2152845" cy="4708443"/>
            </a:xfrm>
          </p:grpSpPr>
          <p:sp>
            <p:nvSpPr>
              <p:cNvPr id="3" name="Rectangle 2">
                <a:extLst>
                  <a:ext uri="{FF2B5EF4-FFF2-40B4-BE49-F238E27FC236}">
                    <a16:creationId xmlns:a16="http://schemas.microsoft.com/office/drawing/2014/main" id="{F694991B-A466-7FFE-6AB2-F9B1896ADE6D}"/>
                  </a:ext>
                </a:extLst>
              </p:cNvPr>
              <p:cNvSpPr/>
              <p:nvPr/>
            </p:nvSpPr>
            <p:spPr>
              <a:xfrm>
                <a:off x="3477829" y="1417145"/>
                <a:ext cx="2152845" cy="47084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3D71BA0-687D-DCCA-A73A-28658D847B9D}"/>
                  </a:ext>
                </a:extLst>
              </p:cNvPr>
              <p:cNvGrpSpPr/>
              <p:nvPr/>
            </p:nvGrpSpPr>
            <p:grpSpPr>
              <a:xfrm>
                <a:off x="3690055" y="1563367"/>
                <a:ext cx="1728184" cy="2002695"/>
                <a:chOff x="3690055" y="1563367"/>
                <a:chExt cx="1728184" cy="2002695"/>
              </a:xfrm>
            </p:grpSpPr>
            <p:sp>
              <p:nvSpPr>
                <p:cNvPr id="5" name="Rectangle 4">
                  <a:extLst>
                    <a:ext uri="{FF2B5EF4-FFF2-40B4-BE49-F238E27FC236}">
                      <a16:creationId xmlns:a16="http://schemas.microsoft.com/office/drawing/2014/main" id="{F59F3369-0D50-4B9E-02AB-6AD903B74F85}"/>
                    </a:ext>
                  </a:extLst>
                </p:cNvPr>
                <p:cNvSpPr/>
                <p:nvPr/>
              </p:nvSpPr>
              <p:spPr>
                <a:xfrm>
                  <a:off x="3690056" y="1563368"/>
                  <a:ext cx="1728183" cy="200269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F706A-90FB-E9E7-5226-D6DC94D1FB56}"/>
                    </a:ext>
                  </a:extLst>
                </p:cNvPr>
                <p:cNvSpPr/>
                <p:nvPr/>
              </p:nvSpPr>
              <p:spPr>
                <a:xfrm>
                  <a:off x="3690055" y="1563367"/>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Initialize</a:t>
                  </a:r>
                  <a:endParaRPr lang="en-US" sz="1200" dirty="0"/>
                </a:p>
              </p:txBody>
            </p:sp>
            <p:sp>
              <p:nvSpPr>
                <p:cNvPr id="8" name="TextBox 7">
                  <a:extLst>
                    <a:ext uri="{FF2B5EF4-FFF2-40B4-BE49-F238E27FC236}">
                      <a16:creationId xmlns:a16="http://schemas.microsoft.com/office/drawing/2014/main" id="{3128FDB9-AF3E-4EAD-498F-2F72E848E199}"/>
                    </a:ext>
                  </a:extLst>
                </p:cNvPr>
                <p:cNvSpPr txBox="1"/>
                <p:nvPr/>
              </p:nvSpPr>
              <p:spPr>
                <a:xfrm>
                  <a:off x="3936044" y="1939340"/>
                  <a:ext cx="1248417" cy="415498"/>
                </a:xfrm>
                <a:prstGeom prst="rect">
                  <a:avLst/>
                </a:prstGeom>
                <a:solidFill>
                  <a:schemeClr val="bg1">
                    <a:lumMod val="65000"/>
                  </a:schemeClr>
                </a:solidFill>
              </p:spPr>
              <p:txBody>
                <a:bodyPr wrap="square" rtlCol="0">
                  <a:spAutoFit/>
                </a:bodyPr>
                <a:lstStyle/>
                <a:p>
                  <a:pPr algn="ctr"/>
                  <a:r>
                    <a:rPr lang="en-US" sz="1000" dirty="0"/>
                    <a:t>Power on Bluetooth device</a:t>
                  </a:r>
                </a:p>
              </p:txBody>
            </p:sp>
            <p:sp>
              <p:nvSpPr>
                <p:cNvPr id="10" name="TextBox 9">
                  <a:extLst>
                    <a:ext uri="{FF2B5EF4-FFF2-40B4-BE49-F238E27FC236}">
                      <a16:creationId xmlns:a16="http://schemas.microsoft.com/office/drawing/2014/main" id="{CB1A2EDF-A198-3CAE-49DB-288630C64EF6}"/>
                    </a:ext>
                  </a:extLst>
                </p:cNvPr>
                <p:cNvSpPr txBox="1"/>
                <p:nvPr/>
              </p:nvSpPr>
              <p:spPr>
                <a:xfrm>
                  <a:off x="3936044" y="2522778"/>
                  <a:ext cx="1248417" cy="253916"/>
                </a:xfrm>
                <a:prstGeom prst="rect">
                  <a:avLst/>
                </a:prstGeom>
                <a:solidFill>
                  <a:schemeClr val="bg1">
                    <a:lumMod val="65000"/>
                  </a:schemeClr>
                </a:solidFill>
              </p:spPr>
              <p:txBody>
                <a:bodyPr wrap="square" rtlCol="0">
                  <a:spAutoFit/>
                </a:bodyPr>
                <a:lstStyle/>
                <a:p>
                  <a:pPr algn="ctr"/>
                  <a:r>
                    <a:rPr lang="en-US" sz="1050" dirty="0"/>
                    <a:t>Open socket</a:t>
                  </a:r>
                </a:p>
              </p:txBody>
            </p:sp>
            <p:sp>
              <p:nvSpPr>
                <p:cNvPr id="18" name="TextBox 17">
                  <a:extLst>
                    <a:ext uri="{FF2B5EF4-FFF2-40B4-BE49-F238E27FC236}">
                      <a16:creationId xmlns:a16="http://schemas.microsoft.com/office/drawing/2014/main" id="{9D2436C2-4CA1-0C66-0BB9-87151B3B1AEF}"/>
                    </a:ext>
                  </a:extLst>
                </p:cNvPr>
                <p:cNvSpPr txBox="1"/>
                <p:nvPr/>
              </p:nvSpPr>
              <p:spPr>
                <a:xfrm>
                  <a:off x="3929938" y="2963629"/>
                  <a:ext cx="1248417" cy="415498"/>
                </a:xfrm>
                <a:prstGeom prst="rect">
                  <a:avLst/>
                </a:prstGeom>
                <a:solidFill>
                  <a:schemeClr val="tx2">
                    <a:lumMod val="60000"/>
                    <a:lumOff val="40000"/>
                  </a:schemeClr>
                </a:solidFill>
              </p:spPr>
              <p:txBody>
                <a:bodyPr wrap="square" rtlCol="0">
                  <a:spAutoFit/>
                </a:bodyPr>
                <a:lstStyle/>
                <a:p>
                  <a:pPr algn="ctr"/>
                  <a:r>
                    <a:rPr lang="en-US" sz="1050" dirty="0"/>
                    <a:t>Initialize Callback</a:t>
                  </a:r>
                </a:p>
              </p:txBody>
            </p:sp>
          </p:grpSp>
          <p:grpSp>
            <p:nvGrpSpPr>
              <p:cNvPr id="41" name="Group 40">
                <a:extLst>
                  <a:ext uri="{FF2B5EF4-FFF2-40B4-BE49-F238E27FC236}">
                    <a16:creationId xmlns:a16="http://schemas.microsoft.com/office/drawing/2014/main" id="{2C20BF74-DD84-873E-ECA6-88340A4B8459}"/>
                  </a:ext>
                </a:extLst>
              </p:cNvPr>
              <p:cNvGrpSpPr/>
              <p:nvPr/>
            </p:nvGrpSpPr>
            <p:grpSpPr>
              <a:xfrm>
                <a:off x="3690055" y="3778769"/>
                <a:ext cx="1728184" cy="2002694"/>
                <a:chOff x="3690055" y="3778769"/>
                <a:chExt cx="1728184" cy="2002694"/>
              </a:xfrm>
            </p:grpSpPr>
            <p:sp>
              <p:nvSpPr>
                <p:cNvPr id="28" name="Rectangle 27">
                  <a:extLst>
                    <a:ext uri="{FF2B5EF4-FFF2-40B4-BE49-F238E27FC236}">
                      <a16:creationId xmlns:a16="http://schemas.microsoft.com/office/drawing/2014/main" id="{D75F8A32-62C0-B034-B2D8-49E2161262AA}"/>
                    </a:ext>
                  </a:extLst>
                </p:cNvPr>
                <p:cNvSpPr/>
                <p:nvPr/>
              </p:nvSpPr>
              <p:spPr>
                <a:xfrm>
                  <a:off x="3690056" y="3778770"/>
                  <a:ext cx="1728183" cy="200269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FB4B6D-4BB0-E603-A27D-EF7151C0C26E}"/>
                    </a:ext>
                  </a:extLst>
                </p:cNvPr>
                <p:cNvSpPr/>
                <p:nvPr/>
              </p:nvSpPr>
              <p:spPr>
                <a:xfrm>
                  <a:off x="3690055" y="3778769"/>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Send data</a:t>
                  </a:r>
                  <a:endParaRPr lang="en-US" sz="1200" dirty="0"/>
                </a:p>
              </p:txBody>
            </p:sp>
            <p:sp>
              <p:nvSpPr>
                <p:cNvPr id="30" name="TextBox 29">
                  <a:extLst>
                    <a:ext uri="{FF2B5EF4-FFF2-40B4-BE49-F238E27FC236}">
                      <a16:creationId xmlns:a16="http://schemas.microsoft.com/office/drawing/2014/main" id="{6310D2DC-FA6E-2F67-93F2-451E5275167B}"/>
                    </a:ext>
                  </a:extLst>
                </p:cNvPr>
                <p:cNvSpPr txBox="1"/>
                <p:nvPr/>
              </p:nvSpPr>
              <p:spPr>
                <a:xfrm>
                  <a:off x="3936044" y="4154742"/>
                  <a:ext cx="1248417" cy="246221"/>
                </a:xfrm>
                <a:prstGeom prst="rect">
                  <a:avLst/>
                </a:prstGeom>
                <a:solidFill>
                  <a:schemeClr val="bg1">
                    <a:lumMod val="65000"/>
                  </a:schemeClr>
                </a:solidFill>
              </p:spPr>
              <p:txBody>
                <a:bodyPr wrap="square" rtlCol="0">
                  <a:spAutoFit/>
                </a:bodyPr>
                <a:lstStyle/>
                <a:p>
                  <a:pPr algn="ctr"/>
                  <a:r>
                    <a:rPr lang="en-US" sz="1000" dirty="0" err="1"/>
                    <a:t>sendHciCommand</a:t>
                  </a:r>
                  <a:endParaRPr lang="en-US" sz="1000" dirty="0"/>
                </a:p>
              </p:txBody>
            </p:sp>
            <p:sp>
              <p:nvSpPr>
                <p:cNvPr id="31" name="TextBox 30">
                  <a:extLst>
                    <a:ext uri="{FF2B5EF4-FFF2-40B4-BE49-F238E27FC236}">
                      <a16:creationId xmlns:a16="http://schemas.microsoft.com/office/drawing/2014/main" id="{0EB96F2A-8534-76D0-871E-4587FCF2925E}"/>
                    </a:ext>
                  </a:extLst>
                </p:cNvPr>
                <p:cNvSpPr txBox="1"/>
                <p:nvPr/>
              </p:nvSpPr>
              <p:spPr>
                <a:xfrm>
                  <a:off x="3936044" y="4738180"/>
                  <a:ext cx="1248417" cy="253916"/>
                </a:xfrm>
                <a:prstGeom prst="rect">
                  <a:avLst/>
                </a:prstGeom>
                <a:solidFill>
                  <a:schemeClr val="bg1">
                    <a:lumMod val="65000"/>
                  </a:schemeClr>
                </a:solidFill>
              </p:spPr>
              <p:txBody>
                <a:bodyPr wrap="square" rtlCol="0">
                  <a:spAutoFit/>
                </a:bodyPr>
                <a:lstStyle/>
                <a:p>
                  <a:pPr algn="ctr"/>
                  <a:r>
                    <a:rPr lang="en-US" sz="1050" dirty="0" err="1"/>
                    <a:t>sendAclData</a:t>
                  </a:r>
                  <a:endParaRPr lang="en-US" sz="1050" dirty="0"/>
                </a:p>
              </p:txBody>
            </p:sp>
            <p:sp>
              <p:nvSpPr>
                <p:cNvPr id="33" name="TextBox 32">
                  <a:extLst>
                    <a:ext uri="{FF2B5EF4-FFF2-40B4-BE49-F238E27FC236}">
                      <a16:creationId xmlns:a16="http://schemas.microsoft.com/office/drawing/2014/main" id="{3E09D9AE-44BE-6063-4A79-BCFCCF35A17E}"/>
                    </a:ext>
                  </a:extLst>
                </p:cNvPr>
                <p:cNvSpPr txBox="1"/>
                <p:nvPr/>
              </p:nvSpPr>
              <p:spPr>
                <a:xfrm>
                  <a:off x="3929937" y="5249963"/>
                  <a:ext cx="1248417" cy="253916"/>
                </a:xfrm>
                <a:prstGeom prst="rect">
                  <a:avLst/>
                </a:prstGeom>
                <a:solidFill>
                  <a:schemeClr val="bg1">
                    <a:lumMod val="65000"/>
                  </a:schemeClr>
                </a:solidFill>
              </p:spPr>
              <p:txBody>
                <a:bodyPr wrap="square" rtlCol="0">
                  <a:spAutoFit/>
                </a:bodyPr>
                <a:lstStyle/>
                <a:p>
                  <a:pPr algn="ctr"/>
                  <a:r>
                    <a:rPr lang="en-US" sz="1050" dirty="0" err="1"/>
                    <a:t>sendScoData</a:t>
                  </a:r>
                  <a:endParaRPr lang="en-US" sz="1050" dirty="0"/>
                </a:p>
              </p:txBody>
            </p:sp>
          </p:grpSp>
        </p:grpSp>
        <p:sp>
          <p:nvSpPr>
            <p:cNvPr id="47" name="Speech Bubble: Rectangle 46">
              <a:extLst>
                <a:ext uri="{FF2B5EF4-FFF2-40B4-BE49-F238E27FC236}">
                  <a16:creationId xmlns:a16="http://schemas.microsoft.com/office/drawing/2014/main" id="{61EF7890-3FAC-C6F2-5FB3-C41580FBF215}"/>
                </a:ext>
              </a:extLst>
            </p:cNvPr>
            <p:cNvSpPr/>
            <p:nvPr/>
          </p:nvSpPr>
          <p:spPr>
            <a:xfrm>
              <a:off x="3445163" y="1132130"/>
              <a:ext cx="6687127" cy="5223049"/>
            </a:xfrm>
            <a:prstGeom prst="wedgeRectCallout">
              <a:avLst>
                <a:gd name="adj1" fmla="val -63408"/>
                <a:gd name="adj2" fmla="val -16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2092FE8-6273-6B88-9C4E-1C9D53CEE9BA}"/>
                </a:ext>
              </a:extLst>
            </p:cNvPr>
            <p:cNvPicPr>
              <a:picLocks noChangeAspect="1"/>
            </p:cNvPicPr>
            <p:nvPr/>
          </p:nvPicPr>
          <p:blipFill>
            <a:blip r:embed="rId2"/>
            <a:stretch>
              <a:fillRect/>
            </a:stretch>
          </p:blipFill>
          <p:spPr>
            <a:xfrm>
              <a:off x="3565525" y="1435220"/>
              <a:ext cx="6076950" cy="3038475"/>
            </a:xfrm>
            <a:prstGeom prst="rect">
              <a:avLst/>
            </a:prstGeom>
          </p:spPr>
        </p:pic>
        <p:sp>
          <p:nvSpPr>
            <p:cNvPr id="9" name="TextBox 8">
              <a:extLst>
                <a:ext uri="{FF2B5EF4-FFF2-40B4-BE49-F238E27FC236}">
                  <a16:creationId xmlns:a16="http://schemas.microsoft.com/office/drawing/2014/main" id="{C2AFC290-1F95-5B3F-F366-B8015DE3F17A}"/>
                </a:ext>
              </a:extLst>
            </p:cNvPr>
            <p:cNvSpPr txBox="1"/>
            <p:nvPr/>
          </p:nvSpPr>
          <p:spPr>
            <a:xfrm>
              <a:off x="3565525" y="1145175"/>
              <a:ext cx="4120109" cy="276999"/>
            </a:xfrm>
            <a:prstGeom prst="rect">
              <a:avLst/>
            </a:prstGeom>
            <a:noFill/>
          </p:spPr>
          <p:txBody>
            <a:bodyPr wrap="square">
              <a:spAutoFit/>
            </a:bodyPr>
            <a:lstStyle/>
            <a:p>
              <a:r>
                <a:rPr lang="en-US" sz="1200" dirty="0"/>
                <a:t>system/bt/vendor_libs/linux/interface/bluetooth_hci.cc</a:t>
              </a:r>
            </a:p>
          </p:txBody>
        </p:sp>
        <p:pic>
          <p:nvPicPr>
            <p:cNvPr id="13" name="Picture 12">
              <a:extLst>
                <a:ext uri="{FF2B5EF4-FFF2-40B4-BE49-F238E27FC236}">
                  <a16:creationId xmlns:a16="http://schemas.microsoft.com/office/drawing/2014/main" id="{857C00BB-FE9C-BD39-6E7B-8037654F3493}"/>
                </a:ext>
              </a:extLst>
            </p:cNvPr>
            <p:cNvPicPr>
              <a:picLocks noChangeAspect="1"/>
            </p:cNvPicPr>
            <p:nvPr/>
          </p:nvPicPr>
          <p:blipFill>
            <a:blip r:embed="rId3"/>
            <a:stretch>
              <a:fillRect/>
            </a:stretch>
          </p:blipFill>
          <p:spPr>
            <a:xfrm>
              <a:off x="3565524" y="5028920"/>
              <a:ext cx="5619750" cy="876300"/>
            </a:xfrm>
            <a:prstGeom prst="rect">
              <a:avLst/>
            </a:prstGeom>
          </p:spPr>
        </p:pic>
        <p:sp>
          <p:nvSpPr>
            <p:cNvPr id="14" name="TextBox 13">
              <a:extLst>
                <a:ext uri="{FF2B5EF4-FFF2-40B4-BE49-F238E27FC236}">
                  <a16:creationId xmlns:a16="http://schemas.microsoft.com/office/drawing/2014/main" id="{9C6DDF44-0996-EF4D-B411-B4752A6A1C17}"/>
                </a:ext>
              </a:extLst>
            </p:cNvPr>
            <p:cNvSpPr txBox="1"/>
            <p:nvPr/>
          </p:nvSpPr>
          <p:spPr>
            <a:xfrm>
              <a:off x="3565524" y="5905220"/>
              <a:ext cx="4386985" cy="276999"/>
            </a:xfrm>
            <a:prstGeom prst="rect">
              <a:avLst/>
            </a:prstGeom>
            <a:noFill/>
          </p:spPr>
          <p:txBody>
            <a:bodyPr wrap="square">
              <a:spAutoFit/>
            </a:bodyPr>
            <a:lstStyle/>
            <a:p>
              <a:r>
                <a:rPr lang="en-US" sz="1200" dirty="0"/>
                <a:t>system/bt/vendor_libs/linux/interface/async_fd_watcher.cc</a:t>
              </a:r>
            </a:p>
          </p:txBody>
        </p:sp>
        <p:cxnSp>
          <p:nvCxnSpPr>
            <p:cNvPr id="16" name="Straight Connector 15">
              <a:extLst>
                <a:ext uri="{FF2B5EF4-FFF2-40B4-BE49-F238E27FC236}">
                  <a16:creationId xmlns:a16="http://schemas.microsoft.com/office/drawing/2014/main" id="{63F96AD0-A151-26BE-5B36-13EF64B1B731}"/>
                </a:ext>
              </a:extLst>
            </p:cNvPr>
            <p:cNvCxnSpPr>
              <a:cxnSpLocks/>
            </p:cNvCxnSpPr>
            <p:nvPr/>
          </p:nvCxnSpPr>
          <p:spPr>
            <a:xfrm>
              <a:off x="6742546" y="2909455"/>
              <a:ext cx="3131127"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F787DF9-2881-5E2D-65E6-5C7B52101E4A}"/>
                </a:ext>
              </a:extLst>
            </p:cNvPr>
            <p:cNvCxnSpPr>
              <a:cxnSpLocks/>
              <a:endCxn id="13" idx="3"/>
            </p:cNvCxnSpPr>
            <p:nvPr/>
          </p:nvCxnSpPr>
          <p:spPr>
            <a:xfrm rot="5400000">
              <a:off x="8250668" y="3844064"/>
              <a:ext cx="2557613" cy="688399"/>
            </a:xfrm>
            <a:prstGeom prst="bentConnector2">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176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fontScale="90000"/>
          </a:bodyPr>
          <a:lstStyle/>
          <a:p>
            <a:r>
              <a:rPr lang="en-US" dirty="0"/>
              <a:t>Vendor Implementation-Send data via socket</a:t>
            </a:r>
          </a:p>
        </p:txBody>
      </p:sp>
      <p:grpSp>
        <p:nvGrpSpPr>
          <p:cNvPr id="17" name="Group 16">
            <a:extLst>
              <a:ext uri="{FF2B5EF4-FFF2-40B4-BE49-F238E27FC236}">
                <a16:creationId xmlns:a16="http://schemas.microsoft.com/office/drawing/2014/main" id="{64698DAE-0A99-B193-C347-C9CA91289BAB}"/>
              </a:ext>
            </a:extLst>
          </p:cNvPr>
          <p:cNvGrpSpPr/>
          <p:nvPr/>
        </p:nvGrpSpPr>
        <p:grpSpPr>
          <a:xfrm>
            <a:off x="745446" y="577828"/>
            <a:ext cx="9045100" cy="6100063"/>
            <a:chOff x="255918" y="559355"/>
            <a:chExt cx="9045100" cy="6100063"/>
          </a:xfrm>
        </p:grpSpPr>
        <p:sp>
          <p:nvSpPr>
            <p:cNvPr id="40" name="TextBox 39">
              <a:extLst>
                <a:ext uri="{FF2B5EF4-FFF2-40B4-BE49-F238E27FC236}">
                  <a16:creationId xmlns:a16="http://schemas.microsoft.com/office/drawing/2014/main" id="{871DF5FF-3864-990C-A0E2-0C27BDA6EBAD}"/>
                </a:ext>
              </a:extLst>
            </p:cNvPr>
            <p:cNvSpPr txBox="1"/>
            <p:nvPr/>
          </p:nvSpPr>
          <p:spPr>
            <a:xfrm>
              <a:off x="255918" y="559355"/>
              <a:ext cx="3788217" cy="369332"/>
            </a:xfrm>
            <a:prstGeom prst="rect">
              <a:avLst/>
            </a:prstGeom>
            <a:noFill/>
          </p:spPr>
          <p:txBody>
            <a:bodyPr wrap="none" rtlCol="0">
              <a:spAutoFit/>
            </a:bodyPr>
            <a:lstStyle/>
            <a:p>
              <a:r>
                <a:rPr lang="en-US" sz="1800" dirty="0">
                  <a:solidFill>
                    <a:schemeClr val="tx1"/>
                  </a:solidFill>
                </a:rPr>
                <a:t>User space vendor implementation</a:t>
              </a:r>
              <a:endParaRPr lang="en-US" sz="1800" dirty="0"/>
            </a:p>
          </p:txBody>
        </p:sp>
        <p:grpSp>
          <p:nvGrpSpPr>
            <p:cNvPr id="43" name="Group 42">
              <a:extLst>
                <a:ext uri="{FF2B5EF4-FFF2-40B4-BE49-F238E27FC236}">
                  <a16:creationId xmlns:a16="http://schemas.microsoft.com/office/drawing/2014/main" id="{7EB4C967-6D77-2796-BBF5-AF879A72BAF7}"/>
                </a:ext>
              </a:extLst>
            </p:cNvPr>
            <p:cNvGrpSpPr/>
            <p:nvPr/>
          </p:nvGrpSpPr>
          <p:grpSpPr>
            <a:xfrm>
              <a:off x="419937" y="928687"/>
              <a:ext cx="2152845" cy="4650956"/>
              <a:chOff x="3477829" y="1417145"/>
              <a:chExt cx="2152845" cy="4708443"/>
            </a:xfrm>
          </p:grpSpPr>
          <p:sp>
            <p:nvSpPr>
              <p:cNvPr id="3" name="Rectangle 2">
                <a:extLst>
                  <a:ext uri="{FF2B5EF4-FFF2-40B4-BE49-F238E27FC236}">
                    <a16:creationId xmlns:a16="http://schemas.microsoft.com/office/drawing/2014/main" id="{F694991B-A466-7FFE-6AB2-F9B1896ADE6D}"/>
                  </a:ext>
                </a:extLst>
              </p:cNvPr>
              <p:cNvSpPr/>
              <p:nvPr/>
            </p:nvSpPr>
            <p:spPr>
              <a:xfrm>
                <a:off x="3477829" y="1417145"/>
                <a:ext cx="2152845" cy="47084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3D71BA0-687D-DCCA-A73A-28658D847B9D}"/>
                  </a:ext>
                </a:extLst>
              </p:cNvPr>
              <p:cNvGrpSpPr/>
              <p:nvPr/>
            </p:nvGrpSpPr>
            <p:grpSpPr>
              <a:xfrm>
                <a:off x="3690055" y="1563367"/>
                <a:ext cx="1728184" cy="2002695"/>
                <a:chOff x="3690055" y="1563367"/>
                <a:chExt cx="1728184" cy="2002695"/>
              </a:xfrm>
            </p:grpSpPr>
            <p:sp>
              <p:nvSpPr>
                <p:cNvPr id="5" name="Rectangle 4">
                  <a:extLst>
                    <a:ext uri="{FF2B5EF4-FFF2-40B4-BE49-F238E27FC236}">
                      <a16:creationId xmlns:a16="http://schemas.microsoft.com/office/drawing/2014/main" id="{F59F3369-0D50-4B9E-02AB-6AD903B74F85}"/>
                    </a:ext>
                  </a:extLst>
                </p:cNvPr>
                <p:cNvSpPr/>
                <p:nvPr/>
              </p:nvSpPr>
              <p:spPr>
                <a:xfrm>
                  <a:off x="3690056" y="1563368"/>
                  <a:ext cx="1728183" cy="200269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F706A-90FB-E9E7-5226-D6DC94D1FB56}"/>
                    </a:ext>
                  </a:extLst>
                </p:cNvPr>
                <p:cNvSpPr/>
                <p:nvPr/>
              </p:nvSpPr>
              <p:spPr>
                <a:xfrm>
                  <a:off x="3690055" y="1563367"/>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Initialize</a:t>
                  </a:r>
                  <a:endParaRPr lang="en-US" sz="1200" dirty="0"/>
                </a:p>
              </p:txBody>
            </p:sp>
            <p:sp>
              <p:nvSpPr>
                <p:cNvPr id="8" name="TextBox 7">
                  <a:extLst>
                    <a:ext uri="{FF2B5EF4-FFF2-40B4-BE49-F238E27FC236}">
                      <a16:creationId xmlns:a16="http://schemas.microsoft.com/office/drawing/2014/main" id="{3128FDB9-AF3E-4EAD-498F-2F72E848E199}"/>
                    </a:ext>
                  </a:extLst>
                </p:cNvPr>
                <p:cNvSpPr txBox="1"/>
                <p:nvPr/>
              </p:nvSpPr>
              <p:spPr>
                <a:xfrm>
                  <a:off x="3936044" y="1939340"/>
                  <a:ext cx="1248417" cy="415498"/>
                </a:xfrm>
                <a:prstGeom prst="rect">
                  <a:avLst/>
                </a:prstGeom>
                <a:solidFill>
                  <a:schemeClr val="bg1">
                    <a:lumMod val="65000"/>
                  </a:schemeClr>
                </a:solidFill>
              </p:spPr>
              <p:txBody>
                <a:bodyPr wrap="square" rtlCol="0">
                  <a:spAutoFit/>
                </a:bodyPr>
                <a:lstStyle/>
                <a:p>
                  <a:pPr algn="ctr"/>
                  <a:r>
                    <a:rPr lang="en-US" sz="1000" dirty="0"/>
                    <a:t>Power on Bluetooth device</a:t>
                  </a:r>
                </a:p>
              </p:txBody>
            </p:sp>
            <p:sp>
              <p:nvSpPr>
                <p:cNvPr id="10" name="TextBox 9">
                  <a:extLst>
                    <a:ext uri="{FF2B5EF4-FFF2-40B4-BE49-F238E27FC236}">
                      <a16:creationId xmlns:a16="http://schemas.microsoft.com/office/drawing/2014/main" id="{CB1A2EDF-A198-3CAE-49DB-288630C64EF6}"/>
                    </a:ext>
                  </a:extLst>
                </p:cNvPr>
                <p:cNvSpPr txBox="1"/>
                <p:nvPr/>
              </p:nvSpPr>
              <p:spPr>
                <a:xfrm>
                  <a:off x="3936044" y="2522778"/>
                  <a:ext cx="1248417" cy="253916"/>
                </a:xfrm>
                <a:prstGeom prst="rect">
                  <a:avLst/>
                </a:prstGeom>
                <a:solidFill>
                  <a:schemeClr val="bg1">
                    <a:lumMod val="65000"/>
                  </a:schemeClr>
                </a:solidFill>
              </p:spPr>
              <p:txBody>
                <a:bodyPr wrap="square" rtlCol="0">
                  <a:spAutoFit/>
                </a:bodyPr>
                <a:lstStyle/>
                <a:p>
                  <a:pPr algn="ctr"/>
                  <a:r>
                    <a:rPr lang="en-US" sz="1050" dirty="0"/>
                    <a:t>Open socket</a:t>
                  </a:r>
                </a:p>
              </p:txBody>
            </p:sp>
            <p:sp>
              <p:nvSpPr>
                <p:cNvPr id="18" name="TextBox 17">
                  <a:extLst>
                    <a:ext uri="{FF2B5EF4-FFF2-40B4-BE49-F238E27FC236}">
                      <a16:creationId xmlns:a16="http://schemas.microsoft.com/office/drawing/2014/main" id="{9D2436C2-4CA1-0C66-0BB9-87151B3B1AEF}"/>
                    </a:ext>
                  </a:extLst>
                </p:cNvPr>
                <p:cNvSpPr txBox="1"/>
                <p:nvPr/>
              </p:nvSpPr>
              <p:spPr>
                <a:xfrm>
                  <a:off x="3929938" y="2963629"/>
                  <a:ext cx="1248417" cy="415498"/>
                </a:xfrm>
                <a:prstGeom prst="rect">
                  <a:avLst/>
                </a:prstGeom>
                <a:solidFill>
                  <a:schemeClr val="bg1">
                    <a:lumMod val="65000"/>
                  </a:schemeClr>
                </a:solidFill>
              </p:spPr>
              <p:txBody>
                <a:bodyPr wrap="square" rtlCol="0">
                  <a:spAutoFit/>
                </a:bodyPr>
                <a:lstStyle/>
                <a:p>
                  <a:pPr algn="ctr"/>
                  <a:r>
                    <a:rPr lang="en-US" sz="1050" dirty="0"/>
                    <a:t>Initialize Callback</a:t>
                  </a:r>
                </a:p>
              </p:txBody>
            </p:sp>
          </p:grpSp>
          <p:grpSp>
            <p:nvGrpSpPr>
              <p:cNvPr id="41" name="Group 40">
                <a:extLst>
                  <a:ext uri="{FF2B5EF4-FFF2-40B4-BE49-F238E27FC236}">
                    <a16:creationId xmlns:a16="http://schemas.microsoft.com/office/drawing/2014/main" id="{2C20BF74-DD84-873E-ECA6-88340A4B8459}"/>
                  </a:ext>
                </a:extLst>
              </p:cNvPr>
              <p:cNvGrpSpPr/>
              <p:nvPr/>
            </p:nvGrpSpPr>
            <p:grpSpPr>
              <a:xfrm>
                <a:off x="3690055" y="3778769"/>
                <a:ext cx="1728184" cy="2002694"/>
                <a:chOff x="3690055" y="3778769"/>
                <a:chExt cx="1728184" cy="2002694"/>
              </a:xfrm>
            </p:grpSpPr>
            <p:sp>
              <p:nvSpPr>
                <p:cNvPr id="28" name="Rectangle 27">
                  <a:extLst>
                    <a:ext uri="{FF2B5EF4-FFF2-40B4-BE49-F238E27FC236}">
                      <a16:creationId xmlns:a16="http://schemas.microsoft.com/office/drawing/2014/main" id="{D75F8A32-62C0-B034-B2D8-49E2161262AA}"/>
                    </a:ext>
                  </a:extLst>
                </p:cNvPr>
                <p:cNvSpPr/>
                <p:nvPr/>
              </p:nvSpPr>
              <p:spPr>
                <a:xfrm>
                  <a:off x="3690056" y="3778770"/>
                  <a:ext cx="1728183" cy="200269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FB4B6D-4BB0-E603-A27D-EF7151C0C26E}"/>
                    </a:ext>
                  </a:extLst>
                </p:cNvPr>
                <p:cNvSpPr/>
                <p:nvPr/>
              </p:nvSpPr>
              <p:spPr>
                <a:xfrm>
                  <a:off x="3690055" y="3778769"/>
                  <a:ext cx="1728184" cy="26625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Send data</a:t>
                  </a:r>
                  <a:endParaRPr lang="en-US" sz="1200" dirty="0"/>
                </a:p>
              </p:txBody>
            </p:sp>
            <p:sp>
              <p:nvSpPr>
                <p:cNvPr id="30" name="TextBox 29">
                  <a:extLst>
                    <a:ext uri="{FF2B5EF4-FFF2-40B4-BE49-F238E27FC236}">
                      <a16:creationId xmlns:a16="http://schemas.microsoft.com/office/drawing/2014/main" id="{6310D2DC-FA6E-2F67-93F2-451E5275167B}"/>
                    </a:ext>
                  </a:extLst>
                </p:cNvPr>
                <p:cNvSpPr txBox="1"/>
                <p:nvPr/>
              </p:nvSpPr>
              <p:spPr>
                <a:xfrm>
                  <a:off x="3936044" y="4154742"/>
                  <a:ext cx="1248417" cy="246221"/>
                </a:xfrm>
                <a:prstGeom prst="rect">
                  <a:avLst/>
                </a:prstGeom>
                <a:solidFill>
                  <a:schemeClr val="tx2">
                    <a:lumMod val="60000"/>
                    <a:lumOff val="40000"/>
                  </a:schemeClr>
                </a:solidFill>
              </p:spPr>
              <p:txBody>
                <a:bodyPr wrap="square" rtlCol="0">
                  <a:spAutoFit/>
                </a:bodyPr>
                <a:lstStyle/>
                <a:p>
                  <a:pPr algn="ctr"/>
                  <a:r>
                    <a:rPr lang="en-US" sz="1000" dirty="0" err="1"/>
                    <a:t>sendHciCommand</a:t>
                  </a:r>
                  <a:endParaRPr lang="en-US" sz="1000" dirty="0"/>
                </a:p>
              </p:txBody>
            </p:sp>
            <p:sp>
              <p:nvSpPr>
                <p:cNvPr id="31" name="TextBox 30">
                  <a:extLst>
                    <a:ext uri="{FF2B5EF4-FFF2-40B4-BE49-F238E27FC236}">
                      <a16:creationId xmlns:a16="http://schemas.microsoft.com/office/drawing/2014/main" id="{0EB96F2A-8534-76D0-871E-4587FCF2925E}"/>
                    </a:ext>
                  </a:extLst>
                </p:cNvPr>
                <p:cNvSpPr txBox="1"/>
                <p:nvPr/>
              </p:nvSpPr>
              <p:spPr>
                <a:xfrm>
                  <a:off x="3936044" y="4738180"/>
                  <a:ext cx="1248417" cy="253916"/>
                </a:xfrm>
                <a:prstGeom prst="rect">
                  <a:avLst/>
                </a:prstGeom>
                <a:solidFill>
                  <a:schemeClr val="tx2">
                    <a:lumMod val="60000"/>
                    <a:lumOff val="40000"/>
                  </a:schemeClr>
                </a:solidFill>
              </p:spPr>
              <p:txBody>
                <a:bodyPr wrap="square" rtlCol="0">
                  <a:spAutoFit/>
                </a:bodyPr>
                <a:lstStyle/>
                <a:p>
                  <a:pPr algn="ctr"/>
                  <a:r>
                    <a:rPr lang="en-US" sz="1050" dirty="0" err="1"/>
                    <a:t>sendAclData</a:t>
                  </a:r>
                  <a:endParaRPr lang="en-US" sz="1050" dirty="0"/>
                </a:p>
              </p:txBody>
            </p:sp>
            <p:sp>
              <p:nvSpPr>
                <p:cNvPr id="33" name="TextBox 32">
                  <a:extLst>
                    <a:ext uri="{FF2B5EF4-FFF2-40B4-BE49-F238E27FC236}">
                      <a16:creationId xmlns:a16="http://schemas.microsoft.com/office/drawing/2014/main" id="{3E09D9AE-44BE-6063-4A79-BCFCCF35A17E}"/>
                    </a:ext>
                  </a:extLst>
                </p:cNvPr>
                <p:cNvSpPr txBox="1"/>
                <p:nvPr/>
              </p:nvSpPr>
              <p:spPr>
                <a:xfrm>
                  <a:off x="3929937" y="5249963"/>
                  <a:ext cx="1248417" cy="253916"/>
                </a:xfrm>
                <a:prstGeom prst="rect">
                  <a:avLst/>
                </a:prstGeom>
                <a:solidFill>
                  <a:schemeClr val="tx2">
                    <a:lumMod val="60000"/>
                    <a:lumOff val="40000"/>
                  </a:schemeClr>
                </a:solidFill>
              </p:spPr>
              <p:txBody>
                <a:bodyPr wrap="square" rtlCol="0">
                  <a:spAutoFit/>
                </a:bodyPr>
                <a:lstStyle/>
                <a:p>
                  <a:pPr algn="ctr"/>
                  <a:r>
                    <a:rPr lang="en-US" sz="1050" dirty="0" err="1"/>
                    <a:t>sendScoData</a:t>
                  </a:r>
                  <a:endParaRPr lang="en-US" sz="1050" dirty="0"/>
                </a:p>
              </p:txBody>
            </p:sp>
          </p:grpSp>
        </p:grpSp>
        <p:sp>
          <p:nvSpPr>
            <p:cNvPr id="47" name="Speech Bubble: Rectangle 46">
              <a:extLst>
                <a:ext uri="{FF2B5EF4-FFF2-40B4-BE49-F238E27FC236}">
                  <a16:creationId xmlns:a16="http://schemas.microsoft.com/office/drawing/2014/main" id="{61EF7890-3FAC-C6F2-5FB3-C41580FBF215}"/>
                </a:ext>
              </a:extLst>
            </p:cNvPr>
            <p:cNvSpPr/>
            <p:nvPr/>
          </p:nvSpPr>
          <p:spPr>
            <a:xfrm>
              <a:off x="2983346" y="928688"/>
              <a:ext cx="6317672" cy="5730730"/>
            </a:xfrm>
            <a:prstGeom prst="wedgeRectCallout">
              <a:avLst>
                <a:gd name="adj1" fmla="val -59899"/>
                <a:gd name="adj2" fmla="val -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AFC290-1F95-5B3F-F366-B8015DE3F17A}"/>
                </a:ext>
              </a:extLst>
            </p:cNvPr>
            <p:cNvSpPr txBox="1"/>
            <p:nvPr/>
          </p:nvSpPr>
          <p:spPr>
            <a:xfrm>
              <a:off x="2983344" y="6355460"/>
              <a:ext cx="4120109" cy="276999"/>
            </a:xfrm>
            <a:prstGeom prst="rect">
              <a:avLst/>
            </a:prstGeom>
            <a:noFill/>
          </p:spPr>
          <p:txBody>
            <a:bodyPr wrap="square">
              <a:spAutoFit/>
            </a:bodyPr>
            <a:lstStyle/>
            <a:p>
              <a:r>
                <a:rPr lang="en-US" sz="1200" dirty="0"/>
                <a:t>system/bt/vendor_libs/linux/interface/h4_protocol.cc</a:t>
              </a:r>
            </a:p>
          </p:txBody>
        </p:sp>
        <p:pic>
          <p:nvPicPr>
            <p:cNvPr id="4" name="Picture 3">
              <a:extLst>
                <a:ext uri="{FF2B5EF4-FFF2-40B4-BE49-F238E27FC236}">
                  <a16:creationId xmlns:a16="http://schemas.microsoft.com/office/drawing/2014/main" id="{7D7AC1F1-4E26-BF5D-25A2-017D3148E077}"/>
                </a:ext>
              </a:extLst>
            </p:cNvPr>
            <p:cNvPicPr>
              <a:picLocks noChangeAspect="1"/>
            </p:cNvPicPr>
            <p:nvPr/>
          </p:nvPicPr>
          <p:blipFill>
            <a:blip r:embed="rId2"/>
            <a:stretch>
              <a:fillRect/>
            </a:stretch>
          </p:blipFill>
          <p:spPr>
            <a:xfrm>
              <a:off x="3045835" y="1144398"/>
              <a:ext cx="4943620" cy="2362056"/>
            </a:xfrm>
            <a:prstGeom prst="rect">
              <a:avLst/>
            </a:prstGeom>
          </p:spPr>
        </p:pic>
        <p:pic>
          <p:nvPicPr>
            <p:cNvPr id="12" name="Picture 11">
              <a:extLst>
                <a:ext uri="{FF2B5EF4-FFF2-40B4-BE49-F238E27FC236}">
                  <a16:creationId xmlns:a16="http://schemas.microsoft.com/office/drawing/2014/main" id="{C0711242-85E1-0A65-0CC3-8D6453CA2267}"/>
                </a:ext>
              </a:extLst>
            </p:cNvPr>
            <p:cNvPicPr>
              <a:picLocks noChangeAspect="1"/>
            </p:cNvPicPr>
            <p:nvPr/>
          </p:nvPicPr>
          <p:blipFill>
            <a:blip r:embed="rId3"/>
            <a:stretch>
              <a:fillRect/>
            </a:stretch>
          </p:blipFill>
          <p:spPr>
            <a:xfrm>
              <a:off x="3055071" y="3739157"/>
              <a:ext cx="4943620" cy="2589343"/>
            </a:xfrm>
            <a:prstGeom prst="rect">
              <a:avLst/>
            </a:prstGeom>
          </p:spPr>
        </p:pic>
        <p:sp>
          <p:nvSpPr>
            <p:cNvPr id="13" name="TextBox 12">
              <a:extLst>
                <a:ext uri="{FF2B5EF4-FFF2-40B4-BE49-F238E27FC236}">
                  <a16:creationId xmlns:a16="http://schemas.microsoft.com/office/drawing/2014/main" id="{DF055F41-2EF9-7767-853D-1056D56B030E}"/>
                </a:ext>
              </a:extLst>
            </p:cNvPr>
            <p:cNvSpPr txBox="1"/>
            <p:nvPr/>
          </p:nvSpPr>
          <p:spPr>
            <a:xfrm>
              <a:off x="2983345" y="893627"/>
              <a:ext cx="4120109" cy="276999"/>
            </a:xfrm>
            <a:prstGeom prst="rect">
              <a:avLst/>
            </a:prstGeom>
            <a:noFill/>
          </p:spPr>
          <p:txBody>
            <a:bodyPr wrap="square">
              <a:spAutoFit/>
            </a:bodyPr>
            <a:lstStyle/>
            <a:p>
              <a:r>
                <a:rPr lang="en-US" sz="1200" dirty="0"/>
                <a:t>system/bt/vendor_libs/linux/interface/bluetooth_hci.cc</a:t>
              </a:r>
            </a:p>
          </p:txBody>
        </p:sp>
        <p:cxnSp>
          <p:nvCxnSpPr>
            <p:cNvPr id="15" name="Straight Arrow Connector 14">
              <a:extLst>
                <a:ext uri="{FF2B5EF4-FFF2-40B4-BE49-F238E27FC236}">
                  <a16:creationId xmlns:a16="http://schemas.microsoft.com/office/drawing/2014/main" id="{7674EE17-6872-14BD-ED2A-3C1F27E63D0D}"/>
                </a:ext>
              </a:extLst>
            </p:cNvPr>
            <p:cNvCxnSpPr/>
            <p:nvPr/>
          </p:nvCxnSpPr>
          <p:spPr>
            <a:xfrm>
              <a:off x="4378036" y="3497218"/>
              <a:ext cx="0" cy="24193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Arrow: Left 15">
              <a:extLst>
                <a:ext uri="{FF2B5EF4-FFF2-40B4-BE49-F238E27FC236}">
                  <a16:creationId xmlns:a16="http://schemas.microsoft.com/office/drawing/2014/main" id="{B4B5BFD9-A064-ED76-D4FF-9AF12E1D0306}"/>
                </a:ext>
              </a:extLst>
            </p:cNvPr>
            <p:cNvSpPr/>
            <p:nvPr/>
          </p:nvSpPr>
          <p:spPr>
            <a:xfrm>
              <a:off x="526542" y="6191586"/>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4" action="ppaction://hlinksldjump"/>
                </a:rPr>
                <a:t>Back</a:t>
              </a:r>
              <a:endParaRPr lang="en-US" sz="1400" dirty="0"/>
            </a:p>
          </p:txBody>
        </p:sp>
      </p:grpSp>
    </p:spTree>
    <p:extLst>
      <p:ext uri="{BB962C8B-B14F-4D97-AF65-F5344CB8AC3E}">
        <p14:creationId xmlns:p14="http://schemas.microsoft.com/office/powerpoint/2010/main" val="26968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dirty="0"/>
              <a:t>Vendor Implementation-HCI Driver</a:t>
            </a:r>
          </a:p>
        </p:txBody>
      </p:sp>
      <p:grpSp>
        <p:nvGrpSpPr>
          <p:cNvPr id="116" name="Group 115">
            <a:extLst>
              <a:ext uri="{FF2B5EF4-FFF2-40B4-BE49-F238E27FC236}">
                <a16:creationId xmlns:a16="http://schemas.microsoft.com/office/drawing/2014/main" id="{6B633AE9-C153-04EF-4D26-21F2C93B4359}"/>
              </a:ext>
            </a:extLst>
          </p:cNvPr>
          <p:cNvGrpSpPr/>
          <p:nvPr/>
        </p:nvGrpSpPr>
        <p:grpSpPr>
          <a:xfrm>
            <a:off x="812869" y="1080356"/>
            <a:ext cx="6761934" cy="5340264"/>
            <a:chOff x="812869" y="1080356"/>
            <a:chExt cx="6761934" cy="5340264"/>
          </a:xfrm>
        </p:grpSpPr>
        <p:sp>
          <p:nvSpPr>
            <p:cNvPr id="11" name="Arrow: Left 10">
              <a:extLst>
                <a:ext uri="{FF2B5EF4-FFF2-40B4-BE49-F238E27FC236}">
                  <a16:creationId xmlns:a16="http://schemas.microsoft.com/office/drawing/2014/main" id="{B788E553-3621-1357-56DC-E868B9964D5E}"/>
                </a:ext>
              </a:extLst>
            </p:cNvPr>
            <p:cNvSpPr/>
            <p:nvPr/>
          </p:nvSpPr>
          <p:spPr>
            <a:xfrm>
              <a:off x="812869" y="6004984"/>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grpSp>
          <p:nvGrpSpPr>
            <p:cNvPr id="115" name="Group 114">
              <a:extLst>
                <a:ext uri="{FF2B5EF4-FFF2-40B4-BE49-F238E27FC236}">
                  <a16:creationId xmlns:a16="http://schemas.microsoft.com/office/drawing/2014/main" id="{319ABF98-F1DB-9784-5DCE-D552C9F797C8}"/>
                </a:ext>
              </a:extLst>
            </p:cNvPr>
            <p:cNvGrpSpPr/>
            <p:nvPr/>
          </p:nvGrpSpPr>
          <p:grpSpPr>
            <a:xfrm>
              <a:off x="1009846" y="1080356"/>
              <a:ext cx="6564957" cy="4549289"/>
              <a:chOff x="1009846" y="1080356"/>
              <a:chExt cx="6564957" cy="4549289"/>
            </a:xfrm>
          </p:grpSpPr>
          <p:sp>
            <p:nvSpPr>
              <p:cNvPr id="3" name="Rectangle 2">
                <a:extLst>
                  <a:ext uri="{FF2B5EF4-FFF2-40B4-BE49-F238E27FC236}">
                    <a16:creationId xmlns:a16="http://schemas.microsoft.com/office/drawing/2014/main" id="{F694991B-A466-7FFE-6AB2-F9B1896ADE6D}"/>
                  </a:ext>
                </a:extLst>
              </p:cNvPr>
              <p:cNvSpPr/>
              <p:nvPr/>
            </p:nvSpPr>
            <p:spPr>
              <a:xfrm>
                <a:off x="3222718" y="1382639"/>
                <a:ext cx="4352085" cy="390845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3222718" y="1382638"/>
                <a:ext cx="4352085" cy="26486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t>HCI driver</a:t>
                </a:r>
              </a:p>
            </p:txBody>
          </p:sp>
          <p:sp>
            <p:nvSpPr>
              <p:cNvPr id="13" name="TextBox 12">
                <a:extLst>
                  <a:ext uri="{FF2B5EF4-FFF2-40B4-BE49-F238E27FC236}">
                    <a16:creationId xmlns:a16="http://schemas.microsoft.com/office/drawing/2014/main" id="{CFC994B9-DA7E-E809-1CF1-4D7AEBF33E52}"/>
                  </a:ext>
                </a:extLst>
              </p:cNvPr>
              <p:cNvSpPr txBox="1"/>
              <p:nvPr/>
            </p:nvSpPr>
            <p:spPr>
              <a:xfrm>
                <a:off x="4788517" y="1699603"/>
                <a:ext cx="996336" cy="338554"/>
              </a:xfrm>
              <a:prstGeom prst="rect">
                <a:avLst/>
              </a:prstGeom>
              <a:solidFill>
                <a:schemeClr val="accent6">
                  <a:lumMod val="60000"/>
                  <a:lumOff val="40000"/>
                </a:schemeClr>
              </a:solidFill>
            </p:spPr>
            <p:txBody>
              <a:bodyPr wrap="square">
                <a:spAutoFit/>
              </a:bodyPr>
              <a:lstStyle/>
              <a:p>
                <a:pPr algn="ctr"/>
                <a:r>
                  <a:rPr lang="en-US" sz="800" dirty="0"/>
                  <a:t>Socket buffer</a:t>
                </a:r>
              </a:p>
              <a:p>
                <a:pPr algn="ctr"/>
                <a:r>
                  <a:rPr lang="en-US" sz="800" dirty="0"/>
                  <a:t>(struct </a:t>
                </a:r>
                <a:r>
                  <a:rPr lang="en-US" sz="800" dirty="0" err="1"/>
                  <a:t>sk_buff</a:t>
                </a:r>
                <a:r>
                  <a:rPr lang="en-US" sz="800" dirty="0"/>
                  <a:t>)</a:t>
                </a:r>
              </a:p>
            </p:txBody>
          </p:sp>
          <p:sp>
            <p:nvSpPr>
              <p:cNvPr id="4" name="TextBox 3">
                <a:extLst>
                  <a:ext uri="{FF2B5EF4-FFF2-40B4-BE49-F238E27FC236}">
                    <a16:creationId xmlns:a16="http://schemas.microsoft.com/office/drawing/2014/main" id="{A3B0E3FB-5DE1-6396-726B-DCD2E5FAC340}"/>
                  </a:ext>
                </a:extLst>
              </p:cNvPr>
              <p:cNvSpPr txBox="1"/>
              <p:nvPr/>
            </p:nvSpPr>
            <p:spPr>
              <a:xfrm>
                <a:off x="3212931" y="5291091"/>
                <a:ext cx="4361872" cy="338554"/>
              </a:xfrm>
              <a:prstGeom prst="rect">
                <a:avLst/>
              </a:prstGeom>
              <a:solidFill>
                <a:schemeClr val="accent1">
                  <a:lumMod val="75000"/>
                </a:schemeClr>
              </a:solidFill>
            </p:spPr>
            <p:txBody>
              <a:bodyPr wrap="square" rtlCol="0">
                <a:spAutoFit/>
              </a:bodyPr>
              <a:lstStyle/>
              <a:p>
                <a:pPr algn="ctr"/>
                <a:r>
                  <a:rPr lang="en-US" sz="1600" dirty="0"/>
                  <a:t>Bluetooth Hardware</a:t>
                </a:r>
              </a:p>
            </p:txBody>
          </p:sp>
          <p:sp>
            <p:nvSpPr>
              <p:cNvPr id="5" name="Rectangle 4">
                <a:extLst>
                  <a:ext uri="{FF2B5EF4-FFF2-40B4-BE49-F238E27FC236}">
                    <a16:creationId xmlns:a16="http://schemas.microsoft.com/office/drawing/2014/main" id="{461BAA11-4A62-6E44-1CF4-F08D76F03E84}"/>
                  </a:ext>
                </a:extLst>
              </p:cNvPr>
              <p:cNvSpPr/>
              <p:nvPr/>
            </p:nvSpPr>
            <p:spPr>
              <a:xfrm>
                <a:off x="3622216" y="3728345"/>
                <a:ext cx="3550941" cy="11622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F315493-6A25-EDA2-BF7D-9F66E52F60F2}"/>
                  </a:ext>
                </a:extLst>
              </p:cNvPr>
              <p:cNvSpPr/>
              <p:nvPr/>
            </p:nvSpPr>
            <p:spPr>
              <a:xfrm>
                <a:off x="3622216" y="2154141"/>
                <a:ext cx="3550941" cy="13277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62028B4-7013-BF36-E198-3D0F0055A258}"/>
                  </a:ext>
                </a:extLst>
              </p:cNvPr>
              <p:cNvSpPr txBox="1"/>
              <p:nvPr/>
            </p:nvSpPr>
            <p:spPr>
              <a:xfrm>
                <a:off x="3750910" y="2532631"/>
                <a:ext cx="946205" cy="230832"/>
              </a:xfrm>
              <a:prstGeom prst="rect">
                <a:avLst/>
              </a:prstGeom>
              <a:solidFill>
                <a:schemeClr val="bg1">
                  <a:lumMod val="85000"/>
                </a:schemeClr>
              </a:solidFill>
            </p:spPr>
            <p:txBody>
              <a:bodyPr wrap="square" rtlCol="0">
                <a:spAutoFit/>
              </a:bodyPr>
              <a:lstStyle/>
              <a:p>
                <a:pPr algn="ctr"/>
                <a:r>
                  <a:rPr lang="en-US" sz="900" dirty="0" err="1"/>
                  <a:t>hci_uart_open</a:t>
                </a:r>
                <a:endParaRPr lang="en-US" sz="900" dirty="0"/>
              </a:p>
            </p:txBody>
          </p:sp>
          <p:sp>
            <p:nvSpPr>
              <p:cNvPr id="9" name="TextBox 8">
                <a:extLst>
                  <a:ext uri="{FF2B5EF4-FFF2-40B4-BE49-F238E27FC236}">
                    <a16:creationId xmlns:a16="http://schemas.microsoft.com/office/drawing/2014/main" id="{F78BCC3C-14D6-0DB6-9368-7439B6891078}"/>
                  </a:ext>
                </a:extLst>
              </p:cNvPr>
              <p:cNvSpPr txBox="1"/>
              <p:nvPr/>
            </p:nvSpPr>
            <p:spPr>
              <a:xfrm>
                <a:off x="3762693" y="2865538"/>
                <a:ext cx="946205" cy="230832"/>
              </a:xfrm>
              <a:prstGeom prst="rect">
                <a:avLst/>
              </a:prstGeom>
              <a:solidFill>
                <a:schemeClr val="bg1">
                  <a:lumMod val="85000"/>
                </a:schemeClr>
              </a:solidFill>
            </p:spPr>
            <p:txBody>
              <a:bodyPr wrap="square" rtlCol="0">
                <a:spAutoFit/>
              </a:bodyPr>
              <a:lstStyle/>
              <a:p>
                <a:pPr algn="ctr"/>
                <a:r>
                  <a:rPr lang="en-US" sz="900" dirty="0" err="1"/>
                  <a:t>hci_uart_close</a:t>
                </a:r>
                <a:endParaRPr lang="en-US" sz="900" dirty="0"/>
              </a:p>
            </p:txBody>
          </p:sp>
          <p:sp>
            <p:nvSpPr>
              <p:cNvPr id="12" name="TextBox 11">
                <a:extLst>
                  <a:ext uri="{FF2B5EF4-FFF2-40B4-BE49-F238E27FC236}">
                    <a16:creationId xmlns:a16="http://schemas.microsoft.com/office/drawing/2014/main" id="{5023A74B-524A-0E07-400B-B6567D71DCAC}"/>
                  </a:ext>
                </a:extLst>
              </p:cNvPr>
              <p:cNvSpPr txBox="1"/>
              <p:nvPr/>
            </p:nvSpPr>
            <p:spPr>
              <a:xfrm>
                <a:off x="4862526" y="2377265"/>
                <a:ext cx="946205" cy="369332"/>
              </a:xfrm>
              <a:prstGeom prst="rect">
                <a:avLst/>
              </a:prstGeom>
              <a:solidFill>
                <a:schemeClr val="bg1">
                  <a:lumMod val="85000"/>
                </a:schemeClr>
              </a:solidFill>
            </p:spPr>
            <p:txBody>
              <a:bodyPr wrap="square" rtlCol="0">
                <a:spAutoFit/>
              </a:bodyPr>
              <a:lstStyle/>
              <a:p>
                <a:pPr algn="ctr"/>
                <a:r>
                  <a:rPr lang="en-US" sz="900" dirty="0">
                    <a:hlinkClick r:id="rId3" action="ppaction://hlinksldjump"/>
                  </a:rPr>
                  <a:t>hci_uart_send_frame</a:t>
                </a:r>
                <a:endParaRPr lang="en-US" sz="900" dirty="0"/>
              </a:p>
            </p:txBody>
          </p:sp>
          <p:sp>
            <p:nvSpPr>
              <p:cNvPr id="18" name="TextBox 17">
                <a:extLst>
                  <a:ext uri="{FF2B5EF4-FFF2-40B4-BE49-F238E27FC236}">
                    <a16:creationId xmlns:a16="http://schemas.microsoft.com/office/drawing/2014/main" id="{437E25E1-08D0-664D-0908-0D91DB30EEAB}"/>
                  </a:ext>
                </a:extLst>
              </p:cNvPr>
              <p:cNvSpPr txBox="1"/>
              <p:nvPr/>
            </p:nvSpPr>
            <p:spPr>
              <a:xfrm>
                <a:off x="3750910" y="3198168"/>
                <a:ext cx="1037607" cy="230832"/>
              </a:xfrm>
              <a:prstGeom prst="rect">
                <a:avLst/>
              </a:prstGeom>
              <a:solidFill>
                <a:schemeClr val="bg1">
                  <a:lumMod val="85000"/>
                </a:schemeClr>
              </a:solidFill>
            </p:spPr>
            <p:txBody>
              <a:bodyPr wrap="square" rtlCol="0">
                <a:spAutoFit/>
              </a:bodyPr>
              <a:lstStyle/>
              <a:p>
                <a:pPr algn="ctr"/>
                <a:r>
                  <a:rPr lang="en-US" sz="900" dirty="0" err="1"/>
                  <a:t>hci_uart_setup</a:t>
                </a:r>
                <a:endParaRPr lang="en-US" sz="900" dirty="0"/>
              </a:p>
            </p:txBody>
          </p:sp>
          <p:sp>
            <p:nvSpPr>
              <p:cNvPr id="19" name="TextBox 18">
                <a:extLst>
                  <a:ext uri="{FF2B5EF4-FFF2-40B4-BE49-F238E27FC236}">
                    <a16:creationId xmlns:a16="http://schemas.microsoft.com/office/drawing/2014/main" id="{69385BAD-9C10-B62C-666F-089839B1AFF4}"/>
                  </a:ext>
                </a:extLst>
              </p:cNvPr>
              <p:cNvSpPr txBox="1"/>
              <p:nvPr/>
            </p:nvSpPr>
            <p:spPr>
              <a:xfrm>
                <a:off x="5998881" y="2963627"/>
                <a:ext cx="946205" cy="369332"/>
              </a:xfrm>
              <a:prstGeom prst="rect">
                <a:avLst/>
              </a:prstGeom>
              <a:solidFill>
                <a:schemeClr val="bg1">
                  <a:lumMod val="85000"/>
                </a:schemeClr>
              </a:solidFill>
            </p:spPr>
            <p:txBody>
              <a:bodyPr wrap="square" rtlCol="0">
                <a:spAutoFit/>
              </a:bodyPr>
              <a:lstStyle/>
              <a:p>
                <a:pPr algn="ctr"/>
                <a:r>
                  <a:rPr lang="en-US" sz="900" dirty="0">
                    <a:hlinkClick r:id="rId4" action="ppaction://hlinksldjump"/>
                  </a:rPr>
                  <a:t>hci_uart_receive_buf</a:t>
                </a:r>
                <a:endParaRPr lang="en-US" sz="900" dirty="0"/>
              </a:p>
            </p:txBody>
          </p:sp>
          <p:sp>
            <p:nvSpPr>
              <p:cNvPr id="22" name="TextBox 21">
                <a:extLst>
                  <a:ext uri="{FF2B5EF4-FFF2-40B4-BE49-F238E27FC236}">
                    <a16:creationId xmlns:a16="http://schemas.microsoft.com/office/drawing/2014/main" id="{622C7A0B-83F9-5FFC-E76C-7832612213D3}"/>
                  </a:ext>
                </a:extLst>
              </p:cNvPr>
              <p:cNvSpPr txBox="1"/>
              <p:nvPr/>
            </p:nvSpPr>
            <p:spPr>
              <a:xfrm>
                <a:off x="3616080" y="2158930"/>
                <a:ext cx="853084" cy="261610"/>
              </a:xfrm>
              <a:prstGeom prst="rect">
                <a:avLst/>
              </a:prstGeom>
              <a:solidFill>
                <a:schemeClr val="accent3">
                  <a:lumMod val="75000"/>
                </a:schemeClr>
              </a:solidFill>
            </p:spPr>
            <p:txBody>
              <a:bodyPr wrap="square" rtlCol="0">
                <a:spAutoFit/>
              </a:bodyPr>
              <a:lstStyle/>
              <a:p>
                <a:pPr algn="ctr"/>
                <a:r>
                  <a:rPr lang="en-US" sz="1050" dirty="0"/>
                  <a:t>HCI device</a:t>
                </a:r>
              </a:p>
            </p:txBody>
          </p:sp>
          <p:sp>
            <p:nvSpPr>
              <p:cNvPr id="23" name="TextBox 22">
                <a:extLst>
                  <a:ext uri="{FF2B5EF4-FFF2-40B4-BE49-F238E27FC236}">
                    <a16:creationId xmlns:a16="http://schemas.microsoft.com/office/drawing/2014/main" id="{3604D0FE-4B38-18C6-4A75-61DD440A0B83}"/>
                  </a:ext>
                </a:extLst>
              </p:cNvPr>
              <p:cNvSpPr txBox="1"/>
              <p:nvPr/>
            </p:nvSpPr>
            <p:spPr>
              <a:xfrm>
                <a:off x="3622215" y="3729527"/>
                <a:ext cx="967539" cy="253916"/>
              </a:xfrm>
              <a:prstGeom prst="rect">
                <a:avLst/>
              </a:prstGeom>
              <a:solidFill>
                <a:schemeClr val="accent5">
                  <a:lumMod val="60000"/>
                  <a:lumOff val="40000"/>
                </a:schemeClr>
              </a:solidFill>
            </p:spPr>
            <p:txBody>
              <a:bodyPr wrap="square" rtlCol="0">
                <a:spAutoFit/>
              </a:bodyPr>
              <a:lstStyle/>
              <a:p>
                <a:pPr algn="ctr"/>
                <a:r>
                  <a:rPr lang="en-US" sz="1050" dirty="0"/>
                  <a:t>Serial device</a:t>
                </a:r>
              </a:p>
            </p:txBody>
          </p:sp>
          <p:sp>
            <p:nvSpPr>
              <p:cNvPr id="24" name="TextBox 23">
                <a:extLst>
                  <a:ext uri="{FF2B5EF4-FFF2-40B4-BE49-F238E27FC236}">
                    <a16:creationId xmlns:a16="http://schemas.microsoft.com/office/drawing/2014/main" id="{D71726A1-0731-FDBA-C7D8-6C7DDA0FE6C9}"/>
                  </a:ext>
                </a:extLst>
              </p:cNvPr>
              <p:cNvSpPr txBox="1"/>
              <p:nvPr/>
            </p:nvSpPr>
            <p:spPr>
              <a:xfrm>
                <a:off x="5940784" y="4480380"/>
                <a:ext cx="1076442" cy="230832"/>
              </a:xfrm>
              <a:prstGeom prst="rect">
                <a:avLst/>
              </a:prstGeom>
              <a:solidFill>
                <a:schemeClr val="bg1">
                  <a:lumMod val="85000"/>
                </a:schemeClr>
              </a:solidFill>
            </p:spPr>
            <p:txBody>
              <a:bodyPr wrap="square" rtlCol="0">
                <a:spAutoFit/>
              </a:bodyPr>
              <a:lstStyle/>
              <a:p>
                <a:pPr algn="ctr"/>
                <a:r>
                  <a:rPr lang="en-US" sz="900" dirty="0" err="1"/>
                  <a:t>Serdev</a:t>
                </a:r>
                <a:r>
                  <a:rPr lang="en-US" sz="900" dirty="0"/>
                  <a:t> RX buffer</a:t>
                </a:r>
              </a:p>
            </p:txBody>
          </p:sp>
          <p:sp>
            <p:nvSpPr>
              <p:cNvPr id="25" name="TextBox 24">
                <a:extLst>
                  <a:ext uri="{FF2B5EF4-FFF2-40B4-BE49-F238E27FC236}">
                    <a16:creationId xmlns:a16="http://schemas.microsoft.com/office/drawing/2014/main" id="{C7EE3E01-E6C1-E46D-9D7A-3EF8355A8AB9}"/>
                  </a:ext>
                </a:extLst>
              </p:cNvPr>
              <p:cNvSpPr txBox="1"/>
              <p:nvPr/>
            </p:nvSpPr>
            <p:spPr>
              <a:xfrm>
                <a:off x="4708411" y="4480380"/>
                <a:ext cx="1076442" cy="230832"/>
              </a:xfrm>
              <a:prstGeom prst="rect">
                <a:avLst/>
              </a:prstGeom>
              <a:solidFill>
                <a:schemeClr val="bg1">
                  <a:lumMod val="85000"/>
                </a:schemeClr>
              </a:solidFill>
            </p:spPr>
            <p:txBody>
              <a:bodyPr wrap="square" rtlCol="0">
                <a:spAutoFit/>
              </a:bodyPr>
              <a:lstStyle/>
              <a:p>
                <a:pPr algn="ctr"/>
                <a:r>
                  <a:rPr lang="en-US" sz="900" dirty="0" err="1"/>
                  <a:t>Serdev</a:t>
                </a:r>
                <a:r>
                  <a:rPr lang="en-US" sz="900" dirty="0"/>
                  <a:t> TX buffer</a:t>
                </a:r>
              </a:p>
            </p:txBody>
          </p:sp>
          <p:sp>
            <p:nvSpPr>
              <p:cNvPr id="27" name="TextBox 26">
                <a:extLst>
                  <a:ext uri="{FF2B5EF4-FFF2-40B4-BE49-F238E27FC236}">
                    <a16:creationId xmlns:a16="http://schemas.microsoft.com/office/drawing/2014/main" id="{CAC77E3F-A0F1-054A-D6A7-7E4F9AB3D975}"/>
                  </a:ext>
                </a:extLst>
              </p:cNvPr>
              <p:cNvSpPr txBox="1"/>
              <p:nvPr/>
            </p:nvSpPr>
            <p:spPr>
              <a:xfrm>
                <a:off x="4708411" y="3895232"/>
                <a:ext cx="1076442" cy="369332"/>
              </a:xfrm>
              <a:prstGeom prst="rect">
                <a:avLst/>
              </a:prstGeom>
              <a:solidFill>
                <a:schemeClr val="bg1">
                  <a:lumMod val="85000"/>
                </a:schemeClr>
              </a:solidFill>
            </p:spPr>
            <p:txBody>
              <a:bodyPr wrap="square" rtlCol="0">
                <a:spAutoFit/>
              </a:bodyPr>
              <a:lstStyle/>
              <a:p>
                <a:pPr algn="ctr"/>
                <a:r>
                  <a:rPr lang="en-US" sz="900" dirty="0" err="1"/>
                  <a:t>serdev_device_write_buf</a:t>
                </a:r>
                <a:endParaRPr lang="en-US" sz="900" dirty="0"/>
              </a:p>
            </p:txBody>
          </p:sp>
          <p:cxnSp>
            <p:nvCxnSpPr>
              <p:cNvPr id="29" name="Straight Arrow Connector 28">
                <a:extLst>
                  <a:ext uri="{FF2B5EF4-FFF2-40B4-BE49-F238E27FC236}">
                    <a16:creationId xmlns:a16="http://schemas.microsoft.com/office/drawing/2014/main" id="{4EE04CB7-FE44-367C-7CD8-45BBDE896144}"/>
                  </a:ext>
                </a:extLst>
              </p:cNvPr>
              <p:cNvCxnSpPr>
                <a:cxnSpLocks/>
              </p:cNvCxnSpPr>
              <p:nvPr/>
            </p:nvCxnSpPr>
            <p:spPr>
              <a:xfrm>
                <a:off x="4871551" y="1108064"/>
                <a:ext cx="0" cy="5981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CC9A0-A828-57EE-F86B-9AA683938CCF}"/>
                  </a:ext>
                </a:extLst>
              </p:cNvPr>
              <p:cNvSpPr txBox="1"/>
              <p:nvPr/>
            </p:nvSpPr>
            <p:spPr>
              <a:xfrm>
                <a:off x="4124512" y="1131195"/>
                <a:ext cx="755335" cy="246221"/>
              </a:xfrm>
              <a:prstGeom prst="rect">
                <a:avLst/>
              </a:prstGeom>
              <a:noFill/>
            </p:spPr>
            <p:txBody>
              <a:bodyPr wrap="none" rtlCol="0">
                <a:spAutoFit/>
              </a:bodyPr>
              <a:lstStyle/>
              <a:p>
                <a:r>
                  <a:rPr lang="en-US" sz="1000" dirty="0"/>
                  <a:t>Send data</a:t>
                </a:r>
              </a:p>
            </p:txBody>
          </p:sp>
          <p:cxnSp>
            <p:nvCxnSpPr>
              <p:cNvPr id="34" name="Straight Arrow Connector 33">
                <a:extLst>
                  <a:ext uri="{FF2B5EF4-FFF2-40B4-BE49-F238E27FC236}">
                    <a16:creationId xmlns:a16="http://schemas.microsoft.com/office/drawing/2014/main" id="{02F820BE-7748-94C5-630C-63632CA21E50}"/>
                  </a:ext>
                </a:extLst>
              </p:cNvPr>
              <p:cNvCxnSpPr/>
              <p:nvPr/>
            </p:nvCxnSpPr>
            <p:spPr>
              <a:xfrm flipV="1">
                <a:off x="5495636" y="1080356"/>
                <a:ext cx="0" cy="61924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A6BAC81-ABB7-4AF5-D112-8A10CCBA8BAB}"/>
                  </a:ext>
                </a:extLst>
              </p:cNvPr>
              <p:cNvSpPr txBox="1"/>
              <p:nvPr/>
            </p:nvSpPr>
            <p:spPr>
              <a:xfrm>
                <a:off x="5495636" y="1135768"/>
                <a:ext cx="906017" cy="246221"/>
              </a:xfrm>
              <a:prstGeom prst="rect">
                <a:avLst/>
              </a:prstGeom>
              <a:noFill/>
            </p:spPr>
            <p:txBody>
              <a:bodyPr wrap="none" rtlCol="0">
                <a:spAutoFit/>
              </a:bodyPr>
              <a:lstStyle/>
              <a:p>
                <a:r>
                  <a:rPr lang="en-US" sz="1000" dirty="0"/>
                  <a:t>receive data</a:t>
                </a:r>
              </a:p>
            </p:txBody>
          </p:sp>
          <p:cxnSp>
            <p:nvCxnSpPr>
              <p:cNvPr id="39" name="Straight Arrow Connector 38">
                <a:extLst>
                  <a:ext uri="{FF2B5EF4-FFF2-40B4-BE49-F238E27FC236}">
                    <a16:creationId xmlns:a16="http://schemas.microsoft.com/office/drawing/2014/main" id="{17610B97-749A-711B-4DBD-3F15EDF3EAE6}"/>
                  </a:ext>
                </a:extLst>
              </p:cNvPr>
              <p:cNvCxnSpPr>
                <a:cxnSpLocks/>
                <a:stCxn id="13" idx="2"/>
              </p:cNvCxnSpPr>
              <p:nvPr/>
            </p:nvCxnSpPr>
            <p:spPr>
              <a:xfrm>
                <a:off x="5286685" y="2038157"/>
                <a:ext cx="0" cy="3391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8BED68-B969-3C88-39D3-E5A97968CD83}"/>
                  </a:ext>
                </a:extLst>
              </p:cNvPr>
              <p:cNvCxnSpPr>
                <a:cxnSpLocks/>
                <a:endCxn id="24" idx="2"/>
              </p:cNvCxnSpPr>
              <p:nvPr/>
            </p:nvCxnSpPr>
            <p:spPr>
              <a:xfrm flipV="1">
                <a:off x="6479005" y="4711212"/>
                <a:ext cx="0" cy="579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E0C25B-E48B-983D-2E1B-3305B291428A}"/>
                  </a:ext>
                </a:extLst>
              </p:cNvPr>
              <p:cNvCxnSpPr>
                <a:stCxn id="25" idx="2"/>
              </p:cNvCxnSpPr>
              <p:nvPr/>
            </p:nvCxnSpPr>
            <p:spPr>
              <a:xfrm>
                <a:off x="5246632" y="4711212"/>
                <a:ext cx="0" cy="579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3C7DA21-71C6-0AF3-A1BC-16D85753F77E}"/>
                  </a:ext>
                </a:extLst>
              </p:cNvPr>
              <p:cNvCxnSpPr>
                <a:cxnSpLocks/>
              </p:cNvCxnSpPr>
              <p:nvPr/>
            </p:nvCxnSpPr>
            <p:spPr>
              <a:xfrm>
                <a:off x="5269738" y="3389791"/>
                <a:ext cx="0" cy="496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1C3758C-8831-2B4F-0E80-9BE6ACA7F615}"/>
                  </a:ext>
                </a:extLst>
              </p:cNvPr>
              <p:cNvCxnSpPr>
                <a:stCxn id="27" idx="2"/>
                <a:endCxn id="25" idx="0"/>
              </p:cNvCxnSpPr>
              <p:nvPr/>
            </p:nvCxnSpPr>
            <p:spPr>
              <a:xfrm>
                <a:off x="5246632" y="4264564"/>
                <a:ext cx="0" cy="215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814F478-78EC-834B-E5A2-369291DC2423}"/>
                  </a:ext>
                </a:extLst>
              </p:cNvPr>
              <p:cNvCxnSpPr>
                <a:cxnSpLocks/>
                <a:stCxn id="24" idx="0"/>
                <a:endCxn id="61" idx="2"/>
              </p:cNvCxnSpPr>
              <p:nvPr/>
            </p:nvCxnSpPr>
            <p:spPr>
              <a:xfrm flipH="1" flipV="1">
                <a:off x="6475541" y="4195314"/>
                <a:ext cx="3464" cy="285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6A95EC4-4188-BB59-7725-1824998A348F}"/>
                  </a:ext>
                </a:extLst>
              </p:cNvPr>
              <p:cNvCxnSpPr>
                <a:cxnSpLocks/>
                <a:stCxn id="100" idx="0"/>
                <a:endCxn id="13" idx="3"/>
              </p:cNvCxnSpPr>
              <p:nvPr/>
            </p:nvCxnSpPr>
            <p:spPr>
              <a:xfrm rot="16200000" flipV="1">
                <a:off x="5867585" y="1786149"/>
                <a:ext cx="518501" cy="68396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7DD5C7B-6270-B6AA-692B-C88BDF9B3317}"/>
                  </a:ext>
                </a:extLst>
              </p:cNvPr>
              <p:cNvSpPr txBox="1"/>
              <p:nvPr/>
            </p:nvSpPr>
            <p:spPr>
              <a:xfrm>
                <a:off x="1577376" y="2169246"/>
                <a:ext cx="1553630" cy="261610"/>
              </a:xfrm>
              <a:prstGeom prst="rect">
                <a:avLst/>
              </a:prstGeom>
              <a:solidFill>
                <a:schemeClr val="accent3">
                  <a:lumMod val="75000"/>
                </a:schemeClr>
              </a:solidFill>
            </p:spPr>
            <p:txBody>
              <a:bodyPr wrap="none" rtlCol="0">
                <a:spAutoFit/>
              </a:bodyPr>
              <a:lstStyle/>
              <a:p>
                <a:r>
                  <a:rPr lang="en-US" sz="1100" dirty="0">
                    <a:hlinkClick r:id="rId5" action="ppaction://hlinksldjump"/>
                  </a:rPr>
                  <a:t>2. Register </a:t>
                </a:r>
                <a:r>
                  <a:rPr lang="en-US" sz="1100" dirty="0" err="1">
                    <a:hlinkClick r:id="rId5" action="ppaction://hlinksldjump"/>
                  </a:rPr>
                  <a:t>hci</a:t>
                </a:r>
                <a:r>
                  <a:rPr lang="en-US" sz="1100" dirty="0">
                    <a:hlinkClick r:id="rId5" action="ppaction://hlinksldjump"/>
                  </a:rPr>
                  <a:t> device</a:t>
                </a:r>
                <a:endParaRPr lang="en-US" sz="1100" dirty="0"/>
              </a:p>
            </p:txBody>
          </p:sp>
          <p:sp>
            <p:nvSpPr>
              <p:cNvPr id="58" name="TextBox 57">
                <a:extLst>
                  <a:ext uri="{FF2B5EF4-FFF2-40B4-BE49-F238E27FC236}">
                    <a16:creationId xmlns:a16="http://schemas.microsoft.com/office/drawing/2014/main" id="{5EC2D8B6-04B6-7A6E-6D01-7CAC1BEE45BF}"/>
                  </a:ext>
                </a:extLst>
              </p:cNvPr>
              <p:cNvSpPr txBox="1"/>
              <p:nvPr/>
            </p:nvSpPr>
            <p:spPr>
              <a:xfrm>
                <a:off x="1009846" y="3709222"/>
                <a:ext cx="2127505" cy="261610"/>
              </a:xfrm>
              <a:prstGeom prst="rect">
                <a:avLst/>
              </a:prstGeom>
              <a:solidFill>
                <a:schemeClr val="accent5">
                  <a:lumMod val="60000"/>
                  <a:lumOff val="40000"/>
                </a:schemeClr>
              </a:solidFill>
            </p:spPr>
            <p:txBody>
              <a:bodyPr wrap="none" rtlCol="0">
                <a:spAutoFit/>
              </a:bodyPr>
              <a:lstStyle/>
              <a:p>
                <a:r>
                  <a:rPr lang="en-US" sz="1100" dirty="0">
                    <a:hlinkClick r:id="rId6" action="ppaction://hlinksldjump"/>
                  </a:rPr>
                  <a:t>1. Register serial device driver</a:t>
                </a:r>
                <a:endParaRPr lang="en-US" sz="1100" dirty="0"/>
              </a:p>
            </p:txBody>
          </p:sp>
          <p:sp>
            <p:nvSpPr>
              <p:cNvPr id="59" name="Arrow: Right 58">
                <a:extLst>
                  <a:ext uri="{FF2B5EF4-FFF2-40B4-BE49-F238E27FC236}">
                    <a16:creationId xmlns:a16="http://schemas.microsoft.com/office/drawing/2014/main" id="{10AEA175-FD21-3F32-8EC1-A03E3CFF164B}"/>
                  </a:ext>
                </a:extLst>
              </p:cNvPr>
              <p:cNvSpPr/>
              <p:nvPr/>
            </p:nvSpPr>
            <p:spPr>
              <a:xfrm>
                <a:off x="3142979" y="2200756"/>
                <a:ext cx="456749" cy="198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B09BA5DF-23FF-46C9-6C87-EB63173765AC}"/>
                  </a:ext>
                </a:extLst>
              </p:cNvPr>
              <p:cNvSpPr/>
              <p:nvPr/>
            </p:nvSpPr>
            <p:spPr>
              <a:xfrm>
                <a:off x="3146744" y="3757189"/>
                <a:ext cx="456749" cy="198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014BE87-2E66-4A0A-3283-726DE763041F}"/>
                  </a:ext>
                </a:extLst>
              </p:cNvPr>
              <p:cNvSpPr txBox="1"/>
              <p:nvPr/>
            </p:nvSpPr>
            <p:spPr>
              <a:xfrm>
                <a:off x="6002438" y="3964482"/>
                <a:ext cx="946205" cy="230832"/>
              </a:xfrm>
              <a:prstGeom prst="rect">
                <a:avLst/>
              </a:prstGeom>
              <a:solidFill>
                <a:schemeClr val="bg1">
                  <a:lumMod val="85000"/>
                </a:schemeClr>
              </a:solidFill>
            </p:spPr>
            <p:txBody>
              <a:bodyPr wrap="square" rtlCol="0">
                <a:spAutoFit/>
              </a:bodyPr>
              <a:lstStyle/>
              <a:p>
                <a:pPr algn="ctr"/>
                <a:r>
                  <a:rPr lang="en-US" sz="900" dirty="0" err="1"/>
                  <a:t>receive_buf</a:t>
                </a:r>
                <a:endParaRPr lang="en-US" sz="900" dirty="0"/>
              </a:p>
            </p:txBody>
          </p:sp>
          <p:cxnSp>
            <p:nvCxnSpPr>
              <p:cNvPr id="98" name="Straight Arrow Connector 97">
                <a:extLst>
                  <a:ext uri="{FF2B5EF4-FFF2-40B4-BE49-F238E27FC236}">
                    <a16:creationId xmlns:a16="http://schemas.microsoft.com/office/drawing/2014/main" id="{BB43AE57-B76D-4D1D-8DC8-FB4BB86F6297}"/>
                  </a:ext>
                </a:extLst>
              </p:cNvPr>
              <p:cNvCxnSpPr>
                <a:cxnSpLocks/>
                <a:stCxn id="61" idx="0"/>
                <a:endCxn id="19" idx="2"/>
              </p:cNvCxnSpPr>
              <p:nvPr/>
            </p:nvCxnSpPr>
            <p:spPr>
              <a:xfrm flipH="1" flipV="1">
                <a:off x="6471984" y="3332959"/>
                <a:ext cx="3557" cy="6315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9AF725D-A762-0D0C-D204-07E5C246B694}"/>
                  </a:ext>
                </a:extLst>
              </p:cNvPr>
              <p:cNvSpPr txBox="1"/>
              <p:nvPr/>
            </p:nvSpPr>
            <p:spPr>
              <a:xfrm>
                <a:off x="5995714" y="2387381"/>
                <a:ext cx="946205" cy="230832"/>
              </a:xfrm>
              <a:prstGeom prst="rect">
                <a:avLst/>
              </a:prstGeom>
              <a:solidFill>
                <a:schemeClr val="bg1">
                  <a:lumMod val="85000"/>
                </a:schemeClr>
              </a:solidFill>
            </p:spPr>
            <p:txBody>
              <a:bodyPr wrap="square" rtlCol="0">
                <a:spAutoFit/>
              </a:bodyPr>
              <a:lstStyle/>
              <a:p>
                <a:pPr algn="ctr"/>
                <a:r>
                  <a:rPr lang="en-US" sz="900" dirty="0"/>
                  <a:t>h4_recv_buf</a:t>
                </a:r>
              </a:p>
            </p:txBody>
          </p:sp>
          <p:cxnSp>
            <p:nvCxnSpPr>
              <p:cNvPr id="107" name="Straight Arrow Connector 106">
                <a:extLst>
                  <a:ext uri="{FF2B5EF4-FFF2-40B4-BE49-F238E27FC236}">
                    <a16:creationId xmlns:a16="http://schemas.microsoft.com/office/drawing/2014/main" id="{B3FE4E7D-0D87-EC24-CC4E-DBC2CEA2364D}"/>
                  </a:ext>
                </a:extLst>
              </p:cNvPr>
              <p:cNvCxnSpPr>
                <a:cxnSpLocks/>
                <a:stCxn id="19" idx="0"/>
                <a:endCxn id="100" idx="2"/>
              </p:cNvCxnSpPr>
              <p:nvPr/>
            </p:nvCxnSpPr>
            <p:spPr>
              <a:xfrm flipH="1" flipV="1">
                <a:off x="6468817" y="2618213"/>
                <a:ext cx="3167" cy="34541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5F586FAE-295A-5154-0BE3-3FD2A0058D3B}"/>
                  </a:ext>
                </a:extLst>
              </p:cNvPr>
              <p:cNvSpPr txBox="1"/>
              <p:nvPr/>
            </p:nvSpPr>
            <p:spPr>
              <a:xfrm>
                <a:off x="4862526" y="3011365"/>
                <a:ext cx="946205" cy="369332"/>
              </a:xfrm>
              <a:prstGeom prst="rect">
                <a:avLst/>
              </a:prstGeom>
              <a:solidFill>
                <a:schemeClr val="bg1">
                  <a:lumMod val="85000"/>
                </a:schemeClr>
              </a:solidFill>
            </p:spPr>
            <p:txBody>
              <a:bodyPr wrap="square" rtlCol="0">
                <a:spAutoFit/>
              </a:bodyPr>
              <a:lstStyle/>
              <a:p>
                <a:pPr algn="ctr"/>
                <a:r>
                  <a:rPr lang="en-US" sz="900" dirty="0" err="1"/>
                  <a:t>hci_uart_write_work</a:t>
                </a:r>
                <a:endParaRPr lang="en-US" sz="900" dirty="0"/>
              </a:p>
            </p:txBody>
          </p:sp>
          <p:cxnSp>
            <p:nvCxnSpPr>
              <p:cNvPr id="114" name="Straight Arrow Connector 113">
                <a:extLst>
                  <a:ext uri="{FF2B5EF4-FFF2-40B4-BE49-F238E27FC236}">
                    <a16:creationId xmlns:a16="http://schemas.microsoft.com/office/drawing/2014/main" id="{6CD12DCE-8B5B-2807-5F11-51BF92321720}"/>
                  </a:ext>
                </a:extLst>
              </p:cNvPr>
              <p:cNvCxnSpPr/>
              <p:nvPr/>
            </p:nvCxnSpPr>
            <p:spPr>
              <a:xfrm>
                <a:off x="5265104" y="2746597"/>
                <a:ext cx="0" cy="26476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764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BF5F-8444-2304-5208-BB901B74D9CA}"/>
              </a:ext>
            </a:extLst>
          </p:cNvPr>
          <p:cNvSpPr>
            <a:spLocks noGrp="1"/>
          </p:cNvSpPr>
          <p:nvPr>
            <p:ph type="title"/>
          </p:nvPr>
        </p:nvSpPr>
        <p:spPr/>
        <p:txBody>
          <a:bodyPr/>
          <a:lstStyle/>
          <a:p>
            <a:r>
              <a:rPr lang="en-US" dirty="0"/>
              <a:t>Content</a:t>
            </a:r>
          </a:p>
        </p:txBody>
      </p:sp>
      <p:graphicFrame>
        <p:nvGraphicFramePr>
          <p:cNvPr id="4" name="Content Placeholder 3">
            <a:extLst>
              <a:ext uri="{FF2B5EF4-FFF2-40B4-BE49-F238E27FC236}">
                <a16:creationId xmlns:a16="http://schemas.microsoft.com/office/drawing/2014/main" id="{F2D85FFC-DF99-4168-E92B-CED89B35E29A}"/>
              </a:ext>
            </a:extLst>
          </p:cNvPr>
          <p:cNvGraphicFramePr>
            <a:graphicFrameLocks noGrp="1"/>
          </p:cNvGraphicFramePr>
          <p:nvPr>
            <p:ph idx="1"/>
            <p:extLst>
              <p:ext uri="{D42A27DB-BD31-4B8C-83A1-F6EECF244321}">
                <p14:modId xmlns:p14="http://schemas.microsoft.com/office/powerpoint/2010/main" val="165640997"/>
              </p:ext>
            </p:extLst>
          </p:nvPr>
        </p:nvGraphicFramePr>
        <p:xfrm>
          <a:off x="954953" y="2169824"/>
          <a:ext cx="9020320"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83DF3678-6704-C3F2-4A70-4FAB1C850E3F}"/>
              </a:ext>
            </a:extLst>
          </p:cNvPr>
          <p:cNvPicPr>
            <a:picLocks noChangeAspect="1"/>
          </p:cNvPicPr>
          <p:nvPr/>
        </p:nvPicPr>
        <p:blipFill>
          <a:blip r:embed="rId7"/>
          <a:stretch>
            <a:fillRect/>
          </a:stretch>
        </p:blipFill>
        <p:spPr>
          <a:xfrm>
            <a:off x="1151630" y="2669309"/>
            <a:ext cx="649461" cy="613930"/>
          </a:xfrm>
          <a:prstGeom prst="rect">
            <a:avLst/>
          </a:prstGeom>
        </p:spPr>
      </p:pic>
      <p:pic>
        <p:nvPicPr>
          <p:cNvPr id="10" name="Picture 9">
            <a:extLst>
              <a:ext uri="{FF2B5EF4-FFF2-40B4-BE49-F238E27FC236}">
                <a16:creationId xmlns:a16="http://schemas.microsoft.com/office/drawing/2014/main" id="{16972209-8DC0-67E7-CB02-7D83EBFAB18F}"/>
              </a:ext>
            </a:extLst>
          </p:cNvPr>
          <p:cNvPicPr>
            <a:picLocks noChangeAspect="1"/>
          </p:cNvPicPr>
          <p:nvPr/>
        </p:nvPicPr>
        <p:blipFill>
          <a:blip r:embed="rId8"/>
          <a:stretch>
            <a:fillRect/>
          </a:stretch>
        </p:blipFill>
        <p:spPr>
          <a:xfrm>
            <a:off x="1467124" y="3803577"/>
            <a:ext cx="649462" cy="613930"/>
          </a:xfrm>
          <a:prstGeom prst="rect">
            <a:avLst/>
          </a:prstGeom>
        </p:spPr>
      </p:pic>
      <p:pic>
        <p:nvPicPr>
          <p:cNvPr id="12" name="Picture 11">
            <a:extLst>
              <a:ext uri="{FF2B5EF4-FFF2-40B4-BE49-F238E27FC236}">
                <a16:creationId xmlns:a16="http://schemas.microsoft.com/office/drawing/2014/main" id="{95CDF58F-29C6-6EC0-FEF0-7F4316C19A72}"/>
              </a:ext>
            </a:extLst>
          </p:cNvPr>
          <p:cNvPicPr>
            <a:picLocks noChangeAspect="1"/>
          </p:cNvPicPr>
          <p:nvPr/>
        </p:nvPicPr>
        <p:blipFill>
          <a:blip r:embed="rId9"/>
          <a:stretch>
            <a:fillRect/>
          </a:stretch>
        </p:blipFill>
        <p:spPr>
          <a:xfrm>
            <a:off x="1151630" y="4937845"/>
            <a:ext cx="649461" cy="637863"/>
          </a:xfrm>
          <a:prstGeom prst="rect">
            <a:avLst/>
          </a:prstGeom>
        </p:spPr>
      </p:pic>
    </p:spTree>
    <p:extLst>
      <p:ext uri="{BB962C8B-B14F-4D97-AF65-F5344CB8AC3E}">
        <p14:creationId xmlns:p14="http://schemas.microsoft.com/office/powerpoint/2010/main" val="148540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dirty="0"/>
              <a:t>Vendor Implementation-HCI Driver</a:t>
            </a:r>
          </a:p>
        </p:txBody>
      </p:sp>
      <p:grpSp>
        <p:nvGrpSpPr>
          <p:cNvPr id="8" name="Group 7">
            <a:extLst>
              <a:ext uri="{FF2B5EF4-FFF2-40B4-BE49-F238E27FC236}">
                <a16:creationId xmlns:a16="http://schemas.microsoft.com/office/drawing/2014/main" id="{23618B3A-7602-A770-27DA-7BB6BF1DC389}"/>
              </a:ext>
            </a:extLst>
          </p:cNvPr>
          <p:cNvGrpSpPr/>
          <p:nvPr/>
        </p:nvGrpSpPr>
        <p:grpSpPr>
          <a:xfrm>
            <a:off x="461887" y="907455"/>
            <a:ext cx="11148222" cy="5670183"/>
            <a:chOff x="461887" y="907455"/>
            <a:chExt cx="11148222" cy="5670183"/>
          </a:xfrm>
        </p:grpSpPr>
        <p:sp>
          <p:nvSpPr>
            <p:cNvPr id="12" name="Arrow: Left 11">
              <a:extLst>
                <a:ext uri="{FF2B5EF4-FFF2-40B4-BE49-F238E27FC236}">
                  <a16:creationId xmlns:a16="http://schemas.microsoft.com/office/drawing/2014/main" id="{9CD1FB8F-8F82-B224-D0DF-2273273D5CFA}"/>
                </a:ext>
              </a:extLst>
            </p:cNvPr>
            <p:cNvSpPr/>
            <p:nvPr/>
          </p:nvSpPr>
          <p:spPr>
            <a:xfrm>
              <a:off x="461887" y="6162002"/>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grpSp>
          <p:nvGrpSpPr>
            <p:cNvPr id="3" name="Group 2">
              <a:extLst>
                <a:ext uri="{FF2B5EF4-FFF2-40B4-BE49-F238E27FC236}">
                  <a16:creationId xmlns:a16="http://schemas.microsoft.com/office/drawing/2014/main" id="{6C0AFCDE-D1A9-C6A7-664A-B92F0B9B0B22}"/>
                </a:ext>
              </a:extLst>
            </p:cNvPr>
            <p:cNvGrpSpPr/>
            <p:nvPr/>
          </p:nvGrpSpPr>
          <p:grpSpPr>
            <a:xfrm>
              <a:off x="581891" y="907455"/>
              <a:ext cx="11028218" cy="3444742"/>
              <a:chOff x="581891" y="907455"/>
              <a:chExt cx="11028218" cy="3444742"/>
            </a:xfrm>
          </p:grpSpPr>
          <p:pic>
            <p:nvPicPr>
              <p:cNvPr id="5" name="Picture 4">
                <a:extLst>
                  <a:ext uri="{FF2B5EF4-FFF2-40B4-BE49-F238E27FC236}">
                    <a16:creationId xmlns:a16="http://schemas.microsoft.com/office/drawing/2014/main" id="{C113F8F8-C52E-CA93-426A-DD43E87652F3}"/>
                  </a:ext>
                </a:extLst>
              </p:cNvPr>
              <p:cNvPicPr>
                <a:picLocks noChangeAspect="1"/>
              </p:cNvPicPr>
              <p:nvPr/>
            </p:nvPicPr>
            <p:blipFill>
              <a:blip r:embed="rId3"/>
              <a:stretch>
                <a:fillRect/>
              </a:stretch>
            </p:blipFill>
            <p:spPr>
              <a:xfrm>
                <a:off x="6657079" y="1313722"/>
                <a:ext cx="4953030" cy="1969033"/>
              </a:xfrm>
              <a:prstGeom prst="rect">
                <a:avLst/>
              </a:prstGeom>
            </p:spPr>
          </p:pic>
          <p:pic>
            <p:nvPicPr>
              <p:cNvPr id="10" name="Picture 9">
                <a:extLst>
                  <a:ext uri="{FF2B5EF4-FFF2-40B4-BE49-F238E27FC236}">
                    <a16:creationId xmlns:a16="http://schemas.microsoft.com/office/drawing/2014/main" id="{8BF799D7-ACB7-62EE-858C-708C1FC666D3}"/>
                  </a:ext>
                </a:extLst>
              </p:cNvPr>
              <p:cNvPicPr>
                <a:picLocks noChangeAspect="1"/>
              </p:cNvPicPr>
              <p:nvPr/>
            </p:nvPicPr>
            <p:blipFill>
              <a:blip r:embed="rId4"/>
              <a:stretch>
                <a:fillRect/>
              </a:stretch>
            </p:blipFill>
            <p:spPr>
              <a:xfrm>
                <a:off x="581891" y="1313722"/>
                <a:ext cx="5629275" cy="3038475"/>
              </a:xfrm>
              <a:prstGeom prst="rect">
                <a:avLst/>
              </a:prstGeom>
            </p:spPr>
          </p:pic>
          <p:sp>
            <p:nvSpPr>
              <p:cNvPr id="2" name="TextBox 1">
                <a:extLst>
                  <a:ext uri="{FF2B5EF4-FFF2-40B4-BE49-F238E27FC236}">
                    <a16:creationId xmlns:a16="http://schemas.microsoft.com/office/drawing/2014/main" id="{4CCFF259-D8C4-9FED-92EA-9F1580F829EB}"/>
                  </a:ext>
                </a:extLst>
              </p:cNvPr>
              <p:cNvSpPr txBox="1"/>
              <p:nvPr/>
            </p:nvSpPr>
            <p:spPr>
              <a:xfrm>
                <a:off x="581891" y="907455"/>
                <a:ext cx="3354060" cy="369332"/>
              </a:xfrm>
              <a:prstGeom prst="rect">
                <a:avLst/>
              </a:prstGeom>
              <a:solidFill>
                <a:schemeClr val="accent5">
                  <a:lumMod val="60000"/>
                  <a:lumOff val="40000"/>
                </a:schemeClr>
              </a:solidFill>
            </p:spPr>
            <p:txBody>
              <a:bodyPr wrap="none" rtlCol="0">
                <a:spAutoFit/>
              </a:bodyPr>
              <a:lstStyle/>
              <a:p>
                <a:r>
                  <a:rPr lang="en-US" dirty="0"/>
                  <a:t>1. Register serial device driver</a:t>
                </a:r>
              </a:p>
            </p:txBody>
          </p:sp>
        </p:grpSp>
        <p:sp>
          <p:nvSpPr>
            <p:cNvPr id="6" name="TextBox 5">
              <a:extLst>
                <a:ext uri="{FF2B5EF4-FFF2-40B4-BE49-F238E27FC236}">
                  <a16:creationId xmlns:a16="http://schemas.microsoft.com/office/drawing/2014/main" id="{E07ACC75-B439-CEC6-5BF1-796A3FCB24BD}"/>
                </a:ext>
              </a:extLst>
            </p:cNvPr>
            <p:cNvSpPr txBox="1"/>
            <p:nvPr/>
          </p:nvSpPr>
          <p:spPr>
            <a:xfrm>
              <a:off x="581891" y="4610768"/>
              <a:ext cx="8691349" cy="369332"/>
            </a:xfrm>
            <a:prstGeom prst="rect">
              <a:avLst/>
            </a:prstGeom>
            <a:noFill/>
          </p:spPr>
          <p:txBody>
            <a:bodyPr wrap="square">
              <a:spAutoFit/>
            </a:bodyPr>
            <a:lstStyle/>
            <a:p>
              <a:r>
                <a:rPr lang="en-US" dirty="0"/>
                <a:t>https://github.com/torvalds/linux/blob/master/drivers/bluetooth/hci_nokia.c</a:t>
              </a:r>
            </a:p>
          </p:txBody>
        </p:sp>
      </p:grpSp>
    </p:spTree>
    <p:extLst>
      <p:ext uri="{BB962C8B-B14F-4D97-AF65-F5344CB8AC3E}">
        <p14:creationId xmlns:p14="http://schemas.microsoft.com/office/powerpoint/2010/main" val="87667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dirty="0"/>
              <a:t>Vendor Implementation-HCI Driver</a:t>
            </a:r>
          </a:p>
        </p:txBody>
      </p:sp>
      <p:grpSp>
        <p:nvGrpSpPr>
          <p:cNvPr id="23" name="Group 22">
            <a:extLst>
              <a:ext uri="{FF2B5EF4-FFF2-40B4-BE49-F238E27FC236}">
                <a16:creationId xmlns:a16="http://schemas.microsoft.com/office/drawing/2014/main" id="{DF3F0536-076F-0568-17D5-6418AC97AE6A}"/>
              </a:ext>
            </a:extLst>
          </p:cNvPr>
          <p:cNvGrpSpPr/>
          <p:nvPr/>
        </p:nvGrpSpPr>
        <p:grpSpPr>
          <a:xfrm>
            <a:off x="461887" y="907455"/>
            <a:ext cx="10863481" cy="5670183"/>
            <a:chOff x="461887" y="907455"/>
            <a:chExt cx="10863481" cy="5670183"/>
          </a:xfrm>
        </p:grpSpPr>
        <p:sp>
          <p:nvSpPr>
            <p:cNvPr id="12" name="Arrow: Left 11">
              <a:extLst>
                <a:ext uri="{FF2B5EF4-FFF2-40B4-BE49-F238E27FC236}">
                  <a16:creationId xmlns:a16="http://schemas.microsoft.com/office/drawing/2014/main" id="{9CD1FB8F-8F82-B224-D0DF-2273273D5CFA}"/>
                </a:ext>
              </a:extLst>
            </p:cNvPr>
            <p:cNvSpPr/>
            <p:nvPr/>
          </p:nvSpPr>
          <p:spPr>
            <a:xfrm>
              <a:off x="461887" y="6162002"/>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sp>
          <p:nvSpPr>
            <p:cNvPr id="3" name="TextBox 2">
              <a:extLst>
                <a:ext uri="{FF2B5EF4-FFF2-40B4-BE49-F238E27FC236}">
                  <a16:creationId xmlns:a16="http://schemas.microsoft.com/office/drawing/2014/main" id="{AA2BCB54-A18D-D149-0EBB-FEBB22B80AFE}"/>
                </a:ext>
              </a:extLst>
            </p:cNvPr>
            <p:cNvSpPr txBox="1"/>
            <p:nvPr/>
          </p:nvSpPr>
          <p:spPr>
            <a:xfrm>
              <a:off x="581891" y="907455"/>
              <a:ext cx="2413096" cy="369332"/>
            </a:xfrm>
            <a:prstGeom prst="rect">
              <a:avLst/>
            </a:prstGeom>
            <a:solidFill>
              <a:schemeClr val="accent3">
                <a:lumMod val="75000"/>
              </a:schemeClr>
            </a:solidFill>
          </p:spPr>
          <p:txBody>
            <a:bodyPr wrap="none" rtlCol="0">
              <a:spAutoFit/>
            </a:bodyPr>
            <a:lstStyle/>
            <a:p>
              <a:r>
                <a:rPr lang="en-US" dirty="0"/>
                <a:t>2. Register </a:t>
              </a:r>
              <a:r>
                <a:rPr lang="en-US" dirty="0" err="1"/>
                <a:t>hci</a:t>
              </a:r>
              <a:r>
                <a:rPr lang="en-US" dirty="0"/>
                <a:t> device</a:t>
              </a:r>
            </a:p>
          </p:txBody>
        </p:sp>
        <p:pic>
          <p:nvPicPr>
            <p:cNvPr id="6" name="Picture 5">
              <a:extLst>
                <a:ext uri="{FF2B5EF4-FFF2-40B4-BE49-F238E27FC236}">
                  <a16:creationId xmlns:a16="http://schemas.microsoft.com/office/drawing/2014/main" id="{58433698-50B2-E98A-041F-D75DDE973099}"/>
                </a:ext>
              </a:extLst>
            </p:cNvPr>
            <p:cNvPicPr>
              <a:picLocks noChangeAspect="1"/>
            </p:cNvPicPr>
            <p:nvPr/>
          </p:nvPicPr>
          <p:blipFill>
            <a:blip r:embed="rId3"/>
            <a:stretch>
              <a:fillRect/>
            </a:stretch>
          </p:blipFill>
          <p:spPr>
            <a:xfrm>
              <a:off x="581891" y="1342737"/>
              <a:ext cx="5762625" cy="1752600"/>
            </a:xfrm>
            <a:prstGeom prst="rect">
              <a:avLst/>
            </a:prstGeom>
          </p:spPr>
        </p:pic>
        <p:pic>
          <p:nvPicPr>
            <p:cNvPr id="8" name="Picture 7">
              <a:extLst>
                <a:ext uri="{FF2B5EF4-FFF2-40B4-BE49-F238E27FC236}">
                  <a16:creationId xmlns:a16="http://schemas.microsoft.com/office/drawing/2014/main" id="{6A736519-6AE4-D332-D31D-DF65BAE247A1}"/>
                </a:ext>
              </a:extLst>
            </p:cNvPr>
            <p:cNvPicPr>
              <a:picLocks noChangeAspect="1"/>
            </p:cNvPicPr>
            <p:nvPr/>
          </p:nvPicPr>
          <p:blipFill>
            <a:blip r:embed="rId4"/>
            <a:stretch>
              <a:fillRect/>
            </a:stretch>
          </p:blipFill>
          <p:spPr>
            <a:xfrm>
              <a:off x="6648593" y="1342737"/>
              <a:ext cx="4676775" cy="2362200"/>
            </a:xfrm>
            <a:prstGeom prst="rect">
              <a:avLst/>
            </a:prstGeom>
          </p:spPr>
        </p:pic>
        <p:pic>
          <p:nvPicPr>
            <p:cNvPr id="15" name="Picture 14">
              <a:extLst>
                <a:ext uri="{FF2B5EF4-FFF2-40B4-BE49-F238E27FC236}">
                  <a16:creationId xmlns:a16="http://schemas.microsoft.com/office/drawing/2014/main" id="{6FE4A9B2-A512-B202-C9E3-ED0C29B3FFC4}"/>
                </a:ext>
              </a:extLst>
            </p:cNvPr>
            <p:cNvPicPr>
              <a:picLocks noChangeAspect="1"/>
            </p:cNvPicPr>
            <p:nvPr/>
          </p:nvPicPr>
          <p:blipFill>
            <a:blip r:embed="rId5"/>
            <a:stretch>
              <a:fillRect/>
            </a:stretch>
          </p:blipFill>
          <p:spPr>
            <a:xfrm>
              <a:off x="581891" y="3395714"/>
              <a:ext cx="4105275" cy="1895475"/>
            </a:xfrm>
            <a:prstGeom prst="rect">
              <a:avLst/>
            </a:prstGeom>
          </p:spPr>
        </p:pic>
        <p:cxnSp>
          <p:nvCxnSpPr>
            <p:cNvPr id="17" name="Connector: Elbow 16">
              <a:extLst>
                <a:ext uri="{FF2B5EF4-FFF2-40B4-BE49-F238E27FC236}">
                  <a16:creationId xmlns:a16="http://schemas.microsoft.com/office/drawing/2014/main" id="{1EF96584-766E-A045-31F3-9124DC389DAC}"/>
                </a:ext>
              </a:extLst>
            </p:cNvPr>
            <p:cNvCxnSpPr>
              <a:cxnSpLocks/>
            </p:cNvCxnSpPr>
            <p:nvPr/>
          </p:nvCxnSpPr>
          <p:spPr>
            <a:xfrm flipV="1">
              <a:off x="2863273" y="1602432"/>
              <a:ext cx="3785320" cy="254294"/>
            </a:xfrm>
            <a:prstGeom prst="bentConnector3">
              <a:avLst>
                <a:gd name="adj1" fmla="val 223"/>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382E5D-6C69-2466-2D09-F0C8D4BB35C8}"/>
                </a:ext>
              </a:extLst>
            </p:cNvPr>
            <p:cNvCxnSpPr/>
            <p:nvPr/>
          </p:nvCxnSpPr>
          <p:spPr>
            <a:xfrm flipH="1">
              <a:off x="3731491" y="1948873"/>
              <a:ext cx="1117600" cy="1446841"/>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828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dirty="0"/>
              <a:t>Vendor Implementation-HCI Driver</a:t>
            </a:r>
          </a:p>
        </p:txBody>
      </p:sp>
      <p:sp>
        <p:nvSpPr>
          <p:cNvPr id="12" name="Arrow: Left 11">
            <a:extLst>
              <a:ext uri="{FF2B5EF4-FFF2-40B4-BE49-F238E27FC236}">
                <a16:creationId xmlns:a16="http://schemas.microsoft.com/office/drawing/2014/main" id="{9CD1FB8F-8F82-B224-D0DF-2273273D5CFA}"/>
              </a:ext>
            </a:extLst>
          </p:cNvPr>
          <p:cNvSpPr/>
          <p:nvPr/>
        </p:nvSpPr>
        <p:spPr>
          <a:xfrm>
            <a:off x="461887" y="6162002"/>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grpSp>
        <p:nvGrpSpPr>
          <p:cNvPr id="22" name="Group 21">
            <a:extLst>
              <a:ext uri="{FF2B5EF4-FFF2-40B4-BE49-F238E27FC236}">
                <a16:creationId xmlns:a16="http://schemas.microsoft.com/office/drawing/2014/main" id="{94967B06-BF56-B865-535C-6AC807D6F658}"/>
              </a:ext>
            </a:extLst>
          </p:cNvPr>
          <p:cNvGrpSpPr/>
          <p:nvPr/>
        </p:nvGrpSpPr>
        <p:grpSpPr>
          <a:xfrm>
            <a:off x="558648" y="771587"/>
            <a:ext cx="10778700" cy="5806051"/>
            <a:chOff x="558648" y="771587"/>
            <a:chExt cx="10778700" cy="5806051"/>
          </a:xfrm>
        </p:grpSpPr>
        <p:sp>
          <p:nvSpPr>
            <p:cNvPr id="3" name="TextBox 2">
              <a:extLst>
                <a:ext uri="{FF2B5EF4-FFF2-40B4-BE49-F238E27FC236}">
                  <a16:creationId xmlns:a16="http://schemas.microsoft.com/office/drawing/2014/main" id="{AA2BCB54-A18D-D149-0EBB-FEBB22B80AFE}"/>
                </a:ext>
              </a:extLst>
            </p:cNvPr>
            <p:cNvSpPr txBox="1"/>
            <p:nvPr/>
          </p:nvSpPr>
          <p:spPr>
            <a:xfrm>
              <a:off x="558648" y="778746"/>
              <a:ext cx="3563796" cy="369332"/>
            </a:xfrm>
            <a:prstGeom prst="rect">
              <a:avLst/>
            </a:prstGeom>
            <a:solidFill>
              <a:schemeClr val="accent3">
                <a:lumMod val="75000"/>
              </a:schemeClr>
            </a:solidFill>
          </p:spPr>
          <p:txBody>
            <a:bodyPr wrap="none" rtlCol="0">
              <a:spAutoFit/>
            </a:bodyPr>
            <a:lstStyle/>
            <a:p>
              <a:pPr algn="ctr"/>
              <a:r>
                <a:rPr lang="en-US" sz="1800" dirty="0" err="1"/>
                <a:t>hci_uart_send_frame</a:t>
              </a:r>
              <a:r>
                <a:rPr lang="en-US" sz="1800" dirty="0"/>
                <a:t>() workflow</a:t>
              </a:r>
            </a:p>
          </p:txBody>
        </p:sp>
        <p:pic>
          <p:nvPicPr>
            <p:cNvPr id="4" name="Picture 3">
              <a:extLst>
                <a:ext uri="{FF2B5EF4-FFF2-40B4-BE49-F238E27FC236}">
                  <a16:creationId xmlns:a16="http://schemas.microsoft.com/office/drawing/2014/main" id="{46540D10-5832-25D1-55AC-F853352027A8}"/>
                </a:ext>
              </a:extLst>
            </p:cNvPr>
            <p:cNvPicPr>
              <a:picLocks noChangeAspect="1"/>
            </p:cNvPicPr>
            <p:nvPr/>
          </p:nvPicPr>
          <p:blipFill>
            <a:blip r:embed="rId3"/>
            <a:stretch>
              <a:fillRect/>
            </a:stretch>
          </p:blipFill>
          <p:spPr>
            <a:xfrm>
              <a:off x="558648" y="1262124"/>
              <a:ext cx="5581650" cy="2200275"/>
            </a:xfrm>
            <a:prstGeom prst="rect">
              <a:avLst/>
            </a:prstGeom>
          </p:spPr>
        </p:pic>
        <p:pic>
          <p:nvPicPr>
            <p:cNvPr id="7" name="Picture 6">
              <a:extLst>
                <a:ext uri="{FF2B5EF4-FFF2-40B4-BE49-F238E27FC236}">
                  <a16:creationId xmlns:a16="http://schemas.microsoft.com/office/drawing/2014/main" id="{98BE5CAF-4232-9CBD-C774-3F2A41D6830A}"/>
                </a:ext>
              </a:extLst>
            </p:cNvPr>
            <p:cNvPicPr>
              <a:picLocks noChangeAspect="1"/>
            </p:cNvPicPr>
            <p:nvPr/>
          </p:nvPicPr>
          <p:blipFill>
            <a:blip r:embed="rId4"/>
            <a:stretch>
              <a:fillRect/>
            </a:stretch>
          </p:blipFill>
          <p:spPr>
            <a:xfrm>
              <a:off x="6802293" y="771587"/>
              <a:ext cx="3154507" cy="807831"/>
            </a:xfrm>
            <a:prstGeom prst="rect">
              <a:avLst/>
            </a:prstGeom>
          </p:spPr>
        </p:pic>
        <p:pic>
          <p:nvPicPr>
            <p:cNvPr id="10" name="Picture 9">
              <a:extLst>
                <a:ext uri="{FF2B5EF4-FFF2-40B4-BE49-F238E27FC236}">
                  <a16:creationId xmlns:a16="http://schemas.microsoft.com/office/drawing/2014/main" id="{ECF5FE60-BAB3-CFB1-F07A-4F99C64BF306}"/>
                </a:ext>
              </a:extLst>
            </p:cNvPr>
            <p:cNvPicPr>
              <a:picLocks noChangeAspect="1"/>
            </p:cNvPicPr>
            <p:nvPr/>
          </p:nvPicPr>
          <p:blipFill>
            <a:blip r:embed="rId5"/>
            <a:stretch>
              <a:fillRect/>
            </a:stretch>
          </p:blipFill>
          <p:spPr>
            <a:xfrm>
              <a:off x="6802293" y="2124268"/>
              <a:ext cx="4535055" cy="4453370"/>
            </a:xfrm>
            <a:prstGeom prst="rect">
              <a:avLst/>
            </a:prstGeom>
          </p:spPr>
        </p:pic>
        <p:cxnSp>
          <p:nvCxnSpPr>
            <p:cNvPr id="14" name="Straight Arrow Connector 13">
              <a:extLst>
                <a:ext uri="{FF2B5EF4-FFF2-40B4-BE49-F238E27FC236}">
                  <a16:creationId xmlns:a16="http://schemas.microsoft.com/office/drawing/2014/main" id="{D79828A2-A6BB-EB5B-5E1D-B85E212DC1DC}"/>
                </a:ext>
              </a:extLst>
            </p:cNvPr>
            <p:cNvCxnSpPr>
              <a:cxnSpLocks/>
              <a:stCxn id="7" idx="2"/>
            </p:cNvCxnSpPr>
            <p:nvPr/>
          </p:nvCxnSpPr>
          <p:spPr>
            <a:xfrm>
              <a:off x="8379547" y="1579418"/>
              <a:ext cx="0" cy="5448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2AC4A42-1EF2-9CBD-6B4C-08553FEC4FB6}"/>
                </a:ext>
              </a:extLst>
            </p:cNvPr>
            <p:cNvCxnSpPr>
              <a:cxnSpLocks/>
              <a:endCxn id="7" idx="1"/>
            </p:cNvCxnSpPr>
            <p:nvPr/>
          </p:nvCxnSpPr>
          <p:spPr>
            <a:xfrm flipV="1">
              <a:off x="2946400" y="1175503"/>
              <a:ext cx="3855893" cy="1697006"/>
            </a:xfrm>
            <a:prstGeom prst="bentConnector3">
              <a:avLst>
                <a:gd name="adj1" fmla="val 8712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03CA7FD-CB48-C8C2-4F8E-303395DFEFBC}"/>
                </a:ext>
              </a:extLst>
            </p:cNvPr>
            <p:cNvSpPr txBox="1"/>
            <p:nvPr/>
          </p:nvSpPr>
          <p:spPr>
            <a:xfrm>
              <a:off x="8379546" y="1667177"/>
              <a:ext cx="1279517" cy="276999"/>
            </a:xfrm>
            <a:prstGeom prst="rect">
              <a:avLst/>
            </a:prstGeom>
            <a:noFill/>
          </p:spPr>
          <p:txBody>
            <a:bodyPr wrap="none" rtlCol="0">
              <a:spAutoFit/>
            </a:bodyPr>
            <a:lstStyle/>
            <a:p>
              <a:r>
                <a:rPr lang="en-US" sz="1200" dirty="0"/>
                <a:t>Start write data</a:t>
              </a:r>
            </a:p>
          </p:txBody>
        </p:sp>
      </p:grpSp>
    </p:spTree>
    <p:extLst>
      <p:ext uri="{BB962C8B-B14F-4D97-AF65-F5344CB8AC3E}">
        <p14:creationId xmlns:p14="http://schemas.microsoft.com/office/powerpoint/2010/main" val="27176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normAutofit/>
          </a:bodyPr>
          <a:lstStyle/>
          <a:p>
            <a:r>
              <a:rPr lang="en-US" dirty="0"/>
              <a:t>Vendor Implementation-HCI Driver</a:t>
            </a:r>
          </a:p>
        </p:txBody>
      </p:sp>
      <p:grpSp>
        <p:nvGrpSpPr>
          <p:cNvPr id="25" name="Group 24">
            <a:extLst>
              <a:ext uri="{FF2B5EF4-FFF2-40B4-BE49-F238E27FC236}">
                <a16:creationId xmlns:a16="http://schemas.microsoft.com/office/drawing/2014/main" id="{59044A68-1F06-FF3F-1E84-DDC90D4E522A}"/>
              </a:ext>
            </a:extLst>
          </p:cNvPr>
          <p:cNvGrpSpPr/>
          <p:nvPr/>
        </p:nvGrpSpPr>
        <p:grpSpPr>
          <a:xfrm>
            <a:off x="461887" y="778746"/>
            <a:ext cx="11353154" cy="5798892"/>
            <a:chOff x="461887" y="778746"/>
            <a:chExt cx="11353154" cy="5798892"/>
          </a:xfrm>
        </p:grpSpPr>
        <p:sp>
          <p:nvSpPr>
            <p:cNvPr id="12" name="Arrow: Left 11">
              <a:extLst>
                <a:ext uri="{FF2B5EF4-FFF2-40B4-BE49-F238E27FC236}">
                  <a16:creationId xmlns:a16="http://schemas.microsoft.com/office/drawing/2014/main" id="{9CD1FB8F-8F82-B224-D0DF-2273273D5CFA}"/>
                </a:ext>
              </a:extLst>
            </p:cNvPr>
            <p:cNvSpPr/>
            <p:nvPr/>
          </p:nvSpPr>
          <p:spPr>
            <a:xfrm>
              <a:off x="461887" y="6162002"/>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sp>
          <p:nvSpPr>
            <p:cNvPr id="3" name="TextBox 2">
              <a:extLst>
                <a:ext uri="{FF2B5EF4-FFF2-40B4-BE49-F238E27FC236}">
                  <a16:creationId xmlns:a16="http://schemas.microsoft.com/office/drawing/2014/main" id="{AA2BCB54-A18D-D149-0EBB-FEBB22B80AFE}"/>
                </a:ext>
              </a:extLst>
            </p:cNvPr>
            <p:cNvSpPr txBox="1"/>
            <p:nvPr/>
          </p:nvSpPr>
          <p:spPr>
            <a:xfrm>
              <a:off x="552236" y="778746"/>
              <a:ext cx="3576621" cy="369332"/>
            </a:xfrm>
            <a:prstGeom prst="rect">
              <a:avLst/>
            </a:prstGeom>
            <a:solidFill>
              <a:schemeClr val="accent3">
                <a:lumMod val="75000"/>
              </a:schemeClr>
            </a:solidFill>
          </p:spPr>
          <p:txBody>
            <a:bodyPr wrap="none" rtlCol="0">
              <a:spAutoFit/>
            </a:bodyPr>
            <a:lstStyle/>
            <a:p>
              <a:pPr algn="ctr"/>
              <a:r>
                <a:rPr lang="en-US" sz="1800" dirty="0" err="1"/>
                <a:t>hci_uart_receive_buf</a:t>
              </a:r>
              <a:r>
                <a:rPr lang="en-US" sz="1800" dirty="0"/>
                <a:t>() workflow</a:t>
              </a:r>
            </a:p>
          </p:txBody>
        </p:sp>
        <p:pic>
          <p:nvPicPr>
            <p:cNvPr id="5" name="Picture 4">
              <a:extLst>
                <a:ext uri="{FF2B5EF4-FFF2-40B4-BE49-F238E27FC236}">
                  <a16:creationId xmlns:a16="http://schemas.microsoft.com/office/drawing/2014/main" id="{11DCDCB9-8E28-8D02-397E-5AC652861EFA}"/>
                </a:ext>
              </a:extLst>
            </p:cNvPr>
            <p:cNvPicPr>
              <a:picLocks noChangeAspect="1"/>
            </p:cNvPicPr>
            <p:nvPr/>
          </p:nvPicPr>
          <p:blipFill>
            <a:blip r:embed="rId3"/>
            <a:stretch>
              <a:fillRect/>
            </a:stretch>
          </p:blipFill>
          <p:spPr>
            <a:xfrm>
              <a:off x="552236" y="1323196"/>
              <a:ext cx="5335018" cy="3786909"/>
            </a:xfrm>
            <a:prstGeom prst="rect">
              <a:avLst/>
            </a:prstGeom>
          </p:spPr>
        </p:pic>
        <p:pic>
          <p:nvPicPr>
            <p:cNvPr id="11" name="Picture 10">
              <a:extLst>
                <a:ext uri="{FF2B5EF4-FFF2-40B4-BE49-F238E27FC236}">
                  <a16:creationId xmlns:a16="http://schemas.microsoft.com/office/drawing/2014/main" id="{C2053469-C69B-B352-C002-BEDE456B3E64}"/>
                </a:ext>
              </a:extLst>
            </p:cNvPr>
            <p:cNvPicPr>
              <a:picLocks noChangeAspect="1"/>
            </p:cNvPicPr>
            <p:nvPr/>
          </p:nvPicPr>
          <p:blipFill>
            <a:blip r:embed="rId4"/>
            <a:stretch>
              <a:fillRect/>
            </a:stretch>
          </p:blipFill>
          <p:spPr>
            <a:xfrm>
              <a:off x="6214341" y="1323196"/>
              <a:ext cx="5600700" cy="1438275"/>
            </a:xfrm>
            <a:prstGeom prst="rect">
              <a:avLst/>
            </a:prstGeom>
          </p:spPr>
        </p:pic>
        <p:pic>
          <p:nvPicPr>
            <p:cNvPr id="15" name="Picture 14">
              <a:extLst>
                <a:ext uri="{FF2B5EF4-FFF2-40B4-BE49-F238E27FC236}">
                  <a16:creationId xmlns:a16="http://schemas.microsoft.com/office/drawing/2014/main" id="{62E5192B-51A6-67F3-4F0D-295A335BD3A6}"/>
                </a:ext>
              </a:extLst>
            </p:cNvPr>
            <p:cNvPicPr>
              <a:picLocks noChangeAspect="1"/>
            </p:cNvPicPr>
            <p:nvPr/>
          </p:nvPicPr>
          <p:blipFill>
            <a:blip r:embed="rId5"/>
            <a:stretch>
              <a:fillRect/>
            </a:stretch>
          </p:blipFill>
          <p:spPr>
            <a:xfrm>
              <a:off x="6214341" y="3321869"/>
              <a:ext cx="5048250" cy="1905000"/>
            </a:xfrm>
            <a:prstGeom prst="rect">
              <a:avLst/>
            </a:prstGeom>
          </p:spPr>
        </p:pic>
        <p:cxnSp>
          <p:nvCxnSpPr>
            <p:cNvPr id="18" name="Connector: Elbow 17">
              <a:extLst>
                <a:ext uri="{FF2B5EF4-FFF2-40B4-BE49-F238E27FC236}">
                  <a16:creationId xmlns:a16="http://schemas.microsoft.com/office/drawing/2014/main" id="{E57702DE-DD97-ED04-B282-99A8CB2A33A5}"/>
                </a:ext>
              </a:extLst>
            </p:cNvPr>
            <p:cNvCxnSpPr>
              <a:endCxn id="11" idx="1"/>
            </p:cNvCxnSpPr>
            <p:nvPr/>
          </p:nvCxnSpPr>
          <p:spPr>
            <a:xfrm flipV="1">
              <a:off x="3288145" y="2042334"/>
              <a:ext cx="2926196" cy="1476721"/>
            </a:xfrm>
            <a:prstGeom prst="bentConnector3">
              <a:avLst>
                <a:gd name="adj1" fmla="val 91665"/>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1D3422-A134-0205-EC8C-EDDC693C4079}"/>
                </a:ext>
              </a:extLst>
            </p:cNvPr>
            <p:cNvCxnSpPr>
              <a:cxnSpLocks/>
              <a:endCxn id="15" idx="0"/>
            </p:cNvCxnSpPr>
            <p:nvPr/>
          </p:nvCxnSpPr>
          <p:spPr>
            <a:xfrm>
              <a:off x="8488218" y="2253673"/>
              <a:ext cx="250248" cy="1068196"/>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115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sp>
        <p:nvSpPr>
          <p:cNvPr id="10" name="Arrow: Left 9">
            <a:extLst>
              <a:ext uri="{FF2B5EF4-FFF2-40B4-BE49-F238E27FC236}">
                <a16:creationId xmlns:a16="http://schemas.microsoft.com/office/drawing/2014/main" id="{9835D3E9-BB7B-5FE7-7F0A-29C74BCFAD72}"/>
              </a:ext>
            </a:extLst>
          </p:cNvPr>
          <p:cNvSpPr/>
          <p:nvPr/>
        </p:nvSpPr>
        <p:spPr>
          <a:xfrm>
            <a:off x="497453" y="6237835"/>
            <a:ext cx="822036" cy="391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sp>
        <p:nvSpPr>
          <p:cNvPr id="138" name="Rectangle 137">
            <a:extLst>
              <a:ext uri="{FF2B5EF4-FFF2-40B4-BE49-F238E27FC236}">
                <a16:creationId xmlns:a16="http://schemas.microsoft.com/office/drawing/2014/main" id="{A6D834A2-F2A2-A5AA-9751-2E163613BB18}"/>
              </a:ext>
            </a:extLst>
          </p:cNvPr>
          <p:cNvSpPr/>
          <p:nvPr/>
        </p:nvSpPr>
        <p:spPr>
          <a:xfrm>
            <a:off x="3280796" y="6237835"/>
            <a:ext cx="397119" cy="36989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878CBD4A-C5C5-943E-EDB0-39C491BFCC3F}"/>
              </a:ext>
            </a:extLst>
          </p:cNvPr>
          <p:cNvSpPr txBox="1"/>
          <p:nvPr/>
        </p:nvSpPr>
        <p:spPr>
          <a:xfrm>
            <a:off x="3750990" y="6229201"/>
            <a:ext cx="3346557" cy="369332"/>
          </a:xfrm>
          <a:prstGeom prst="rect">
            <a:avLst/>
          </a:prstGeom>
          <a:noFill/>
        </p:spPr>
        <p:txBody>
          <a:bodyPr wrap="none" rtlCol="0">
            <a:spAutoFit/>
          </a:bodyPr>
          <a:lstStyle/>
          <a:p>
            <a:r>
              <a:rPr lang="en-US" dirty="0"/>
              <a:t>Send data via UART device file</a:t>
            </a:r>
          </a:p>
        </p:txBody>
      </p:sp>
      <p:sp>
        <p:nvSpPr>
          <p:cNvPr id="137" name="Rectangle 136">
            <a:extLst>
              <a:ext uri="{FF2B5EF4-FFF2-40B4-BE49-F238E27FC236}">
                <a16:creationId xmlns:a16="http://schemas.microsoft.com/office/drawing/2014/main" id="{DDB7A1C0-208B-28D6-D518-8F78EE3703D3}"/>
              </a:ext>
            </a:extLst>
          </p:cNvPr>
          <p:cNvSpPr/>
          <p:nvPr/>
        </p:nvSpPr>
        <p:spPr>
          <a:xfrm>
            <a:off x="3292281" y="762798"/>
            <a:ext cx="4352085" cy="535851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3292280" y="762799"/>
            <a:ext cx="4352085"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Implementation</a:t>
            </a:r>
          </a:p>
        </p:txBody>
      </p:sp>
      <p:sp>
        <p:nvSpPr>
          <p:cNvPr id="17" name="TextBox 16">
            <a:extLst>
              <a:ext uri="{FF2B5EF4-FFF2-40B4-BE49-F238E27FC236}">
                <a16:creationId xmlns:a16="http://schemas.microsoft.com/office/drawing/2014/main" id="{6F8EF5A0-0259-0E02-CCEE-49081FBD415F}"/>
              </a:ext>
            </a:extLst>
          </p:cNvPr>
          <p:cNvSpPr txBox="1"/>
          <p:nvPr/>
        </p:nvSpPr>
        <p:spPr>
          <a:xfrm>
            <a:off x="3280796" y="5813539"/>
            <a:ext cx="4376150" cy="338554"/>
          </a:xfrm>
          <a:prstGeom prst="rect">
            <a:avLst/>
          </a:prstGeom>
          <a:solidFill>
            <a:schemeClr val="accent3">
              <a:lumMod val="75000"/>
            </a:schemeClr>
          </a:solidFill>
        </p:spPr>
        <p:txBody>
          <a:bodyPr wrap="square" rtlCol="0">
            <a:spAutoFit/>
          </a:bodyPr>
          <a:lstStyle/>
          <a:p>
            <a:pPr algn="ctr"/>
            <a:r>
              <a:rPr lang="en-US" sz="1600" dirty="0"/>
              <a:t>Bluetooth Hardware</a:t>
            </a:r>
          </a:p>
        </p:txBody>
      </p:sp>
      <p:cxnSp>
        <p:nvCxnSpPr>
          <p:cNvPr id="25" name="Straight Connector 24">
            <a:extLst>
              <a:ext uri="{FF2B5EF4-FFF2-40B4-BE49-F238E27FC236}">
                <a16:creationId xmlns:a16="http://schemas.microsoft.com/office/drawing/2014/main" id="{ECED137D-77D4-A611-E926-97AC07D6E937}"/>
              </a:ext>
            </a:extLst>
          </p:cNvPr>
          <p:cNvCxnSpPr>
            <a:cxnSpLocks/>
          </p:cNvCxnSpPr>
          <p:nvPr/>
        </p:nvCxnSpPr>
        <p:spPr>
          <a:xfrm>
            <a:off x="2632363" y="2673131"/>
            <a:ext cx="4991411"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C8E00C2-37B6-EAD8-49DB-32FCE8ACCC0D}"/>
              </a:ext>
            </a:extLst>
          </p:cNvPr>
          <p:cNvSpPr txBox="1"/>
          <p:nvPr/>
        </p:nvSpPr>
        <p:spPr>
          <a:xfrm>
            <a:off x="2225819" y="3785023"/>
            <a:ext cx="938413" cy="415498"/>
          </a:xfrm>
          <a:prstGeom prst="rect">
            <a:avLst/>
          </a:prstGeom>
          <a:solidFill>
            <a:schemeClr val="bg1">
              <a:lumMod val="85000"/>
            </a:schemeClr>
          </a:solidFill>
        </p:spPr>
        <p:txBody>
          <a:bodyPr wrap="square" rtlCol="0">
            <a:spAutoFit/>
          </a:bodyPr>
          <a:lstStyle/>
          <a:p>
            <a:pPr algn="ctr"/>
            <a:r>
              <a:rPr lang="en-US" sz="1050" dirty="0"/>
              <a:t>Kernel space</a:t>
            </a:r>
          </a:p>
        </p:txBody>
      </p:sp>
      <p:sp>
        <p:nvSpPr>
          <p:cNvPr id="35" name="TextBox 34">
            <a:extLst>
              <a:ext uri="{FF2B5EF4-FFF2-40B4-BE49-F238E27FC236}">
                <a16:creationId xmlns:a16="http://schemas.microsoft.com/office/drawing/2014/main" id="{40DE2236-F227-3F25-C33C-4FDC7AF48662}"/>
              </a:ext>
            </a:extLst>
          </p:cNvPr>
          <p:cNvSpPr txBox="1"/>
          <p:nvPr/>
        </p:nvSpPr>
        <p:spPr>
          <a:xfrm>
            <a:off x="2237585" y="1198005"/>
            <a:ext cx="938413" cy="415498"/>
          </a:xfrm>
          <a:prstGeom prst="rect">
            <a:avLst/>
          </a:prstGeom>
          <a:solidFill>
            <a:schemeClr val="bg1">
              <a:lumMod val="85000"/>
            </a:schemeClr>
          </a:solidFill>
        </p:spPr>
        <p:txBody>
          <a:bodyPr wrap="square" rtlCol="0">
            <a:spAutoFit/>
          </a:bodyPr>
          <a:lstStyle/>
          <a:p>
            <a:pPr algn="ctr"/>
            <a:r>
              <a:rPr lang="en-US" sz="1050" dirty="0"/>
              <a:t>User</a:t>
            </a:r>
          </a:p>
          <a:p>
            <a:pPr algn="ctr"/>
            <a:r>
              <a:rPr lang="en-US" sz="1050" dirty="0"/>
              <a:t> space</a:t>
            </a:r>
          </a:p>
        </p:txBody>
      </p:sp>
      <p:sp>
        <p:nvSpPr>
          <p:cNvPr id="65" name="TextBox 64">
            <a:extLst>
              <a:ext uri="{FF2B5EF4-FFF2-40B4-BE49-F238E27FC236}">
                <a16:creationId xmlns:a16="http://schemas.microsoft.com/office/drawing/2014/main" id="{45E10C5A-040E-9E2C-9D41-2DD7837999CF}"/>
              </a:ext>
            </a:extLst>
          </p:cNvPr>
          <p:cNvSpPr txBox="1"/>
          <p:nvPr/>
        </p:nvSpPr>
        <p:spPr>
          <a:xfrm>
            <a:off x="5380772" y="2341686"/>
            <a:ext cx="1248417" cy="253916"/>
          </a:xfrm>
          <a:prstGeom prst="rect">
            <a:avLst/>
          </a:prstGeom>
          <a:solidFill>
            <a:schemeClr val="tx2">
              <a:lumMod val="60000"/>
              <a:lumOff val="40000"/>
            </a:schemeClr>
          </a:solidFill>
        </p:spPr>
        <p:txBody>
          <a:bodyPr wrap="square" rtlCol="0">
            <a:spAutoFit/>
          </a:bodyPr>
          <a:lstStyle/>
          <a:p>
            <a:pPr algn="ctr"/>
            <a:r>
              <a:rPr lang="en-US" sz="1050" dirty="0" err="1"/>
              <a:t>Devfs</a:t>
            </a:r>
            <a:r>
              <a:rPr lang="en-US" sz="1050" dirty="0"/>
              <a:t> (dev/</a:t>
            </a:r>
            <a:r>
              <a:rPr lang="en-US" sz="1050" dirty="0" err="1"/>
              <a:t>tty</a:t>
            </a:r>
            <a:r>
              <a:rPr lang="en-US" sz="1050" dirty="0"/>
              <a:t>*)</a:t>
            </a:r>
          </a:p>
        </p:txBody>
      </p:sp>
      <p:sp>
        <p:nvSpPr>
          <p:cNvPr id="68" name="TextBox 67">
            <a:extLst>
              <a:ext uri="{FF2B5EF4-FFF2-40B4-BE49-F238E27FC236}">
                <a16:creationId xmlns:a16="http://schemas.microsoft.com/office/drawing/2014/main" id="{F06371BA-1517-69FA-9E39-2071FBD7B92D}"/>
              </a:ext>
            </a:extLst>
          </p:cNvPr>
          <p:cNvSpPr txBox="1"/>
          <p:nvPr/>
        </p:nvSpPr>
        <p:spPr>
          <a:xfrm>
            <a:off x="5382934" y="1863794"/>
            <a:ext cx="1003010" cy="253916"/>
          </a:xfrm>
          <a:prstGeom prst="rect">
            <a:avLst/>
          </a:prstGeom>
          <a:solidFill>
            <a:schemeClr val="tx2">
              <a:lumMod val="60000"/>
              <a:lumOff val="40000"/>
            </a:schemeClr>
          </a:solidFill>
        </p:spPr>
        <p:txBody>
          <a:bodyPr wrap="square" rtlCol="0">
            <a:spAutoFit/>
          </a:bodyPr>
          <a:lstStyle/>
          <a:p>
            <a:pPr algn="ctr"/>
            <a:r>
              <a:rPr lang="en-US" sz="1050" dirty="0"/>
              <a:t>write(</a:t>
            </a:r>
            <a:r>
              <a:rPr lang="en-US" sz="1050" dirty="0" err="1"/>
              <a:t>fd</a:t>
            </a:r>
            <a:r>
              <a:rPr lang="en-US" sz="1050" dirty="0"/>
              <a:t>…)</a:t>
            </a:r>
          </a:p>
        </p:txBody>
      </p:sp>
      <p:sp>
        <p:nvSpPr>
          <p:cNvPr id="69" name="TextBox 68">
            <a:extLst>
              <a:ext uri="{FF2B5EF4-FFF2-40B4-BE49-F238E27FC236}">
                <a16:creationId xmlns:a16="http://schemas.microsoft.com/office/drawing/2014/main" id="{E8D339CB-3E2B-C712-71F3-F22527E6A026}"/>
              </a:ext>
            </a:extLst>
          </p:cNvPr>
          <p:cNvSpPr txBox="1"/>
          <p:nvPr/>
        </p:nvSpPr>
        <p:spPr>
          <a:xfrm>
            <a:off x="6528386" y="1860289"/>
            <a:ext cx="1038267" cy="253916"/>
          </a:xfrm>
          <a:prstGeom prst="rect">
            <a:avLst/>
          </a:prstGeom>
          <a:solidFill>
            <a:schemeClr val="tx2">
              <a:lumMod val="60000"/>
              <a:lumOff val="40000"/>
            </a:schemeClr>
          </a:solidFill>
        </p:spPr>
        <p:txBody>
          <a:bodyPr wrap="square" rtlCol="0">
            <a:spAutoFit/>
          </a:bodyPr>
          <a:lstStyle/>
          <a:p>
            <a:pPr algn="ctr"/>
            <a:r>
              <a:rPr lang="en-US" sz="1050" dirty="0"/>
              <a:t>read(</a:t>
            </a:r>
            <a:r>
              <a:rPr lang="en-US" sz="1050" dirty="0" err="1"/>
              <a:t>fd</a:t>
            </a:r>
            <a:r>
              <a:rPr lang="en-US" sz="1050" dirty="0"/>
              <a:t>…)</a:t>
            </a:r>
          </a:p>
        </p:txBody>
      </p:sp>
      <p:cxnSp>
        <p:nvCxnSpPr>
          <p:cNvPr id="71" name="Straight Arrow Connector 70">
            <a:extLst>
              <a:ext uri="{FF2B5EF4-FFF2-40B4-BE49-F238E27FC236}">
                <a16:creationId xmlns:a16="http://schemas.microsoft.com/office/drawing/2014/main" id="{3FF66BCB-8E8B-3EF5-096C-45AC2432EA7E}"/>
              </a:ext>
            </a:extLst>
          </p:cNvPr>
          <p:cNvCxnSpPr/>
          <p:nvPr/>
        </p:nvCxnSpPr>
        <p:spPr>
          <a:xfrm flipH="1" flipV="1">
            <a:off x="6854037" y="941588"/>
            <a:ext cx="1" cy="369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900C063-DD49-600B-5AE5-6A0BAF239904}"/>
              </a:ext>
            </a:extLst>
          </p:cNvPr>
          <p:cNvCxnSpPr>
            <a:cxnSpLocks/>
          </p:cNvCxnSpPr>
          <p:nvPr/>
        </p:nvCxnSpPr>
        <p:spPr>
          <a:xfrm>
            <a:off x="4065534" y="915579"/>
            <a:ext cx="0" cy="23893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2E384F0-61E7-938A-709C-D4976366A56A}"/>
              </a:ext>
            </a:extLst>
          </p:cNvPr>
          <p:cNvSpPr txBox="1"/>
          <p:nvPr/>
        </p:nvSpPr>
        <p:spPr>
          <a:xfrm>
            <a:off x="5212808" y="3949303"/>
            <a:ext cx="1554012" cy="253916"/>
          </a:xfrm>
          <a:prstGeom prst="rect">
            <a:avLst/>
          </a:prstGeom>
          <a:solidFill>
            <a:schemeClr val="tx2">
              <a:lumMod val="60000"/>
              <a:lumOff val="40000"/>
            </a:schemeClr>
          </a:solidFill>
        </p:spPr>
        <p:txBody>
          <a:bodyPr wrap="square" rtlCol="0">
            <a:spAutoFit/>
          </a:bodyPr>
          <a:lstStyle/>
          <a:p>
            <a:pPr algn="ctr"/>
            <a:r>
              <a:rPr lang="en-US" sz="1050" dirty="0"/>
              <a:t>UART driver</a:t>
            </a:r>
          </a:p>
        </p:txBody>
      </p:sp>
      <p:cxnSp>
        <p:nvCxnSpPr>
          <p:cNvPr id="76" name="Straight Arrow Connector 75">
            <a:extLst>
              <a:ext uri="{FF2B5EF4-FFF2-40B4-BE49-F238E27FC236}">
                <a16:creationId xmlns:a16="http://schemas.microsoft.com/office/drawing/2014/main" id="{95B78235-6CEB-B806-5D22-1C53B39BCFAE}"/>
              </a:ext>
            </a:extLst>
          </p:cNvPr>
          <p:cNvCxnSpPr>
            <a:cxnSpLocks/>
            <a:stCxn id="75" idx="2"/>
          </p:cNvCxnSpPr>
          <p:nvPr/>
        </p:nvCxnSpPr>
        <p:spPr>
          <a:xfrm>
            <a:off x="5989814" y="4203219"/>
            <a:ext cx="0" cy="1613018"/>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20FFDBD-498E-AF3E-9253-48083EC760B8}"/>
              </a:ext>
            </a:extLst>
          </p:cNvPr>
          <p:cNvCxnSpPr>
            <a:cxnSpLocks/>
            <a:stCxn id="65" idx="2"/>
            <a:endCxn id="75" idx="0"/>
          </p:cNvCxnSpPr>
          <p:nvPr/>
        </p:nvCxnSpPr>
        <p:spPr>
          <a:xfrm flipH="1">
            <a:off x="5989814" y="2595602"/>
            <a:ext cx="15167" cy="1353701"/>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93E66CC-9A90-8AEF-9898-ED838DF68F7C}"/>
              </a:ext>
            </a:extLst>
          </p:cNvPr>
          <p:cNvSpPr txBox="1"/>
          <p:nvPr/>
        </p:nvSpPr>
        <p:spPr>
          <a:xfrm>
            <a:off x="3625775" y="3949303"/>
            <a:ext cx="957569" cy="253916"/>
          </a:xfrm>
          <a:prstGeom prst="rect">
            <a:avLst/>
          </a:prstGeom>
          <a:solidFill>
            <a:schemeClr val="tx2">
              <a:lumMod val="60000"/>
              <a:lumOff val="40000"/>
            </a:schemeClr>
          </a:solidFill>
        </p:spPr>
        <p:txBody>
          <a:bodyPr wrap="square" rtlCol="0">
            <a:spAutoFit/>
          </a:bodyPr>
          <a:lstStyle/>
          <a:p>
            <a:pPr algn="ctr"/>
            <a:r>
              <a:rPr lang="en-US" sz="1050" dirty="0" err="1"/>
              <a:t>rfkill</a:t>
            </a:r>
            <a:r>
              <a:rPr lang="en-US" sz="1050" dirty="0"/>
              <a:t> driver</a:t>
            </a:r>
          </a:p>
        </p:txBody>
      </p:sp>
      <p:cxnSp>
        <p:nvCxnSpPr>
          <p:cNvPr id="79" name="Straight Arrow Connector 78">
            <a:extLst>
              <a:ext uri="{FF2B5EF4-FFF2-40B4-BE49-F238E27FC236}">
                <a16:creationId xmlns:a16="http://schemas.microsoft.com/office/drawing/2014/main" id="{826545A2-9710-2B72-D5E3-B91E8A3137F0}"/>
              </a:ext>
            </a:extLst>
          </p:cNvPr>
          <p:cNvCxnSpPr>
            <a:cxnSpLocks/>
            <a:stCxn id="78" idx="2"/>
          </p:cNvCxnSpPr>
          <p:nvPr/>
        </p:nvCxnSpPr>
        <p:spPr>
          <a:xfrm flipH="1">
            <a:off x="4100945" y="4203219"/>
            <a:ext cx="3615" cy="160645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33EE2D7-C727-260D-58D2-0AD61754C20A}"/>
              </a:ext>
            </a:extLst>
          </p:cNvPr>
          <p:cNvSpPr/>
          <p:nvPr/>
        </p:nvSpPr>
        <p:spPr>
          <a:xfrm>
            <a:off x="3635060" y="2001550"/>
            <a:ext cx="1124244" cy="346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/dev/</a:t>
            </a:r>
            <a:r>
              <a:rPr lang="en-US" sz="1000" dirty="0" err="1">
                <a:solidFill>
                  <a:schemeClr val="tx1"/>
                </a:solidFill>
              </a:rPr>
              <a:t>rfkill</a:t>
            </a:r>
            <a:endParaRPr lang="en-US" sz="1000" dirty="0">
              <a:solidFill>
                <a:schemeClr val="tx1"/>
              </a:solidFill>
            </a:endParaRPr>
          </a:p>
          <a:p>
            <a:pPr algn="ctr"/>
            <a:r>
              <a:rPr lang="en-US" sz="1000" dirty="0" err="1">
                <a:solidFill>
                  <a:schemeClr val="tx1"/>
                </a:solidFill>
              </a:rPr>
              <a:t>sysfs</a:t>
            </a:r>
            <a:r>
              <a:rPr lang="en-US" sz="1000" dirty="0">
                <a:solidFill>
                  <a:schemeClr val="tx1"/>
                </a:solidFill>
              </a:rPr>
              <a:t>/</a:t>
            </a:r>
            <a:r>
              <a:rPr lang="en-US" sz="1000" dirty="0" err="1">
                <a:solidFill>
                  <a:schemeClr val="tx1"/>
                </a:solidFill>
              </a:rPr>
              <a:t>rfkill</a:t>
            </a:r>
            <a:endParaRPr lang="en-US" sz="1000" dirty="0">
              <a:solidFill>
                <a:schemeClr val="tx1"/>
              </a:solidFill>
            </a:endParaRPr>
          </a:p>
        </p:txBody>
      </p:sp>
      <p:sp>
        <p:nvSpPr>
          <p:cNvPr id="83" name="TextBox 82">
            <a:extLst>
              <a:ext uri="{FF2B5EF4-FFF2-40B4-BE49-F238E27FC236}">
                <a16:creationId xmlns:a16="http://schemas.microsoft.com/office/drawing/2014/main" id="{0479EDAB-E286-2898-768B-A66574649384}"/>
              </a:ext>
            </a:extLst>
          </p:cNvPr>
          <p:cNvSpPr txBox="1"/>
          <p:nvPr/>
        </p:nvSpPr>
        <p:spPr>
          <a:xfrm>
            <a:off x="5941666" y="1326179"/>
            <a:ext cx="1248417" cy="253916"/>
          </a:xfrm>
          <a:prstGeom prst="rect">
            <a:avLst/>
          </a:prstGeom>
          <a:solidFill>
            <a:schemeClr val="tx2">
              <a:lumMod val="60000"/>
              <a:lumOff val="40000"/>
            </a:schemeClr>
          </a:solidFill>
        </p:spPr>
        <p:txBody>
          <a:bodyPr wrap="square" rtlCol="0">
            <a:spAutoFit/>
          </a:bodyPr>
          <a:lstStyle/>
          <a:p>
            <a:pPr algn="ctr"/>
            <a:r>
              <a:rPr lang="en-US" sz="1050" dirty="0">
                <a:hlinkClick r:id="rId3" action="ppaction://hlinksldjump"/>
              </a:rPr>
              <a:t>Libbt-vendor</a:t>
            </a:r>
            <a:endParaRPr lang="en-US" sz="1050" dirty="0"/>
          </a:p>
        </p:txBody>
      </p:sp>
      <p:cxnSp>
        <p:nvCxnSpPr>
          <p:cNvPr id="84" name="Straight Arrow Connector 83">
            <a:extLst>
              <a:ext uri="{FF2B5EF4-FFF2-40B4-BE49-F238E27FC236}">
                <a16:creationId xmlns:a16="http://schemas.microsoft.com/office/drawing/2014/main" id="{3A147FF0-4F96-A3DD-0C88-3A7A1107080D}"/>
              </a:ext>
            </a:extLst>
          </p:cNvPr>
          <p:cNvCxnSpPr>
            <a:cxnSpLocks/>
          </p:cNvCxnSpPr>
          <p:nvPr/>
        </p:nvCxnSpPr>
        <p:spPr>
          <a:xfrm>
            <a:off x="6233365" y="1044883"/>
            <a:ext cx="0" cy="2812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233B560-977E-2506-2917-90453A44DE12}"/>
              </a:ext>
            </a:extLst>
          </p:cNvPr>
          <p:cNvCxnSpPr>
            <a:cxnSpLocks/>
            <a:endCxn id="65" idx="0"/>
          </p:cNvCxnSpPr>
          <p:nvPr/>
        </p:nvCxnSpPr>
        <p:spPr>
          <a:xfrm>
            <a:off x="6004981" y="2127750"/>
            <a:ext cx="0" cy="21393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0CB8C4-03E8-AAA6-45EC-A33E3806DBC2}"/>
              </a:ext>
            </a:extLst>
          </p:cNvPr>
          <p:cNvCxnSpPr>
            <a:cxnSpLocks/>
          </p:cNvCxnSpPr>
          <p:nvPr/>
        </p:nvCxnSpPr>
        <p:spPr>
          <a:xfrm>
            <a:off x="6227159" y="1580095"/>
            <a:ext cx="0" cy="2801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5C7B587-7CA4-CA7A-91CA-460EAD9333F5}"/>
              </a:ext>
            </a:extLst>
          </p:cNvPr>
          <p:cNvCxnSpPr>
            <a:cxnSpLocks/>
          </p:cNvCxnSpPr>
          <p:nvPr/>
        </p:nvCxnSpPr>
        <p:spPr>
          <a:xfrm flipV="1">
            <a:off x="7130219" y="1580805"/>
            <a:ext cx="0" cy="2660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60B8DED8-B495-0441-628C-38767D290EBE}"/>
              </a:ext>
            </a:extLst>
          </p:cNvPr>
          <p:cNvCxnSpPr>
            <a:cxnSpLocks/>
            <a:stCxn id="65" idx="3"/>
            <a:endCxn id="69" idx="2"/>
          </p:cNvCxnSpPr>
          <p:nvPr/>
        </p:nvCxnSpPr>
        <p:spPr>
          <a:xfrm flipV="1">
            <a:off x="6629189" y="2114205"/>
            <a:ext cx="418331" cy="354439"/>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BE00EA5-9BFB-73DD-D817-5ED67EFA8F5C}"/>
              </a:ext>
            </a:extLst>
          </p:cNvPr>
          <p:cNvSpPr txBox="1"/>
          <p:nvPr/>
        </p:nvSpPr>
        <p:spPr>
          <a:xfrm>
            <a:off x="4947063" y="1109723"/>
            <a:ext cx="751889" cy="338554"/>
          </a:xfrm>
          <a:prstGeom prst="rect">
            <a:avLst/>
          </a:prstGeom>
          <a:noFill/>
        </p:spPr>
        <p:txBody>
          <a:bodyPr wrap="square">
            <a:spAutoFit/>
          </a:bodyPr>
          <a:lstStyle/>
          <a:p>
            <a:r>
              <a:rPr lang="en-US" sz="800" dirty="0" err="1"/>
              <a:t>dlopen</a:t>
            </a:r>
            <a:r>
              <a:rPr lang="en-US" sz="800" dirty="0"/>
              <a:t>(libbt-vendor.so)</a:t>
            </a:r>
          </a:p>
        </p:txBody>
      </p:sp>
      <p:cxnSp>
        <p:nvCxnSpPr>
          <p:cNvPr id="93" name="Straight Arrow Connector 92">
            <a:extLst>
              <a:ext uri="{FF2B5EF4-FFF2-40B4-BE49-F238E27FC236}">
                <a16:creationId xmlns:a16="http://schemas.microsoft.com/office/drawing/2014/main" id="{A906C5AB-124C-504B-BC52-15DD7E45A66A}"/>
              </a:ext>
            </a:extLst>
          </p:cNvPr>
          <p:cNvCxnSpPr>
            <a:cxnSpLocks/>
            <a:stCxn id="91" idx="3"/>
            <a:endCxn id="83" idx="1"/>
          </p:cNvCxnSpPr>
          <p:nvPr/>
        </p:nvCxnSpPr>
        <p:spPr>
          <a:xfrm>
            <a:off x="5698952" y="1279000"/>
            <a:ext cx="242714" cy="1741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21E527F-8B2A-E19F-D416-836B1DDDC468}"/>
              </a:ext>
            </a:extLst>
          </p:cNvPr>
          <p:cNvCxnSpPr>
            <a:cxnSpLocks/>
            <a:endCxn id="80" idx="3"/>
          </p:cNvCxnSpPr>
          <p:nvPr/>
        </p:nvCxnSpPr>
        <p:spPr>
          <a:xfrm rot="10800000" flipV="1">
            <a:off x="4759304" y="1525385"/>
            <a:ext cx="1159638" cy="649642"/>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9794CA9D-32FB-4B49-5C6D-B2069B552484}"/>
              </a:ext>
            </a:extLst>
          </p:cNvPr>
          <p:cNvCxnSpPr>
            <a:stCxn id="80" idx="1"/>
            <a:endCxn id="78" idx="1"/>
          </p:cNvCxnSpPr>
          <p:nvPr/>
        </p:nvCxnSpPr>
        <p:spPr>
          <a:xfrm rot="10800000" flipV="1">
            <a:off x="3625776" y="2175027"/>
            <a:ext cx="9285" cy="1901234"/>
          </a:xfrm>
          <a:prstGeom prst="bentConnector3">
            <a:avLst>
              <a:gd name="adj1" fmla="val 2562036"/>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47485B2-A897-0CB8-FC5A-69274F87E3D5}"/>
              </a:ext>
            </a:extLst>
          </p:cNvPr>
          <p:cNvGrpSpPr/>
          <p:nvPr/>
        </p:nvGrpSpPr>
        <p:grpSpPr>
          <a:xfrm>
            <a:off x="3418573" y="1165113"/>
            <a:ext cx="1374490" cy="612461"/>
            <a:chOff x="261978" y="1613503"/>
            <a:chExt cx="1425516" cy="612461"/>
          </a:xfrm>
        </p:grpSpPr>
        <p:sp>
          <p:nvSpPr>
            <p:cNvPr id="7" name="Rectangle 6">
              <a:extLst>
                <a:ext uri="{FF2B5EF4-FFF2-40B4-BE49-F238E27FC236}">
                  <a16:creationId xmlns:a16="http://schemas.microsoft.com/office/drawing/2014/main" id="{5B423A8D-4C28-12E8-EF53-485EBD02BF5A}"/>
                </a:ext>
              </a:extLst>
            </p:cNvPr>
            <p:cNvSpPr/>
            <p:nvPr/>
          </p:nvSpPr>
          <p:spPr>
            <a:xfrm>
              <a:off x="261979" y="1613503"/>
              <a:ext cx="1425515" cy="61246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24A8DA-9013-A369-F6CB-50FA161BBF33}"/>
                </a:ext>
              </a:extLst>
            </p:cNvPr>
            <p:cNvSpPr/>
            <p:nvPr/>
          </p:nvSpPr>
          <p:spPr>
            <a:xfrm>
              <a:off x="261978" y="1622739"/>
              <a:ext cx="1419040" cy="2240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linkClick r:id="rId4" action="ppaction://hlinksldjump"/>
                </a:rPr>
                <a:t>Vendor_interface.cc</a:t>
              </a:r>
              <a:endParaRPr lang="en-US" sz="1000" dirty="0"/>
            </a:p>
          </p:txBody>
        </p:sp>
        <p:sp>
          <p:nvSpPr>
            <p:cNvPr id="12" name="Rectangle 11">
              <a:extLst>
                <a:ext uri="{FF2B5EF4-FFF2-40B4-BE49-F238E27FC236}">
                  <a16:creationId xmlns:a16="http://schemas.microsoft.com/office/drawing/2014/main" id="{EDE7674D-2FD4-FDC4-1EE4-134F0FC283B6}"/>
                </a:ext>
              </a:extLst>
            </p:cNvPr>
            <p:cNvSpPr/>
            <p:nvPr/>
          </p:nvSpPr>
          <p:spPr>
            <a:xfrm>
              <a:off x="497453" y="1896924"/>
              <a:ext cx="906714" cy="27893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Initialize {Initialize()}</a:t>
              </a:r>
            </a:p>
          </p:txBody>
        </p:sp>
      </p:grpSp>
      <p:cxnSp>
        <p:nvCxnSpPr>
          <p:cNvPr id="15" name="Straight Arrow Connector 14">
            <a:extLst>
              <a:ext uri="{FF2B5EF4-FFF2-40B4-BE49-F238E27FC236}">
                <a16:creationId xmlns:a16="http://schemas.microsoft.com/office/drawing/2014/main" id="{C7793060-A771-5975-4BD6-98969117E92B}"/>
              </a:ext>
            </a:extLst>
          </p:cNvPr>
          <p:cNvCxnSpPr>
            <a:stCxn id="91" idx="1"/>
            <a:endCxn id="12" idx="3"/>
          </p:cNvCxnSpPr>
          <p:nvPr/>
        </p:nvCxnSpPr>
        <p:spPr>
          <a:xfrm flipH="1">
            <a:off x="4519877" y="1279000"/>
            <a:ext cx="427186" cy="29458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864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32" name="Group 31">
            <a:extLst>
              <a:ext uri="{FF2B5EF4-FFF2-40B4-BE49-F238E27FC236}">
                <a16:creationId xmlns:a16="http://schemas.microsoft.com/office/drawing/2014/main" id="{C787F2BC-C254-65C3-3158-AC9D9F9900A3}"/>
              </a:ext>
            </a:extLst>
          </p:cNvPr>
          <p:cNvGrpSpPr/>
          <p:nvPr/>
        </p:nvGrpSpPr>
        <p:grpSpPr>
          <a:xfrm>
            <a:off x="345053" y="600363"/>
            <a:ext cx="11501893" cy="5431173"/>
            <a:chOff x="345053" y="600363"/>
            <a:chExt cx="11501893" cy="5431173"/>
          </a:xfrm>
        </p:grpSpPr>
        <p:grpSp>
          <p:nvGrpSpPr>
            <p:cNvPr id="20" name="Group 19">
              <a:extLst>
                <a:ext uri="{FF2B5EF4-FFF2-40B4-BE49-F238E27FC236}">
                  <a16:creationId xmlns:a16="http://schemas.microsoft.com/office/drawing/2014/main" id="{E84FB480-D5B2-8DDF-D850-2C0DFA81BADB}"/>
                </a:ext>
              </a:extLst>
            </p:cNvPr>
            <p:cNvGrpSpPr/>
            <p:nvPr/>
          </p:nvGrpSpPr>
          <p:grpSpPr>
            <a:xfrm>
              <a:off x="345053" y="1372133"/>
              <a:ext cx="1704592" cy="2636450"/>
              <a:chOff x="1019308" y="1289005"/>
              <a:chExt cx="1704592" cy="2636450"/>
            </a:xfrm>
          </p:grpSpPr>
          <p:sp>
            <p:nvSpPr>
              <p:cNvPr id="137" name="Rectangle 136">
                <a:extLst>
                  <a:ext uri="{FF2B5EF4-FFF2-40B4-BE49-F238E27FC236}">
                    <a16:creationId xmlns:a16="http://schemas.microsoft.com/office/drawing/2014/main" id="{DDB7A1C0-208B-28D6-D518-8F78EE3703D3}"/>
                  </a:ext>
                </a:extLst>
              </p:cNvPr>
              <p:cNvSpPr/>
              <p:nvPr/>
            </p:nvSpPr>
            <p:spPr>
              <a:xfrm>
                <a:off x="1019309" y="1289005"/>
                <a:ext cx="1704591" cy="26364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1019308" y="1289006"/>
                <a:ext cx="1704592"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Libbt</a:t>
                </a:r>
                <a:r>
                  <a:rPr lang="en-US" sz="1600" dirty="0"/>
                  <a:t>-vendor</a:t>
                </a:r>
              </a:p>
            </p:txBody>
          </p:sp>
          <p:sp>
            <p:nvSpPr>
              <p:cNvPr id="83" name="TextBox 82">
                <a:extLst>
                  <a:ext uri="{FF2B5EF4-FFF2-40B4-BE49-F238E27FC236}">
                    <a16:creationId xmlns:a16="http://schemas.microsoft.com/office/drawing/2014/main" id="{0479EDAB-E286-2898-768B-A66574649384}"/>
                  </a:ext>
                </a:extLst>
              </p:cNvPr>
              <p:cNvSpPr txBox="1"/>
              <p:nvPr/>
            </p:nvSpPr>
            <p:spPr>
              <a:xfrm>
                <a:off x="1254205" y="1849485"/>
                <a:ext cx="1248417" cy="253916"/>
              </a:xfrm>
              <a:prstGeom prst="rect">
                <a:avLst/>
              </a:prstGeom>
              <a:solidFill>
                <a:schemeClr val="tx2">
                  <a:lumMod val="60000"/>
                  <a:lumOff val="40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3" name="TextBox 2">
                <a:extLst>
                  <a:ext uri="{FF2B5EF4-FFF2-40B4-BE49-F238E27FC236}">
                    <a16:creationId xmlns:a16="http://schemas.microsoft.com/office/drawing/2014/main" id="{07615A9D-D25C-FEB9-3359-8FBB6498B292}"/>
                  </a:ext>
                </a:extLst>
              </p:cNvPr>
              <p:cNvSpPr txBox="1"/>
              <p:nvPr/>
            </p:nvSpPr>
            <p:spPr>
              <a:xfrm>
                <a:off x="1254204" y="3434060"/>
                <a:ext cx="1248417" cy="415498"/>
              </a:xfrm>
              <a:prstGeom prst="rect">
                <a:avLst/>
              </a:prstGeom>
              <a:solidFill>
                <a:schemeClr val="bg1">
                  <a:lumMod val="75000"/>
                </a:schemeClr>
              </a:solidFill>
            </p:spPr>
            <p:txBody>
              <a:bodyPr wrap="square" rtlCol="0">
                <a:spAutoFit/>
              </a:bodyPr>
              <a:lstStyle/>
              <a:p>
                <a:pPr algn="ctr"/>
                <a:r>
                  <a:rPr lang="en-US" sz="1050" dirty="0"/>
                  <a:t>Vendor specific operation {*op()}</a:t>
                </a:r>
              </a:p>
            </p:txBody>
          </p:sp>
          <p:sp>
            <p:nvSpPr>
              <p:cNvPr id="4" name="TextBox 3">
                <a:extLst>
                  <a:ext uri="{FF2B5EF4-FFF2-40B4-BE49-F238E27FC236}">
                    <a16:creationId xmlns:a16="http://schemas.microsoft.com/office/drawing/2014/main" id="{B369E150-0691-3828-9D8C-E8997EDE4539}"/>
                  </a:ext>
                </a:extLst>
              </p:cNvPr>
              <p:cNvSpPr txBox="1"/>
              <p:nvPr/>
            </p:nvSpPr>
            <p:spPr>
              <a:xfrm>
                <a:off x="1254204" y="2316926"/>
                <a:ext cx="1248417" cy="253916"/>
              </a:xfrm>
              <a:prstGeom prst="rect">
                <a:avLst/>
              </a:prstGeom>
              <a:solidFill>
                <a:schemeClr val="bg1">
                  <a:lumMod val="75000"/>
                </a:schemeClr>
              </a:solidFill>
            </p:spPr>
            <p:txBody>
              <a:bodyPr wrap="square" rtlCol="0">
                <a:spAutoFit/>
              </a:bodyPr>
              <a:lstStyle/>
              <a:p>
                <a:pPr algn="ctr"/>
                <a:r>
                  <a:rPr lang="en-US" sz="1050" dirty="0"/>
                  <a:t>Cleanup()</a:t>
                </a:r>
              </a:p>
            </p:txBody>
          </p:sp>
          <p:sp>
            <p:nvSpPr>
              <p:cNvPr id="19" name="TextBox 18">
                <a:extLst>
                  <a:ext uri="{FF2B5EF4-FFF2-40B4-BE49-F238E27FC236}">
                    <a16:creationId xmlns:a16="http://schemas.microsoft.com/office/drawing/2014/main" id="{1C1DFDC4-6AA0-6586-1D50-F251DF3477BB}"/>
                  </a:ext>
                </a:extLst>
              </p:cNvPr>
              <p:cNvSpPr txBox="1"/>
              <p:nvPr/>
            </p:nvSpPr>
            <p:spPr>
              <a:xfrm>
                <a:off x="1247395" y="2707659"/>
                <a:ext cx="1248417" cy="577081"/>
              </a:xfrm>
              <a:prstGeom prst="rect">
                <a:avLst/>
              </a:prstGeom>
              <a:solidFill>
                <a:schemeClr val="bg1">
                  <a:lumMod val="75000"/>
                </a:schemeClr>
              </a:solidFill>
            </p:spPr>
            <p:txBody>
              <a:bodyPr wrap="square" rtlCol="0">
                <a:spAutoFit/>
              </a:bodyPr>
              <a:lstStyle/>
              <a:p>
                <a:pPr algn="ctr"/>
                <a:r>
                  <a:rPr lang="en-US" sz="1050" dirty="0"/>
                  <a:t>Create dynamic library entry point</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2539768" y="600363"/>
              <a:ext cx="9307178" cy="5431173"/>
            </a:xfrm>
            <a:prstGeom prst="wedgeRectCallout">
              <a:avLst>
                <a:gd name="adj1" fmla="val -57538"/>
                <a:gd name="adj2" fmla="val -22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AF954D-B042-D2CE-22F9-1735DF70A076}"/>
                </a:ext>
              </a:extLst>
            </p:cNvPr>
            <p:cNvPicPr>
              <a:picLocks noChangeAspect="1"/>
            </p:cNvPicPr>
            <p:nvPr/>
          </p:nvPicPr>
          <p:blipFill>
            <a:blip r:embed="rId2"/>
            <a:stretch>
              <a:fillRect/>
            </a:stretch>
          </p:blipFill>
          <p:spPr>
            <a:xfrm>
              <a:off x="2624714" y="1211719"/>
              <a:ext cx="4467225" cy="1581150"/>
            </a:xfrm>
            <a:prstGeom prst="rect">
              <a:avLst/>
            </a:prstGeom>
          </p:spPr>
        </p:pic>
        <p:pic>
          <p:nvPicPr>
            <p:cNvPr id="13" name="Picture 12">
              <a:extLst>
                <a:ext uri="{FF2B5EF4-FFF2-40B4-BE49-F238E27FC236}">
                  <a16:creationId xmlns:a16="http://schemas.microsoft.com/office/drawing/2014/main" id="{B782308A-3514-A370-4354-4C606EAE4521}"/>
                </a:ext>
              </a:extLst>
            </p:cNvPr>
            <p:cNvPicPr>
              <a:picLocks noChangeAspect="1"/>
            </p:cNvPicPr>
            <p:nvPr/>
          </p:nvPicPr>
          <p:blipFill>
            <a:blip r:embed="rId3"/>
            <a:stretch>
              <a:fillRect/>
            </a:stretch>
          </p:blipFill>
          <p:spPr>
            <a:xfrm>
              <a:off x="2624714" y="3155651"/>
              <a:ext cx="3743325" cy="1905000"/>
            </a:xfrm>
            <a:prstGeom prst="rect">
              <a:avLst/>
            </a:prstGeom>
          </p:spPr>
        </p:pic>
        <p:sp>
          <p:nvSpPr>
            <p:cNvPr id="15" name="TextBox 14">
              <a:extLst>
                <a:ext uri="{FF2B5EF4-FFF2-40B4-BE49-F238E27FC236}">
                  <a16:creationId xmlns:a16="http://schemas.microsoft.com/office/drawing/2014/main" id="{83CADD15-0AF6-3A63-D66B-931CD4525A90}"/>
                </a:ext>
              </a:extLst>
            </p:cNvPr>
            <p:cNvSpPr txBox="1"/>
            <p:nvPr/>
          </p:nvSpPr>
          <p:spPr>
            <a:xfrm>
              <a:off x="2539768" y="919818"/>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sp>
          <p:nvSpPr>
            <p:cNvPr id="16" name="TextBox 15">
              <a:extLst>
                <a:ext uri="{FF2B5EF4-FFF2-40B4-BE49-F238E27FC236}">
                  <a16:creationId xmlns:a16="http://schemas.microsoft.com/office/drawing/2014/main" id="{EB260897-6A5B-1618-AF1A-62FEAC7110D6}"/>
                </a:ext>
              </a:extLst>
            </p:cNvPr>
            <p:cNvSpPr txBox="1"/>
            <p:nvPr/>
          </p:nvSpPr>
          <p:spPr>
            <a:xfrm>
              <a:off x="2539767" y="2870581"/>
              <a:ext cx="3639359" cy="461665"/>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/include/vnd_anthias.txt</a:t>
              </a:r>
            </a:p>
          </p:txBody>
        </p:sp>
        <p:pic>
          <p:nvPicPr>
            <p:cNvPr id="23" name="Picture 22">
              <a:extLst>
                <a:ext uri="{FF2B5EF4-FFF2-40B4-BE49-F238E27FC236}">
                  <a16:creationId xmlns:a16="http://schemas.microsoft.com/office/drawing/2014/main" id="{CD4FB14A-B373-4674-4DE4-57260ADEB959}"/>
                </a:ext>
              </a:extLst>
            </p:cNvPr>
            <p:cNvPicPr>
              <a:picLocks noChangeAspect="1"/>
            </p:cNvPicPr>
            <p:nvPr/>
          </p:nvPicPr>
          <p:blipFill>
            <a:blip r:embed="rId4"/>
            <a:stretch>
              <a:fillRect/>
            </a:stretch>
          </p:blipFill>
          <p:spPr>
            <a:xfrm>
              <a:off x="7439036" y="1211719"/>
              <a:ext cx="4353791" cy="4756150"/>
            </a:xfrm>
            <a:prstGeom prst="rect">
              <a:avLst/>
            </a:prstGeom>
          </p:spPr>
        </p:pic>
        <p:sp>
          <p:nvSpPr>
            <p:cNvPr id="24" name="TextBox 23">
              <a:extLst>
                <a:ext uri="{FF2B5EF4-FFF2-40B4-BE49-F238E27FC236}">
                  <a16:creationId xmlns:a16="http://schemas.microsoft.com/office/drawing/2014/main" id="{ED7294C4-492B-E408-9284-E9B20BE67C69}"/>
                </a:ext>
              </a:extLst>
            </p:cNvPr>
            <p:cNvSpPr txBox="1"/>
            <p:nvPr/>
          </p:nvSpPr>
          <p:spPr>
            <a:xfrm>
              <a:off x="7356532" y="824411"/>
              <a:ext cx="4353791" cy="276999"/>
            </a:xfrm>
            <a:prstGeom prst="rect">
              <a:avLst/>
            </a:prstGeom>
            <a:noFill/>
          </p:spPr>
          <p:txBody>
            <a:bodyPr wrap="square">
              <a:spAutoFit/>
            </a:bodyPr>
            <a:lstStyle/>
            <a:p>
              <a:r>
                <a:rPr lang="en-US" sz="1200" dirty="0"/>
                <a:t>hardware/interfaces/</a:t>
              </a:r>
              <a:r>
                <a:rPr lang="en-US" sz="1200" dirty="0" err="1"/>
                <a:t>bluetooth</a:t>
              </a:r>
              <a:r>
                <a:rPr lang="en-US" sz="1200" dirty="0"/>
                <a:t>/1.0/default/</a:t>
              </a:r>
              <a:r>
                <a:rPr lang="en-US" sz="1200" dirty="0" err="1"/>
                <a:t>bt_vendor_lib.h</a:t>
              </a:r>
              <a:endParaRPr lang="en-US" sz="1200" dirty="0"/>
            </a:p>
          </p:txBody>
        </p:sp>
        <p:cxnSp>
          <p:nvCxnSpPr>
            <p:cNvPr id="28" name="Straight Arrow Connector 27">
              <a:extLst>
                <a:ext uri="{FF2B5EF4-FFF2-40B4-BE49-F238E27FC236}">
                  <a16:creationId xmlns:a16="http://schemas.microsoft.com/office/drawing/2014/main" id="{8CBA7C3B-E7DE-0EF0-5B99-5C3F1F986FF2}"/>
                </a:ext>
              </a:extLst>
            </p:cNvPr>
            <p:cNvCxnSpPr/>
            <p:nvPr/>
          </p:nvCxnSpPr>
          <p:spPr>
            <a:xfrm>
              <a:off x="6465455" y="1318748"/>
              <a:ext cx="973581" cy="0"/>
            </a:xfrm>
            <a:prstGeom prst="straightConnector1">
              <a:avLst/>
            </a:prstGeom>
            <a:ln w="22225">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D8C4C26-0822-D1FA-B886-CC4A1D19CF6C}"/>
                </a:ext>
              </a:extLst>
            </p:cNvPr>
            <p:cNvCxnSpPr>
              <a:cxnSpLocks/>
            </p:cNvCxnSpPr>
            <p:nvPr/>
          </p:nvCxnSpPr>
          <p:spPr>
            <a:xfrm>
              <a:off x="4664364" y="2115127"/>
              <a:ext cx="0" cy="773926"/>
            </a:xfrm>
            <a:prstGeom prst="straightConnector1">
              <a:avLst/>
            </a:prstGeom>
            <a:ln w="22225">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0691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9" name="Group 8">
            <a:extLst>
              <a:ext uri="{FF2B5EF4-FFF2-40B4-BE49-F238E27FC236}">
                <a16:creationId xmlns:a16="http://schemas.microsoft.com/office/drawing/2014/main" id="{0DDA8C18-B05F-8C6E-DE97-6E819095C992}"/>
              </a:ext>
            </a:extLst>
          </p:cNvPr>
          <p:cNvGrpSpPr/>
          <p:nvPr/>
        </p:nvGrpSpPr>
        <p:grpSpPr>
          <a:xfrm>
            <a:off x="1370290" y="1335187"/>
            <a:ext cx="5871019" cy="2636450"/>
            <a:chOff x="1019308" y="1289005"/>
            <a:chExt cx="5871019" cy="2636450"/>
          </a:xfrm>
        </p:grpSpPr>
        <p:grpSp>
          <p:nvGrpSpPr>
            <p:cNvPr id="20" name="Group 19">
              <a:extLst>
                <a:ext uri="{FF2B5EF4-FFF2-40B4-BE49-F238E27FC236}">
                  <a16:creationId xmlns:a16="http://schemas.microsoft.com/office/drawing/2014/main" id="{E84FB480-D5B2-8DDF-D850-2C0DFA81BADB}"/>
                </a:ext>
              </a:extLst>
            </p:cNvPr>
            <p:cNvGrpSpPr/>
            <p:nvPr/>
          </p:nvGrpSpPr>
          <p:grpSpPr>
            <a:xfrm>
              <a:off x="1019308" y="1289005"/>
              <a:ext cx="1704592" cy="2636450"/>
              <a:chOff x="1019308" y="1289005"/>
              <a:chExt cx="1704592" cy="2636450"/>
            </a:xfrm>
          </p:grpSpPr>
          <p:sp>
            <p:nvSpPr>
              <p:cNvPr id="137" name="Rectangle 136">
                <a:extLst>
                  <a:ext uri="{FF2B5EF4-FFF2-40B4-BE49-F238E27FC236}">
                    <a16:creationId xmlns:a16="http://schemas.microsoft.com/office/drawing/2014/main" id="{DDB7A1C0-208B-28D6-D518-8F78EE3703D3}"/>
                  </a:ext>
                </a:extLst>
              </p:cNvPr>
              <p:cNvSpPr/>
              <p:nvPr/>
            </p:nvSpPr>
            <p:spPr>
              <a:xfrm>
                <a:off x="1019309" y="1289005"/>
                <a:ext cx="1704591" cy="26364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1019308" y="1289006"/>
                <a:ext cx="1704592"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Libbt</a:t>
                </a:r>
                <a:r>
                  <a:rPr lang="en-US" sz="1600" dirty="0"/>
                  <a:t>-vendor</a:t>
                </a:r>
              </a:p>
            </p:txBody>
          </p:sp>
          <p:sp>
            <p:nvSpPr>
              <p:cNvPr id="83" name="TextBox 82">
                <a:extLst>
                  <a:ext uri="{FF2B5EF4-FFF2-40B4-BE49-F238E27FC236}">
                    <a16:creationId xmlns:a16="http://schemas.microsoft.com/office/drawing/2014/main" id="{0479EDAB-E286-2898-768B-A66574649384}"/>
                  </a:ext>
                </a:extLst>
              </p:cNvPr>
              <p:cNvSpPr txBox="1"/>
              <p:nvPr/>
            </p:nvSpPr>
            <p:spPr>
              <a:xfrm>
                <a:off x="1254205" y="1849485"/>
                <a:ext cx="1248417" cy="253916"/>
              </a:xfrm>
              <a:prstGeom prst="rect">
                <a:avLst/>
              </a:prstGeom>
              <a:solidFill>
                <a:schemeClr val="bg1">
                  <a:lumMod val="75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3" name="TextBox 2">
                <a:extLst>
                  <a:ext uri="{FF2B5EF4-FFF2-40B4-BE49-F238E27FC236}">
                    <a16:creationId xmlns:a16="http://schemas.microsoft.com/office/drawing/2014/main" id="{07615A9D-D25C-FEB9-3359-8FBB6498B292}"/>
                  </a:ext>
                </a:extLst>
              </p:cNvPr>
              <p:cNvSpPr txBox="1"/>
              <p:nvPr/>
            </p:nvSpPr>
            <p:spPr>
              <a:xfrm>
                <a:off x="1254204" y="3408971"/>
                <a:ext cx="1248417" cy="415498"/>
              </a:xfrm>
              <a:prstGeom prst="rect">
                <a:avLst/>
              </a:prstGeom>
              <a:solidFill>
                <a:schemeClr val="bg1">
                  <a:lumMod val="75000"/>
                </a:schemeClr>
              </a:solidFill>
            </p:spPr>
            <p:txBody>
              <a:bodyPr wrap="square" rtlCol="0">
                <a:spAutoFit/>
              </a:bodyPr>
              <a:lstStyle/>
              <a:p>
                <a:pPr algn="ctr"/>
                <a:r>
                  <a:rPr lang="en-US" sz="1050" dirty="0"/>
                  <a:t>Vendor specific operation {*op()}</a:t>
                </a:r>
              </a:p>
            </p:txBody>
          </p:sp>
          <p:sp>
            <p:nvSpPr>
              <p:cNvPr id="4" name="TextBox 3">
                <a:extLst>
                  <a:ext uri="{FF2B5EF4-FFF2-40B4-BE49-F238E27FC236}">
                    <a16:creationId xmlns:a16="http://schemas.microsoft.com/office/drawing/2014/main" id="{B369E150-0691-3828-9D8C-E8997EDE4539}"/>
                  </a:ext>
                </a:extLst>
              </p:cNvPr>
              <p:cNvSpPr txBox="1"/>
              <p:nvPr/>
            </p:nvSpPr>
            <p:spPr>
              <a:xfrm>
                <a:off x="1254204" y="2316926"/>
                <a:ext cx="1248417" cy="253916"/>
              </a:xfrm>
              <a:prstGeom prst="rect">
                <a:avLst/>
              </a:prstGeom>
              <a:solidFill>
                <a:schemeClr val="tx2">
                  <a:lumMod val="60000"/>
                  <a:lumOff val="40000"/>
                </a:schemeClr>
              </a:solidFill>
            </p:spPr>
            <p:txBody>
              <a:bodyPr wrap="square" rtlCol="0">
                <a:spAutoFit/>
              </a:bodyPr>
              <a:lstStyle/>
              <a:p>
                <a:pPr algn="ctr"/>
                <a:r>
                  <a:rPr lang="en-US" sz="1050" dirty="0"/>
                  <a:t>Cleanup()</a:t>
                </a:r>
              </a:p>
            </p:txBody>
          </p:sp>
          <p:sp>
            <p:nvSpPr>
              <p:cNvPr id="19" name="TextBox 18">
                <a:extLst>
                  <a:ext uri="{FF2B5EF4-FFF2-40B4-BE49-F238E27FC236}">
                    <a16:creationId xmlns:a16="http://schemas.microsoft.com/office/drawing/2014/main" id="{1C1DFDC4-6AA0-6586-1D50-F251DF3477BB}"/>
                  </a:ext>
                </a:extLst>
              </p:cNvPr>
              <p:cNvSpPr txBox="1"/>
              <p:nvPr/>
            </p:nvSpPr>
            <p:spPr>
              <a:xfrm>
                <a:off x="1247395" y="2716651"/>
                <a:ext cx="1248417" cy="577081"/>
              </a:xfrm>
              <a:prstGeom prst="rect">
                <a:avLst/>
              </a:prstGeom>
              <a:solidFill>
                <a:schemeClr val="bg1">
                  <a:lumMod val="75000"/>
                </a:schemeClr>
              </a:solidFill>
            </p:spPr>
            <p:txBody>
              <a:bodyPr wrap="square" rtlCol="0">
                <a:spAutoFit/>
              </a:bodyPr>
              <a:lstStyle/>
              <a:p>
                <a:pPr algn="ctr"/>
                <a:r>
                  <a:rPr lang="en-US" sz="1050" dirty="0"/>
                  <a:t>Create dynamic library entry point</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3250968" y="1430985"/>
              <a:ext cx="3639359" cy="2279714"/>
            </a:xfrm>
            <a:prstGeom prst="wedgeRectCallout">
              <a:avLst>
                <a:gd name="adj1" fmla="val -70378"/>
                <a:gd name="adj2" fmla="val -57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0C2A15-8CAC-DB1E-D245-C65CCEFC3850}"/>
                </a:ext>
              </a:extLst>
            </p:cNvPr>
            <p:cNvPicPr>
              <a:picLocks noChangeAspect="1"/>
            </p:cNvPicPr>
            <p:nvPr/>
          </p:nvPicPr>
          <p:blipFill>
            <a:blip r:embed="rId2"/>
            <a:stretch>
              <a:fillRect/>
            </a:stretch>
          </p:blipFill>
          <p:spPr>
            <a:xfrm>
              <a:off x="3399559" y="1831770"/>
              <a:ext cx="2400300" cy="1552575"/>
            </a:xfrm>
            <a:prstGeom prst="rect">
              <a:avLst/>
            </a:prstGeom>
          </p:spPr>
        </p:pic>
        <p:sp>
          <p:nvSpPr>
            <p:cNvPr id="7" name="TextBox 6">
              <a:extLst>
                <a:ext uri="{FF2B5EF4-FFF2-40B4-BE49-F238E27FC236}">
                  <a16:creationId xmlns:a16="http://schemas.microsoft.com/office/drawing/2014/main" id="{6AD5002C-FD93-E76F-DFCD-D184C5682C29}"/>
                </a:ext>
              </a:extLst>
            </p:cNvPr>
            <p:cNvSpPr txBox="1"/>
            <p:nvPr/>
          </p:nvSpPr>
          <p:spPr>
            <a:xfrm>
              <a:off x="3250968" y="1427165"/>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grpSp>
    </p:spTree>
    <p:extLst>
      <p:ext uri="{BB962C8B-B14F-4D97-AF65-F5344CB8AC3E}">
        <p14:creationId xmlns:p14="http://schemas.microsoft.com/office/powerpoint/2010/main" val="95592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11" name="Group 10">
            <a:extLst>
              <a:ext uri="{FF2B5EF4-FFF2-40B4-BE49-F238E27FC236}">
                <a16:creationId xmlns:a16="http://schemas.microsoft.com/office/drawing/2014/main" id="{DE3364BA-27AD-EA77-DABE-47258D5E8AB6}"/>
              </a:ext>
            </a:extLst>
          </p:cNvPr>
          <p:cNvGrpSpPr/>
          <p:nvPr/>
        </p:nvGrpSpPr>
        <p:grpSpPr>
          <a:xfrm>
            <a:off x="1370290" y="1335187"/>
            <a:ext cx="7330365" cy="2636450"/>
            <a:chOff x="1370290" y="1335187"/>
            <a:chExt cx="7330365" cy="2636450"/>
          </a:xfrm>
        </p:grpSpPr>
        <p:grpSp>
          <p:nvGrpSpPr>
            <p:cNvPr id="20" name="Group 19">
              <a:extLst>
                <a:ext uri="{FF2B5EF4-FFF2-40B4-BE49-F238E27FC236}">
                  <a16:creationId xmlns:a16="http://schemas.microsoft.com/office/drawing/2014/main" id="{E84FB480-D5B2-8DDF-D850-2C0DFA81BADB}"/>
                </a:ext>
              </a:extLst>
            </p:cNvPr>
            <p:cNvGrpSpPr/>
            <p:nvPr/>
          </p:nvGrpSpPr>
          <p:grpSpPr>
            <a:xfrm>
              <a:off x="1370290" y="1335187"/>
              <a:ext cx="1704592" cy="2636450"/>
              <a:chOff x="1019308" y="1289005"/>
              <a:chExt cx="1704592" cy="2636450"/>
            </a:xfrm>
          </p:grpSpPr>
          <p:sp>
            <p:nvSpPr>
              <p:cNvPr id="137" name="Rectangle 136">
                <a:extLst>
                  <a:ext uri="{FF2B5EF4-FFF2-40B4-BE49-F238E27FC236}">
                    <a16:creationId xmlns:a16="http://schemas.microsoft.com/office/drawing/2014/main" id="{DDB7A1C0-208B-28D6-D518-8F78EE3703D3}"/>
                  </a:ext>
                </a:extLst>
              </p:cNvPr>
              <p:cNvSpPr/>
              <p:nvPr/>
            </p:nvSpPr>
            <p:spPr>
              <a:xfrm>
                <a:off x="1019309" y="1289005"/>
                <a:ext cx="1704591" cy="26364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1019308" y="1289006"/>
                <a:ext cx="1704592"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Libbt</a:t>
                </a:r>
                <a:r>
                  <a:rPr lang="en-US" sz="1600" dirty="0"/>
                  <a:t>-vendor</a:t>
                </a:r>
              </a:p>
            </p:txBody>
          </p:sp>
          <p:sp>
            <p:nvSpPr>
              <p:cNvPr id="83" name="TextBox 82">
                <a:extLst>
                  <a:ext uri="{FF2B5EF4-FFF2-40B4-BE49-F238E27FC236}">
                    <a16:creationId xmlns:a16="http://schemas.microsoft.com/office/drawing/2014/main" id="{0479EDAB-E286-2898-768B-A66574649384}"/>
                  </a:ext>
                </a:extLst>
              </p:cNvPr>
              <p:cNvSpPr txBox="1"/>
              <p:nvPr/>
            </p:nvSpPr>
            <p:spPr>
              <a:xfrm>
                <a:off x="1254205" y="1849485"/>
                <a:ext cx="1248417" cy="253916"/>
              </a:xfrm>
              <a:prstGeom prst="rect">
                <a:avLst/>
              </a:prstGeom>
              <a:solidFill>
                <a:schemeClr val="bg1">
                  <a:lumMod val="75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3" name="TextBox 2">
                <a:extLst>
                  <a:ext uri="{FF2B5EF4-FFF2-40B4-BE49-F238E27FC236}">
                    <a16:creationId xmlns:a16="http://schemas.microsoft.com/office/drawing/2014/main" id="{07615A9D-D25C-FEB9-3359-8FBB6498B292}"/>
                  </a:ext>
                </a:extLst>
              </p:cNvPr>
              <p:cNvSpPr txBox="1"/>
              <p:nvPr/>
            </p:nvSpPr>
            <p:spPr>
              <a:xfrm>
                <a:off x="1254204" y="3408971"/>
                <a:ext cx="1248417" cy="415498"/>
              </a:xfrm>
              <a:prstGeom prst="rect">
                <a:avLst/>
              </a:prstGeom>
              <a:solidFill>
                <a:schemeClr val="bg1">
                  <a:lumMod val="75000"/>
                </a:schemeClr>
              </a:solidFill>
            </p:spPr>
            <p:txBody>
              <a:bodyPr wrap="square" rtlCol="0">
                <a:spAutoFit/>
              </a:bodyPr>
              <a:lstStyle/>
              <a:p>
                <a:pPr algn="ctr"/>
                <a:r>
                  <a:rPr lang="en-US" sz="1050" dirty="0"/>
                  <a:t>Vendor specific operation {*op()}</a:t>
                </a:r>
              </a:p>
            </p:txBody>
          </p:sp>
          <p:sp>
            <p:nvSpPr>
              <p:cNvPr id="4" name="TextBox 3">
                <a:extLst>
                  <a:ext uri="{FF2B5EF4-FFF2-40B4-BE49-F238E27FC236}">
                    <a16:creationId xmlns:a16="http://schemas.microsoft.com/office/drawing/2014/main" id="{B369E150-0691-3828-9D8C-E8997EDE4539}"/>
                  </a:ext>
                </a:extLst>
              </p:cNvPr>
              <p:cNvSpPr txBox="1"/>
              <p:nvPr/>
            </p:nvSpPr>
            <p:spPr>
              <a:xfrm>
                <a:off x="1254204" y="2316926"/>
                <a:ext cx="1248417" cy="253916"/>
              </a:xfrm>
              <a:prstGeom prst="rect">
                <a:avLst/>
              </a:prstGeom>
              <a:solidFill>
                <a:schemeClr val="bg1">
                  <a:lumMod val="75000"/>
                </a:schemeClr>
              </a:solidFill>
            </p:spPr>
            <p:txBody>
              <a:bodyPr wrap="square" rtlCol="0">
                <a:spAutoFit/>
              </a:bodyPr>
              <a:lstStyle/>
              <a:p>
                <a:pPr algn="ctr"/>
                <a:r>
                  <a:rPr lang="en-US" sz="1050" dirty="0"/>
                  <a:t>Cleanup()</a:t>
                </a:r>
              </a:p>
            </p:txBody>
          </p:sp>
          <p:sp>
            <p:nvSpPr>
              <p:cNvPr id="19" name="TextBox 18">
                <a:extLst>
                  <a:ext uri="{FF2B5EF4-FFF2-40B4-BE49-F238E27FC236}">
                    <a16:creationId xmlns:a16="http://schemas.microsoft.com/office/drawing/2014/main" id="{1C1DFDC4-6AA0-6586-1D50-F251DF3477BB}"/>
                  </a:ext>
                </a:extLst>
              </p:cNvPr>
              <p:cNvSpPr txBox="1"/>
              <p:nvPr/>
            </p:nvSpPr>
            <p:spPr>
              <a:xfrm>
                <a:off x="1247395" y="2716651"/>
                <a:ext cx="1248417" cy="577081"/>
              </a:xfrm>
              <a:prstGeom prst="rect">
                <a:avLst/>
              </a:prstGeom>
              <a:solidFill>
                <a:schemeClr val="tx2">
                  <a:lumMod val="60000"/>
                  <a:lumOff val="40000"/>
                </a:schemeClr>
              </a:solidFill>
            </p:spPr>
            <p:txBody>
              <a:bodyPr wrap="square" rtlCol="0">
                <a:spAutoFit/>
              </a:bodyPr>
              <a:lstStyle/>
              <a:p>
                <a:pPr algn="ctr"/>
                <a:r>
                  <a:rPr lang="en-US" sz="1050" dirty="0"/>
                  <a:t>Create dynamic library entry point</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3601950" y="1477167"/>
              <a:ext cx="5098705" cy="2279714"/>
            </a:xfrm>
            <a:prstGeom prst="wedgeRectCallout">
              <a:avLst>
                <a:gd name="adj1" fmla="val -64762"/>
                <a:gd name="adj2" fmla="val 19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D5002C-FD93-E76F-DFCD-D184C5682C29}"/>
                </a:ext>
              </a:extLst>
            </p:cNvPr>
            <p:cNvSpPr txBox="1"/>
            <p:nvPr/>
          </p:nvSpPr>
          <p:spPr>
            <a:xfrm>
              <a:off x="3601950" y="1473347"/>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pic>
          <p:nvPicPr>
            <p:cNvPr id="10" name="Picture 9">
              <a:extLst>
                <a:ext uri="{FF2B5EF4-FFF2-40B4-BE49-F238E27FC236}">
                  <a16:creationId xmlns:a16="http://schemas.microsoft.com/office/drawing/2014/main" id="{818E42CE-367F-FA88-99FF-BC8F65EF3C72}"/>
                </a:ext>
              </a:extLst>
            </p:cNvPr>
            <p:cNvPicPr>
              <a:picLocks noChangeAspect="1"/>
            </p:cNvPicPr>
            <p:nvPr/>
          </p:nvPicPr>
          <p:blipFill>
            <a:blip r:embed="rId2"/>
            <a:stretch>
              <a:fillRect/>
            </a:stretch>
          </p:blipFill>
          <p:spPr>
            <a:xfrm>
              <a:off x="3699306" y="1895667"/>
              <a:ext cx="4867275" cy="1266825"/>
            </a:xfrm>
            <a:prstGeom prst="rect">
              <a:avLst/>
            </a:prstGeom>
          </p:spPr>
        </p:pic>
      </p:grpSp>
    </p:spTree>
    <p:extLst>
      <p:ext uri="{BB962C8B-B14F-4D97-AF65-F5344CB8AC3E}">
        <p14:creationId xmlns:p14="http://schemas.microsoft.com/office/powerpoint/2010/main" val="232681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26" name="Group 25">
            <a:extLst>
              <a:ext uri="{FF2B5EF4-FFF2-40B4-BE49-F238E27FC236}">
                <a16:creationId xmlns:a16="http://schemas.microsoft.com/office/drawing/2014/main" id="{27B4C284-0E6E-2DE5-C494-1814B37398DF}"/>
              </a:ext>
            </a:extLst>
          </p:cNvPr>
          <p:cNvGrpSpPr/>
          <p:nvPr/>
        </p:nvGrpSpPr>
        <p:grpSpPr>
          <a:xfrm>
            <a:off x="548254" y="633489"/>
            <a:ext cx="8635159" cy="5943034"/>
            <a:chOff x="548254" y="633489"/>
            <a:chExt cx="8635159" cy="5943034"/>
          </a:xfrm>
        </p:grpSpPr>
        <p:grpSp>
          <p:nvGrpSpPr>
            <p:cNvPr id="20" name="Group 19">
              <a:extLst>
                <a:ext uri="{FF2B5EF4-FFF2-40B4-BE49-F238E27FC236}">
                  <a16:creationId xmlns:a16="http://schemas.microsoft.com/office/drawing/2014/main" id="{E84FB480-D5B2-8DDF-D850-2C0DFA81BADB}"/>
                </a:ext>
              </a:extLst>
            </p:cNvPr>
            <p:cNvGrpSpPr/>
            <p:nvPr/>
          </p:nvGrpSpPr>
          <p:grpSpPr>
            <a:xfrm>
              <a:off x="548254" y="1205878"/>
              <a:ext cx="1704592" cy="2636450"/>
              <a:chOff x="1019308" y="1289005"/>
              <a:chExt cx="1704592" cy="2636450"/>
            </a:xfrm>
          </p:grpSpPr>
          <p:sp>
            <p:nvSpPr>
              <p:cNvPr id="137" name="Rectangle 136">
                <a:extLst>
                  <a:ext uri="{FF2B5EF4-FFF2-40B4-BE49-F238E27FC236}">
                    <a16:creationId xmlns:a16="http://schemas.microsoft.com/office/drawing/2014/main" id="{DDB7A1C0-208B-28D6-D518-8F78EE3703D3}"/>
                  </a:ext>
                </a:extLst>
              </p:cNvPr>
              <p:cNvSpPr/>
              <p:nvPr/>
            </p:nvSpPr>
            <p:spPr>
              <a:xfrm>
                <a:off x="1019309" y="1289005"/>
                <a:ext cx="1704591" cy="26364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1019308" y="1289006"/>
                <a:ext cx="1704592"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Libbt</a:t>
                </a:r>
                <a:r>
                  <a:rPr lang="en-US" sz="1600" dirty="0"/>
                  <a:t>-vendor</a:t>
                </a:r>
              </a:p>
            </p:txBody>
          </p:sp>
          <p:sp>
            <p:nvSpPr>
              <p:cNvPr id="83" name="TextBox 82">
                <a:extLst>
                  <a:ext uri="{FF2B5EF4-FFF2-40B4-BE49-F238E27FC236}">
                    <a16:creationId xmlns:a16="http://schemas.microsoft.com/office/drawing/2014/main" id="{0479EDAB-E286-2898-768B-A66574649384}"/>
                  </a:ext>
                </a:extLst>
              </p:cNvPr>
              <p:cNvSpPr txBox="1"/>
              <p:nvPr/>
            </p:nvSpPr>
            <p:spPr>
              <a:xfrm>
                <a:off x="1254205" y="1849485"/>
                <a:ext cx="1248417" cy="253916"/>
              </a:xfrm>
              <a:prstGeom prst="rect">
                <a:avLst/>
              </a:prstGeom>
              <a:solidFill>
                <a:schemeClr val="bg1">
                  <a:lumMod val="75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3" name="TextBox 2">
                <a:extLst>
                  <a:ext uri="{FF2B5EF4-FFF2-40B4-BE49-F238E27FC236}">
                    <a16:creationId xmlns:a16="http://schemas.microsoft.com/office/drawing/2014/main" id="{07615A9D-D25C-FEB9-3359-8FBB6498B292}"/>
                  </a:ext>
                </a:extLst>
              </p:cNvPr>
              <p:cNvSpPr txBox="1"/>
              <p:nvPr/>
            </p:nvSpPr>
            <p:spPr>
              <a:xfrm>
                <a:off x="1254204" y="3408971"/>
                <a:ext cx="1248417" cy="415498"/>
              </a:xfrm>
              <a:prstGeom prst="rect">
                <a:avLst/>
              </a:prstGeom>
              <a:solidFill>
                <a:schemeClr val="tx2">
                  <a:lumMod val="60000"/>
                  <a:lumOff val="40000"/>
                </a:schemeClr>
              </a:solidFill>
            </p:spPr>
            <p:txBody>
              <a:bodyPr wrap="square" rtlCol="0">
                <a:spAutoFit/>
              </a:bodyPr>
              <a:lstStyle/>
              <a:p>
                <a:pPr algn="ctr"/>
                <a:r>
                  <a:rPr lang="en-US" sz="1050" dirty="0"/>
                  <a:t>Vendor specific operation {*op()}</a:t>
                </a:r>
              </a:p>
            </p:txBody>
          </p:sp>
          <p:sp>
            <p:nvSpPr>
              <p:cNvPr id="4" name="TextBox 3">
                <a:extLst>
                  <a:ext uri="{FF2B5EF4-FFF2-40B4-BE49-F238E27FC236}">
                    <a16:creationId xmlns:a16="http://schemas.microsoft.com/office/drawing/2014/main" id="{B369E150-0691-3828-9D8C-E8997EDE4539}"/>
                  </a:ext>
                </a:extLst>
              </p:cNvPr>
              <p:cNvSpPr txBox="1"/>
              <p:nvPr/>
            </p:nvSpPr>
            <p:spPr>
              <a:xfrm>
                <a:off x="1254204" y="2316926"/>
                <a:ext cx="1248417" cy="253916"/>
              </a:xfrm>
              <a:prstGeom prst="rect">
                <a:avLst/>
              </a:prstGeom>
              <a:solidFill>
                <a:schemeClr val="bg1">
                  <a:lumMod val="75000"/>
                </a:schemeClr>
              </a:solidFill>
            </p:spPr>
            <p:txBody>
              <a:bodyPr wrap="square" rtlCol="0">
                <a:spAutoFit/>
              </a:bodyPr>
              <a:lstStyle/>
              <a:p>
                <a:pPr algn="ctr"/>
                <a:r>
                  <a:rPr lang="en-US" sz="1050" dirty="0"/>
                  <a:t>Cleanup()</a:t>
                </a:r>
              </a:p>
            </p:txBody>
          </p:sp>
          <p:sp>
            <p:nvSpPr>
              <p:cNvPr id="19" name="TextBox 18">
                <a:extLst>
                  <a:ext uri="{FF2B5EF4-FFF2-40B4-BE49-F238E27FC236}">
                    <a16:creationId xmlns:a16="http://schemas.microsoft.com/office/drawing/2014/main" id="{1C1DFDC4-6AA0-6586-1D50-F251DF3477BB}"/>
                  </a:ext>
                </a:extLst>
              </p:cNvPr>
              <p:cNvSpPr txBox="1"/>
              <p:nvPr/>
            </p:nvSpPr>
            <p:spPr>
              <a:xfrm>
                <a:off x="1247395" y="2716651"/>
                <a:ext cx="1248417" cy="577081"/>
              </a:xfrm>
              <a:prstGeom prst="rect">
                <a:avLst/>
              </a:prstGeom>
              <a:solidFill>
                <a:schemeClr val="bg1">
                  <a:lumMod val="75000"/>
                </a:schemeClr>
              </a:solidFill>
            </p:spPr>
            <p:txBody>
              <a:bodyPr wrap="square" rtlCol="0">
                <a:spAutoFit/>
              </a:bodyPr>
              <a:lstStyle/>
              <a:p>
                <a:pPr algn="ctr"/>
                <a:r>
                  <a:rPr lang="en-US" sz="1050" dirty="0"/>
                  <a:t>Create dynamic library entry point</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2779915" y="633489"/>
              <a:ext cx="6403498" cy="5943034"/>
            </a:xfrm>
            <a:prstGeom prst="wedgeRectCallout">
              <a:avLst>
                <a:gd name="adj1" fmla="val -61929"/>
                <a:gd name="adj2" fmla="val -1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D5002C-FD93-E76F-DFCD-D184C5682C29}"/>
                </a:ext>
              </a:extLst>
            </p:cNvPr>
            <p:cNvSpPr txBox="1"/>
            <p:nvPr/>
          </p:nvSpPr>
          <p:spPr>
            <a:xfrm>
              <a:off x="2853802" y="679197"/>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pic>
          <p:nvPicPr>
            <p:cNvPr id="16" name="Picture 15">
              <a:extLst>
                <a:ext uri="{FF2B5EF4-FFF2-40B4-BE49-F238E27FC236}">
                  <a16:creationId xmlns:a16="http://schemas.microsoft.com/office/drawing/2014/main" id="{0EA1C9AE-930B-AC55-9F77-1FDCE20A53AC}"/>
                </a:ext>
              </a:extLst>
            </p:cNvPr>
            <p:cNvPicPr>
              <a:picLocks noChangeAspect="1"/>
            </p:cNvPicPr>
            <p:nvPr/>
          </p:nvPicPr>
          <p:blipFill>
            <a:blip r:embed="rId2"/>
            <a:stretch>
              <a:fillRect/>
            </a:stretch>
          </p:blipFill>
          <p:spPr>
            <a:xfrm>
              <a:off x="2966918" y="909499"/>
              <a:ext cx="5899987" cy="2746083"/>
            </a:xfrm>
            <a:prstGeom prst="rect">
              <a:avLst/>
            </a:prstGeom>
          </p:spPr>
        </p:pic>
        <p:pic>
          <p:nvPicPr>
            <p:cNvPr id="18" name="Picture 17">
              <a:extLst>
                <a:ext uri="{FF2B5EF4-FFF2-40B4-BE49-F238E27FC236}">
                  <a16:creationId xmlns:a16="http://schemas.microsoft.com/office/drawing/2014/main" id="{3624F9D1-5239-AB2C-3F0C-F2DD4D8CDFA9}"/>
                </a:ext>
              </a:extLst>
            </p:cNvPr>
            <p:cNvPicPr>
              <a:picLocks noChangeAspect="1"/>
            </p:cNvPicPr>
            <p:nvPr/>
          </p:nvPicPr>
          <p:blipFill>
            <a:blip r:embed="rId3"/>
            <a:stretch>
              <a:fillRect/>
            </a:stretch>
          </p:blipFill>
          <p:spPr>
            <a:xfrm>
              <a:off x="2976154" y="3920837"/>
              <a:ext cx="5899987" cy="2371725"/>
            </a:xfrm>
            <a:prstGeom prst="rect">
              <a:avLst/>
            </a:prstGeom>
          </p:spPr>
        </p:pic>
        <p:sp>
          <p:nvSpPr>
            <p:cNvPr id="21" name="TextBox 20">
              <a:extLst>
                <a:ext uri="{FF2B5EF4-FFF2-40B4-BE49-F238E27FC236}">
                  <a16:creationId xmlns:a16="http://schemas.microsoft.com/office/drawing/2014/main" id="{7523F82C-9987-CD15-E5BC-2395AF607DB4}"/>
                </a:ext>
              </a:extLst>
            </p:cNvPr>
            <p:cNvSpPr txBox="1"/>
            <p:nvPr/>
          </p:nvSpPr>
          <p:spPr>
            <a:xfrm>
              <a:off x="2966918" y="6299523"/>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userial_vendor.c</a:t>
              </a:r>
              <a:endParaRPr lang="en-US" sz="1200" dirty="0"/>
            </a:p>
          </p:txBody>
        </p:sp>
        <p:cxnSp>
          <p:nvCxnSpPr>
            <p:cNvPr id="23" name="Straight Arrow Connector 22">
              <a:extLst>
                <a:ext uri="{FF2B5EF4-FFF2-40B4-BE49-F238E27FC236}">
                  <a16:creationId xmlns:a16="http://schemas.microsoft.com/office/drawing/2014/main" id="{0B64859D-D309-4F74-D52E-854E2BFF5B66}"/>
                </a:ext>
              </a:extLst>
            </p:cNvPr>
            <p:cNvCxnSpPr>
              <a:cxnSpLocks/>
            </p:cNvCxnSpPr>
            <p:nvPr/>
          </p:nvCxnSpPr>
          <p:spPr>
            <a:xfrm flipH="1">
              <a:off x="4636537" y="3011055"/>
              <a:ext cx="914518" cy="997526"/>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7865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15" name="Group 14">
            <a:extLst>
              <a:ext uri="{FF2B5EF4-FFF2-40B4-BE49-F238E27FC236}">
                <a16:creationId xmlns:a16="http://schemas.microsoft.com/office/drawing/2014/main" id="{1133B7A2-BD16-9A00-96CE-C89A45F3FCE1}"/>
              </a:ext>
            </a:extLst>
          </p:cNvPr>
          <p:cNvGrpSpPr/>
          <p:nvPr/>
        </p:nvGrpSpPr>
        <p:grpSpPr>
          <a:xfrm>
            <a:off x="548254" y="633489"/>
            <a:ext cx="8521855" cy="5943034"/>
            <a:chOff x="548254" y="633489"/>
            <a:chExt cx="8521855" cy="5943034"/>
          </a:xfrm>
        </p:grpSpPr>
        <p:sp>
          <p:nvSpPr>
            <p:cNvPr id="11" name="Arrow: Left 10">
              <a:extLst>
                <a:ext uri="{FF2B5EF4-FFF2-40B4-BE49-F238E27FC236}">
                  <a16:creationId xmlns:a16="http://schemas.microsoft.com/office/drawing/2014/main" id="{0342E753-77F4-58A1-71ED-058A60844EEB}"/>
                </a:ext>
              </a:extLst>
            </p:cNvPr>
            <p:cNvSpPr/>
            <p:nvPr/>
          </p:nvSpPr>
          <p:spPr>
            <a:xfrm>
              <a:off x="548254" y="5489690"/>
              <a:ext cx="822036" cy="391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grpSp>
          <p:nvGrpSpPr>
            <p:cNvPr id="20" name="Group 19">
              <a:extLst>
                <a:ext uri="{FF2B5EF4-FFF2-40B4-BE49-F238E27FC236}">
                  <a16:creationId xmlns:a16="http://schemas.microsoft.com/office/drawing/2014/main" id="{E84FB480-D5B2-8DDF-D850-2C0DFA81BADB}"/>
                </a:ext>
              </a:extLst>
            </p:cNvPr>
            <p:cNvGrpSpPr/>
            <p:nvPr/>
          </p:nvGrpSpPr>
          <p:grpSpPr>
            <a:xfrm>
              <a:off x="548254" y="1205878"/>
              <a:ext cx="1682226" cy="2636450"/>
              <a:chOff x="1019308" y="1289005"/>
              <a:chExt cx="1704592" cy="2636450"/>
            </a:xfrm>
          </p:grpSpPr>
          <p:sp>
            <p:nvSpPr>
              <p:cNvPr id="137" name="Rectangle 136">
                <a:extLst>
                  <a:ext uri="{FF2B5EF4-FFF2-40B4-BE49-F238E27FC236}">
                    <a16:creationId xmlns:a16="http://schemas.microsoft.com/office/drawing/2014/main" id="{DDB7A1C0-208B-28D6-D518-8F78EE3703D3}"/>
                  </a:ext>
                </a:extLst>
              </p:cNvPr>
              <p:cNvSpPr/>
              <p:nvPr/>
            </p:nvSpPr>
            <p:spPr>
              <a:xfrm>
                <a:off x="1019309" y="1289005"/>
                <a:ext cx="1704591" cy="26364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1019308" y="1289006"/>
                <a:ext cx="1704592" cy="3469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Libbt</a:t>
                </a:r>
                <a:r>
                  <a:rPr lang="en-US" sz="1600" dirty="0"/>
                  <a:t>-vendor</a:t>
                </a:r>
              </a:p>
            </p:txBody>
          </p:sp>
          <p:sp>
            <p:nvSpPr>
              <p:cNvPr id="83" name="TextBox 82">
                <a:extLst>
                  <a:ext uri="{FF2B5EF4-FFF2-40B4-BE49-F238E27FC236}">
                    <a16:creationId xmlns:a16="http://schemas.microsoft.com/office/drawing/2014/main" id="{0479EDAB-E286-2898-768B-A66574649384}"/>
                  </a:ext>
                </a:extLst>
              </p:cNvPr>
              <p:cNvSpPr txBox="1"/>
              <p:nvPr/>
            </p:nvSpPr>
            <p:spPr>
              <a:xfrm>
                <a:off x="1254205" y="1849485"/>
                <a:ext cx="1248417" cy="253916"/>
              </a:xfrm>
              <a:prstGeom prst="rect">
                <a:avLst/>
              </a:prstGeom>
              <a:solidFill>
                <a:schemeClr val="bg1">
                  <a:lumMod val="75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3" name="TextBox 2">
                <a:extLst>
                  <a:ext uri="{FF2B5EF4-FFF2-40B4-BE49-F238E27FC236}">
                    <a16:creationId xmlns:a16="http://schemas.microsoft.com/office/drawing/2014/main" id="{07615A9D-D25C-FEB9-3359-8FBB6498B292}"/>
                  </a:ext>
                </a:extLst>
              </p:cNvPr>
              <p:cNvSpPr txBox="1"/>
              <p:nvPr/>
            </p:nvSpPr>
            <p:spPr>
              <a:xfrm>
                <a:off x="1254204" y="3408971"/>
                <a:ext cx="1248417" cy="415498"/>
              </a:xfrm>
              <a:prstGeom prst="rect">
                <a:avLst/>
              </a:prstGeom>
              <a:solidFill>
                <a:schemeClr val="tx2">
                  <a:lumMod val="60000"/>
                  <a:lumOff val="40000"/>
                </a:schemeClr>
              </a:solidFill>
            </p:spPr>
            <p:txBody>
              <a:bodyPr wrap="square" rtlCol="0">
                <a:spAutoFit/>
              </a:bodyPr>
              <a:lstStyle/>
              <a:p>
                <a:pPr algn="ctr"/>
                <a:r>
                  <a:rPr lang="en-US" sz="1050" dirty="0"/>
                  <a:t>Vendor specific operation {*op()}</a:t>
                </a:r>
              </a:p>
            </p:txBody>
          </p:sp>
          <p:sp>
            <p:nvSpPr>
              <p:cNvPr id="4" name="TextBox 3">
                <a:extLst>
                  <a:ext uri="{FF2B5EF4-FFF2-40B4-BE49-F238E27FC236}">
                    <a16:creationId xmlns:a16="http://schemas.microsoft.com/office/drawing/2014/main" id="{B369E150-0691-3828-9D8C-E8997EDE4539}"/>
                  </a:ext>
                </a:extLst>
              </p:cNvPr>
              <p:cNvSpPr txBox="1"/>
              <p:nvPr/>
            </p:nvSpPr>
            <p:spPr>
              <a:xfrm>
                <a:off x="1254204" y="2316926"/>
                <a:ext cx="1248417" cy="253916"/>
              </a:xfrm>
              <a:prstGeom prst="rect">
                <a:avLst/>
              </a:prstGeom>
              <a:solidFill>
                <a:schemeClr val="bg1">
                  <a:lumMod val="75000"/>
                </a:schemeClr>
              </a:solidFill>
            </p:spPr>
            <p:txBody>
              <a:bodyPr wrap="square" rtlCol="0">
                <a:spAutoFit/>
              </a:bodyPr>
              <a:lstStyle/>
              <a:p>
                <a:pPr algn="ctr"/>
                <a:r>
                  <a:rPr lang="en-US" sz="1050" dirty="0"/>
                  <a:t>Cleanup()</a:t>
                </a:r>
              </a:p>
            </p:txBody>
          </p:sp>
          <p:sp>
            <p:nvSpPr>
              <p:cNvPr id="19" name="TextBox 18">
                <a:extLst>
                  <a:ext uri="{FF2B5EF4-FFF2-40B4-BE49-F238E27FC236}">
                    <a16:creationId xmlns:a16="http://schemas.microsoft.com/office/drawing/2014/main" id="{1C1DFDC4-6AA0-6586-1D50-F251DF3477BB}"/>
                  </a:ext>
                </a:extLst>
              </p:cNvPr>
              <p:cNvSpPr txBox="1"/>
              <p:nvPr/>
            </p:nvSpPr>
            <p:spPr>
              <a:xfrm>
                <a:off x="1247395" y="2716651"/>
                <a:ext cx="1248417" cy="577081"/>
              </a:xfrm>
              <a:prstGeom prst="rect">
                <a:avLst/>
              </a:prstGeom>
              <a:solidFill>
                <a:schemeClr val="bg1">
                  <a:lumMod val="75000"/>
                </a:schemeClr>
              </a:solidFill>
            </p:spPr>
            <p:txBody>
              <a:bodyPr wrap="square" rtlCol="0">
                <a:spAutoFit/>
              </a:bodyPr>
              <a:lstStyle/>
              <a:p>
                <a:pPr algn="ctr"/>
                <a:r>
                  <a:rPr lang="en-US" sz="1050" dirty="0"/>
                  <a:t>Create dynamic library entry point</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2750633" y="633489"/>
              <a:ext cx="6319476" cy="5943034"/>
            </a:xfrm>
            <a:prstGeom prst="wedgeRectCallout">
              <a:avLst>
                <a:gd name="adj1" fmla="val -61929"/>
                <a:gd name="adj2" fmla="val -1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D5002C-FD93-E76F-DFCD-D184C5682C29}"/>
                </a:ext>
              </a:extLst>
            </p:cNvPr>
            <p:cNvSpPr txBox="1"/>
            <p:nvPr/>
          </p:nvSpPr>
          <p:spPr>
            <a:xfrm>
              <a:off x="2823550" y="679197"/>
              <a:ext cx="3591606"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pic>
          <p:nvPicPr>
            <p:cNvPr id="5" name="Picture 4">
              <a:extLst>
                <a:ext uri="{FF2B5EF4-FFF2-40B4-BE49-F238E27FC236}">
                  <a16:creationId xmlns:a16="http://schemas.microsoft.com/office/drawing/2014/main" id="{6084F650-C00A-8324-530C-7F12FC5EE332}"/>
                </a:ext>
              </a:extLst>
            </p:cNvPr>
            <p:cNvPicPr>
              <a:picLocks noChangeAspect="1"/>
            </p:cNvPicPr>
            <p:nvPr/>
          </p:nvPicPr>
          <p:blipFill>
            <a:blip r:embed="rId3"/>
            <a:stretch>
              <a:fillRect/>
            </a:stretch>
          </p:blipFill>
          <p:spPr>
            <a:xfrm>
              <a:off x="2925460" y="1001904"/>
              <a:ext cx="5143500" cy="2352675"/>
            </a:xfrm>
            <a:prstGeom prst="rect">
              <a:avLst/>
            </a:prstGeom>
          </p:spPr>
        </p:pic>
        <p:pic>
          <p:nvPicPr>
            <p:cNvPr id="10" name="Picture 9">
              <a:extLst>
                <a:ext uri="{FF2B5EF4-FFF2-40B4-BE49-F238E27FC236}">
                  <a16:creationId xmlns:a16="http://schemas.microsoft.com/office/drawing/2014/main" id="{DD4454B0-95C4-B8B5-8F11-DD65102E0EF8}"/>
                </a:ext>
              </a:extLst>
            </p:cNvPr>
            <p:cNvPicPr>
              <a:picLocks noChangeAspect="1"/>
            </p:cNvPicPr>
            <p:nvPr/>
          </p:nvPicPr>
          <p:blipFill>
            <a:blip r:embed="rId4"/>
            <a:stretch>
              <a:fillRect/>
            </a:stretch>
          </p:blipFill>
          <p:spPr>
            <a:xfrm>
              <a:off x="2925460" y="3579301"/>
              <a:ext cx="3676650" cy="2645210"/>
            </a:xfrm>
            <a:prstGeom prst="rect">
              <a:avLst/>
            </a:prstGeom>
          </p:spPr>
        </p:pic>
        <p:sp>
          <p:nvSpPr>
            <p:cNvPr id="12" name="TextBox 11">
              <a:extLst>
                <a:ext uri="{FF2B5EF4-FFF2-40B4-BE49-F238E27FC236}">
                  <a16:creationId xmlns:a16="http://schemas.microsoft.com/office/drawing/2014/main" id="{5AD83C71-07B0-3A54-A937-7EAC8D12093C}"/>
                </a:ext>
              </a:extLst>
            </p:cNvPr>
            <p:cNvSpPr txBox="1"/>
            <p:nvPr/>
          </p:nvSpPr>
          <p:spPr>
            <a:xfrm>
              <a:off x="2823550" y="6273386"/>
              <a:ext cx="3591606"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upio.c</a:t>
              </a:r>
              <a:endParaRPr lang="en-US" sz="1200" dirty="0"/>
            </a:p>
          </p:txBody>
        </p:sp>
        <p:cxnSp>
          <p:nvCxnSpPr>
            <p:cNvPr id="14" name="Straight Arrow Connector 13">
              <a:extLst>
                <a:ext uri="{FF2B5EF4-FFF2-40B4-BE49-F238E27FC236}">
                  <a16:creationId xmlns:a16="http://schemas.microsoft.com/office/drawing/2014/main" id="{7A98F1AE-80D0-FA3B-A57E-8EFB84786AFF}"/>
                </a:ext>
              </a:extLst>
            </p:cNvPr>
            <p:cNvCxnSpPr/>
            <p:nvPr/>
          </p:nvCxnSpPr>
          <p:spPr>
            <a:xfrm flipH="1">
              <a:off x="4322618" y="2360757"/>
              <a:ext cx="1394691" cy="1218544"/>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518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432997" y="138360"/>
            <a:ext cx="8596668" cy="736857"/>
          </a:xfrm>
        </p:spPr>
        <p:txBody>
          <a:bodyPr/>
          <a:lstStyle/>
          <a:p>
            <a:r>
              <a:rPr lang="en-US" dirty="0"/>
              <a:t>Android Bluetooth Architecture</a:t>
            </a:r>
          </a:p>
        </p:txBody>
      </p:sp>
      <p:grpSp>
        <p:nvGrpSpPr>
          <p:cNvPr id="84" name="Group 83">
            <a:extLst>
              <a:ext uri="{FF2B5EF4-FFF2-40B4-BE49-F238E27FC236}">
                <a16:creationId xmlns:a16="http://schemas.microsoft.com/office/drawing/2014/main" id="{FBCBD8AB-B86A-B0B3-236A-EE1F94231CF9}"/>
              </a:ext>
            </a:extLst>
          </p:cNvPr>
          <p:cNvGrpSpPr/>
          <p:nvPr/>
        </p:nvGrpSpPr>
        <p:grpSpPr>
          <a:xfrm>
            <a:off x="90824" y="1069367"/>
            <a:ext cx="11881974" cy="5014505"/>
            <a:chOff x="81588" y="1069367"/>
            <a:chExt cx="11881974" cy="5014505"/>
          </a:xfrm>
        </p:grpSpPr>
        <p:grpSp>
          <p:nvGrpSpPr>
            <p:cNvPr id="56" name="Group 55">
              <a:extLst>
                <a:ext uri="{FF2B5EF4-FFF2-40B4-BE49-F238E27FC236}">
                  <a16:creationId xmlns:a16="http://schemas.microsoft.com/office/drawing/2014/main" id="{1CA5A8D2-CDC3-606C-1A17-D5233788DCA4}"/>
                </a:ext>
              </a:extLst>
            </p:cNvPr>
            <p:cNvGrpSpPr/>
            <p:nvPr/>
          </p:nvGrpSpPr>
          <p:grpSpPr>
            <a:xfrm>
              <a:off x="81588" y="1069367"/>
              <a:ext cx="4985359" cy="5014505"/>
              <a:chOff x="173951" y="1124785"/>
              <a:chExt cx="4985359" cy="5014505"/>
            </a:xfrm>
          </p:grpSpPr>
          <p:grpSp>
            <p:nvGrpSpPr>
              <p:cNvPr id="20" name="Group 19">
                <a:extLst>
                  <a:ext uri="{FF2B5EF4-FFF2-40B4-BE49-F238E27FC236}">
                    <a16:creationId xmlns:a16="http://schemas.microsoft.com/office/drawing/2014/main" id="{5C3A87C5-90A3-C06D-6DD5-4F2DBFFE1557}"/>
                  </a:ext>
                </a:extLst>
              </p:cNvPr>
              <p:cNvGrpSpPr/>
              <p:nvPr/>
            </p:nvGrpSpPr>
            <p:grpSpPr>
              <a:xfrm>
                <a:off x="809750" y="1124785"/>
                <a:ext cx="4349560" cy="949547"/>
                <a:chOff x="996003" y="597942"/>
                <a:chExt cx="4349560" cy="949547"/>
              </a:xfrm>
            </p:grpSpPr>
            <p:sp>
              <p:nvSpPr>
                <p:cNvPr id="4" name="Rectangle 3">
                  <a:extLst>
                    <a:ext uri="{FF2B5EF4-FFF2-40B4-BE49-F238E27FC236}">
                      <a16:creationId xmlns:a16="http://schemas.microsoft.com/office/drawing/2014/main" id="{590EC557-B01E-DDD9-19A6-1BDC7393BBA7}"/>
                    </a:ext>
                  </a:extLst>
                </p:cNvPr>
                <p:cNvSpPr/>
                <p:nvPr/>
              </p:nvSpPr>
              <p:spPr>
                <a:xfrm>
                  <a:off x="996003" y="597942"/>
                  <a:ext cx="4348035" cy="3694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FRAMEWORK</a:t>
                  </a:r>
                </a:p>
              </p:txBody>
            </p:sp>
            <p:sp>
              <p:nvSpPr>
                <p:cNvPr id="5" name="Rectangle 4">
                  <a:extLst>
                    <a:ext uri="{FF2B5EF4-FFF2-40B4-BE49-F238E27FC236}">
                      <a16:creationId xmlns:a16="http://schemas.microsoft.com/office/drawing/2014/main" id="{EA49E8FC-2968-0147-1DB2-F6ECFD735D9D}"/>
                    </a:ext>
                  </a:extLst>
                </p:cNvPr>
                <p:cNvSpPr/>
                <p:nvPr/>
              </p:nvSpPr>
              <p:spPr>
                <a:xfrm>
                  <a:off x="997528" y="597942"/>
                  <a:ext cx="4348035" cy="949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F5DA804-4A3C-1311-FDB2-1FA038941356}"/>
                    </a:ext>
                  </a:extLst>
                </p:cNvPr>
                <p:cNvSpPr/>
                <p:nvPr/>
              </p:nvSpPr>
              <p:spPr>
                <a:xfrm>
                  <a:off x="1191491" y="1098903"/>
                  <a:ext cx="1681018" cy="3411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Apps</a:t>
                  </a:r>
                </a:p>
              </p:txBody>
            </p:sp>
            <p:sp>
              <p:nvSpPr>
                <p:cNvPr id="7" name="Rectangle 6">
                  <a:extLst>
                    <a:ext uri="{FF2B5EF4-FFF2-40B4-BE49-F238E27FC236}">
                      <a16:creationId xmlns:a16="http://schemas.microsoft.com/office/drawing/2014/main" id="{1D1AF238-6A48-48C0-FB93-BDB459A1BD99}"/>
                    </a:ext>
                  </a:extLst>
                </p:cNvPr>
                <p:cNvSpPr/>
                <p:nvPr/>
              </p:nvSpPr>
              <p:spPr>
                <a:xfrm>
                  <a:off x="3304197" y="1117152"/>
                  <a:ext cx="1801091" cy="3229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Android.bluetooth</a:t>
                  </a:r>
                  <a:endParaRPr lang="en-US" sz="1200" dirty="0">
                    <a:solidFill>
                      <a:schemeClr val="tx1"/>
                    </a:solidFill>
                  </a:endParaRPr>
                </a:p>
              </p:txBody>
            </p:sp>
          </p:grpSp>
          <p:grpSp>
            <p:nvGrpSpPr>
              <p:cNvPr id="18" name="Group 17">
                <a:extLst>
                  <a:ext uri="{FF2B5EF4-FFF2-40B4-BE49-F238E27FC236}">
                    <a16:creationId xmlns:a16="http://schemas.microsoft.com/office/drawing/2014/main" id="{3EF7FA97-F359-DEBF-FB81-E21805C6FE06}"/>
                  </a:ext>
                </a:extLst>
              </p:cNvPr>
              <p:cNvGrpSpPr/>
              <p:nvPr/>
            </p:nvGrpSpPr>
            <p:grpSpPr>
              <a:xfrm>
                <a:off x="805175" y="2205838"/>
                <a:ext cx="4349560" cy="1324005"/>
                <a:chOff x="994478" y="2255870"/>
                <a:chExt cx="4349560" cy="1324005"/>
              </a:xfrm>
            </p:grpSpPr>
            <p:sp>
              <p:nvSpPr>
                <p:cNvPr id="8" name="Rectangle 7">
                  <a:extLst>
                    <a:ext uri="{FF2B5EF4-FFF2-40B4-BE49-F238E27FC236}">
                      <a16:creationId xmlns:a16="http://schemas.microsoft.com/office/drawing/2014/main" id="{24F1C866-C0F9-C260-8E50-719E50C5D749}"/>
                    </a:ext>
                  </a:extLst>
                </p:cNvPr>
                <p:cNvSpPr/>
                <p:nvPr/>
              </p:nvSpPr>
              <p:spPr>
                <a:xfrm>
                  <a:off x="996003" y="2255871"/>
                  <a:ext cx="4346510" cy="3694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FRAMEWORK</a:t>
                  </a:r>
                </a:p>
              </p:txBody>
            </p:sp>
            <p:sp>
              <p:nvSpPr>
                <p:cNvPr id="9" name="Rectangle 8">
                  <a:extLst>
                    <a:ext uri="{FF2B5EF4-FFF2-40B4-BE49-F238E27FC236}">
                      <a16:creationId xmlns:a16="http://schemas.microsoft.com/office/drawing/2014/main" id="{36E90D43-250A-730B-BAA4-C29B3C61D86E}"/>
                    </a:ext>
                  </a:extLst>
                </p:cNvPr>
                <p:cNvSpPr/>
                <p:nvPr/>
              </p:nvSpPr>
              <p:spPr>
                <a:xfrm>
                  <a:off x="994478" y="2255870"/>
                  <a:ext cx="4349560" cy="1324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46907E2-AA7C-3916-2F74-7FA06268A710}"/>
                    </a:ext>
                  </a:extLst>
                </p:cNvPr>
                <p:cNvSpPr/>
                <p:nvPr/>
              </p:nvSpPr>
              <p:spPr>
                <a:xfrm>
                  <a:off x="1071418" y="2959431"/>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Bluetooth Service</a:t>
                  </a:r>
                </a:p>
              </p:txBody>
            </p:sp>
            <p:sp>
              <p:nvSpPr>
                <p:cNvPr id="11" name="Rectangle 10">
                  <a:extLst>
                    <a:ext uri="{FF2B5EF4-FFF2-40B4-BE49-F238E27FC236}">
                      <a16:creationId xmlns:a16="http://schemas.microsoft.com/office/drawing/2014/main" id="{089F7A4A-989F-517E-ADD4-503C61035389}"/>
                    </a:ext>
                  </a:extLst>
                </p:cNvPr>
                <p:cNvSpPr/>
                <p:nvPr/>
              </p:nvSpPr>
              <p:spPr>
                <a:xfrm>
                  <a:off x="2864744" y="2947748"/>
                  <a:ext cx="212436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TextBox 11">
                  <a:extLst>
                    <a:ext uri="{FF2B5EF4-FFF2-40B4-BE49-F238E27FC236}">
                      <a16:creationId xmlns:a16="http://schemas.microsoft.com/office/drawing/2014/main" id="{5F79DFD2-C1CB-5091-3DC7-65B592159E9C}"/>
                    </a:ext>
                  </a:extLst>
                </p:cNvPr>
                <p:cNvSpPr txBox="1"/>
                <p:nvPr/>
              </p:nvSpPr>
              <p:spPr>
                <a:xfrm>
                  <a:off x="2327564" y="2614705"/>
                  <a:ext cx="1736373" cy="253916"/>
                </a:xfrm>
                <a:prstGeom prst="rect">
                  <a:avLst/>
                </a:prstGeom>
                <a:noFill/>
              </p:spPr>
              <p:txBody>
                <a:bodyPr wrap="none" rtlCol="0">
                  <a:spAutoFit/>
                </a:bodyPr>
                <a:lstStyle/>
                <a:p>
                  <a:r>
                    <a:rPr lang="en-US" sz="1050" dirty="0"/>
                    <a:t>Packages/apps/Bluetooth</a:t>
                  </a:r>
                </a:p>
              </p:txBody>
            </p:sp>
            <p:sp>
              <p:nvSpPr>
                <p:cNvPr id="13" name="Rectangle 12">
                  <a:extLst>
                    <a:ext uri="{FF2B5EF4-FFF2-40B4-BE49-F238E27FC236}">
                      <a16:creationId xmlns:a16="http://schemas.microsoft.com/office/drawing/2014/main" id="{7E313ADF-F89E-6F76-9214-52E37B88408A}"/>
                    </a:ext>
                  </a:extLst>
                </p:cNvPr>
                <p:cNvSpPr/>
                <p:nvPr/>
              </p:nvSpPr>
              <p:spPr>
                <a:xfrm>
                  <a:off x="2905022" y="3042727"/>
                  <a:ext cx="212436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13">
                  <a:extLst>
                    <a:ext uri="{FF2B5EF4-FFF2-40B4-BE49-F238E27FC236}">
                      <a16:creationId xmlns:a16="http://schemas.microsoft.com/office/drawing/2014/main" id="{FC4BEE8C-122E-C18B-FF82-C396DDD94097}"/>
                    </a:ext>
                  </a:extLst>
                </p:cNvPr>
                <p:cNvSpPr/>
                <p:nvPr/>
              </p:nvSpPr>
              <p:spPr>
                <a:xfrm>
                  <a:off x="2947058" y="3180857"/>
                  <a:ext cx="2124365" cy="2923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Bluetooth Profiles</a:t>
                  </a:r>
                </a:p>
              </p:txBody>
            </p:sp>
          </p:grpSp>
          <p:grpSp>
            <p:nvGrpSpPr>
              <p:cNvPr id="19" name="Group 18">
                <a:extLst>
                  <a:ext uri="{FF2B5EF4-FFF2-40B4-BE49-F238E27FC236}">
                    <a16:creationId xmlns:a16="http://schemas.microsoft.com/office/drawing/2014/main" id="{7148B632-79C0-DAA5-D050-6B6E917E390B}"/>
                  </a:ext>
                </a:extLst>
              </p:cNvPr>
              <p:cNvGrpSpPr/>
              <p:nvPr/>
            </p:nvGrpSpPr>
            <p:grpSpPr>
              <a:xfrm>
                <a:off x="805175" y="3622088"/>
                <a:ext cx="4349560" cy="673979"/>
                <a:chOff x="991429" y="3913801"/>
                <a:chExt cx="4349560" cy="673979"/>
              </a:xfrm>
            </p:grpSpPr>
            <p:sp>
              <p:nvSpPr>
                <p:cNvPr id="15" name="Rectangle 14">
                  <a:extLst>
                    <a:ext uri="{FF2B5EF4-FFF2-40B4-BE49-F238E27FC236}">
                      <a16:creationId xmlns:a16="http://schemas.microsoft.com/office/drawing/2014/main" id="{ACF596CA-FC08-E7C2-CAF0-959F48EF6B6B}"/>
                    </a:ext>
                  </a:extLst>
                </p:cNvPr>
                <p:cNvSpPr/>
                <p:nvPr/>
              </p:nvSpPr>
              <p:spPr>
                <a:xfrm>
                  <a:off x="994478" y="3913801"/>
                  <a:ext cx="4344985" cy="3694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JNI</a:t>
                  </a:r>
                </a:p>
              </p:txBody>
            </p:sp>
            <p:sp>
              <p:nvSpPr>
                <p:cNvPr id="16" name="Rectangle 15">
                  <a:extLst>
                    <a:ext uri="{FF2B5EF4-FFF2-40B4-BE49-F238E27FC236}">
                      <a16:creationId xmlns:a16="http://schemas.microsoft.com/office/drawing/2014/main" id="{CEC8E6A7-185E-03B5-C88C-16D90FCCACD2}"/>
                    </a:ext>
                  </a:extLst>
                </p:cNvPr>
                <p:cNvSpPr/>
                <p:nvPr/>
              </p:nvSpPr>
              <p:spPr>
                <a:xfrm>
                  <a:off x="991429" y="3913801"/>
                  <a:ext cx="4349560"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522819A-FBF1-E268-EE4C-0AC2E8A2BE1C}"/>
                    </a:ext>
                  </a:extLst>
                </p:cNvPr>
                <p:cNvSpPr txBox="1"/>
                <p:nvPr/>
              </p:nvSpPr>
              <p:spPr>
                <a:xfrm>
                  <a:off x="2427272" y="4304713"/>
                  <a:ext cx="1968809" cy="253916"/>
                </a:xfrm>
                <a:prstGeom prst="rect">
                  <a:avLst/>
                </a:prstGeom>
                <a:noFill/>
              </p:spPr>
              <p:txBody>
                <a:bodyPr wrap="none" rtlCol="0">
                  <a:spAutoFit/>
                </a:bodyPr>
                <a:lstStyle/>
                <a:p>
                  <a:r>
                    <a:rPr lang="en-US" sz="1050" dirty="0"/>
                    <a:t>Packages/apps/Bluetooth/</a:t>
                  </a:r>
                  <a:r>
                    <a:rPr lang="en-US" sz="1050" dirty="0" err="1"/>
                    <a:t>jni</a:t>
                  </a:r>
                  <a:endParaRPr lang="en-US" sz="1050" dirty="0"/>
                </a:p>
              </p:txBody>
            </p:sp>
          </p:grpSp>
          <p:grpSp>
            <p:nvGrpSpPr>
              <p:cNvPr id="25" name="Group 24">
                <a:extLst>
                  <a:ext uri="{FF2B5EF4-FFF2-40B4-BE49-F238E27FC236}">
                    <a16:creationId xmlns:a16="http://schemas.microsoft.com/office/drawing/2014/main" id="{C4E18203-FEC7-3E3E-6128-10F504DEEBE6}"/>
                  </a:ext>
                </a:extLst>
              </p:cNvPr>
              <p:cNvGrpSpPr/>
              <p:nvPr/>
            </p:nvGrpSpPr>
            <p:grpSpPr>
              <a:xfrm>
                <a:off x="3312578" y="4448959"/>
                <a:ext cx="1845207" cy="673979"/>
                <a:chOff x="994478" y="3913801"/>
                <a:chExt cx="4106054" cy="673979"/>
              </a:xfrm>
            </p:grpSpPr>
            <p:sp>
              <p:nvSpPr>
                <p:cNvPr id="26" name="Rectangle 25">
                  <a:extLst>
                    <a:ext uri="{FF2B5EF4-FFF2-40B4-BE49-F238E27FC236}">
                      <a16:creationId xmlns:a16="http://schemas.microsoft.com/office/drawing/2014/main" id="{E9ECC865-5ED6-B509-229B-EAB15C97328C}"/>
                    </a:ext>
                  </a:extLst>
                </p:cNvPr>
                <p:cNvSpPr/>
                <p:nvPr/>
              </p:nvSpPr>
              <p:spPr>
                <a:xfrm>
                  <a:off x="994478" y="3913801"/>
                  <a:ext cx="4104532"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HIDL INTERFACES</a:t>
                  </a:r>
                </a:p>
              </p:txBody>
            </p:sp>
            <p:sp>
              <p:nvSpPr>
                <p:cNvPr id="27" name="Rectangle 26">
                  <a:extLst>
                    <a:ext uri="{FF2B5EF4-FFF2-40B4-BE49-F238E27FC236}">
                      <a16:creationId xmlns:a16="http://schemas.microsoft.com/office/drawing/2014/main" id="{72059D6D-0B40-70F4-4DB9-66B67B93B04D}"/>
                    </a:ext>
                  </a:extLst>
                </p:cNvPr>
                <p:cNvSpPr/>
                <p:nvPr/>
              </p:nvSpPr>
              <p:spPr>
                <a:xfrm>
                  <a:off x="996002" y="3913801"/>
                  <a:ext cx="4104529"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1BE706D-8A56-43EA-7430-2938B8585949}"/>
                    </a:ext>
                  </a:extLst>
                </p:cNvPr>
                <p:cNvSpPr txBox="1"/>
                <p:nvPr/>
              </p:nvSpPr>
              <p:spPr>
                <a:xfrm>
                  <a:off x="1051173" y="4320755"/>
                  <a:ext cx="4049359" cy="230832"/>
                </a:xfrm>
                <a:prstGeom prst="rect">
                  <a:avLst/>
                </a:prstGeom>
                <a:noFill/>
              </p:spPr>
              <p:txBody>
                <a:bodyPr wrap="none" rtlCol="0">
                  <a:spAutoFit/>
                </a:bodyPr>
                <a:lstStyle/>
                <a:p>
                  <a:r>
                    <a:rPr lang="en-US" sz="900" dirty="0"/>
                    <a:t>hardware/interfaces/Bluetooth</a:t>
                  </a:r>
                </a:p>
              </p:txBody>
            </p:sp>
          </p:grpSp>
          <p:grpSp>
            <p:nvGrpSpPr>
              <p:cNvPr id="29" name="Group 28">
                <a:extLst>
                  <a:ext uri="{FF2B5EF4-FFF2-40B4-BE49-F238E27FC236}">
                    <a16:creationId xmlns:a16="http://schemas.microsoft.com/office/drawing/2014/main" id="{00732A90-82A8-904F-0FA4-D3754EF5EA81}"/>
                  </a:ext>
                </a:extLst>
              </p:cNvPr>
              <p:cNvGrpSpPr/>
              <p:nvPr/>
            </p:nvGrpSpPr>
            <p:grpSpPr>
              <a:xfrm>
                <a:off x="3299689" y="5465311"/>
                <a:ext cx="1845209" cy="673979"/>
                <a:chOff x="1234928" y="3913801"/>
                <a:chExt cx="4106058" cy="673979"/>
              </a:xfrm>
            </p:grpSpPr>
            <p:sp>
              <p:nvSpPr>
                <p:cNvPr id="30" name="Rectangle 29">
                  <a:extLst>
                    <a:ext uri="{FF2B5EF4-FFF2-40B4-BE49-F238E27FC236}">
                      <a16:creationId xmlns:a16="http://schemas.microsoft.com/office/drawing/2014/main" id="{E41E20C5-0C56-4DBF-898F-40C9DBAA4C1C}"/>
                    </a:ext>
                  </a:extLst>
                </p:cNvPr>
                <p:cNvSpPr/>
                <p:nvPr/>
              </p:nvSpPr>
              <p:spPr>
                <a:xfrm>
                  <a:off x="1234930" y="3913801"/>
                  <a:ext cx="4104531"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
                  </a:r>
                </a:p>
              </p:txBody>
            </p:sp>
            <p:sp>
              <p:nvSpPr>
                <p:cNvPr id="31" name="Rectangle 30">
                  <a:extLst>
                    <a:ext uri="{FF2B5EF4-FFF2-40B4-BE49-F238E27FC236}">
                      <a16:creationId xmlns:a16="http://schemas.microsoft.com/office/drawing/2014/main" id="{D40B507E-4386-E1F2-E8C0-5ED2A6E681C8}"/>
                    </a:ext>
                  </a:extLst>
                </p:cNvPr>
                <p:cNvSpPr/>
                <p:nvPr/>
              </p:nvSpPr>
              <p:spPr>
                <a:xfrm>
                  <a:off x="1234928" y="3913801"/>
                  <a:ext cx="4106058"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C1E8C0-DA99-FA01-D750-2E9EC4C3F2B3}"/>
                    </a:ext>
                  </a:extLst>
                </p:cNvPr>
                <p:cNvSpPr txBox="1"/>
                <p:nvPr/>
              </p:nvSpPr>
              <p:spPr>
                <a:xfrm>
                  <a:off x="1872261" y="4291487"/>
                  <a:ext cx="2775908" cy="230832"/>
                </a:xfrm>
                <a:prstGeom prst="rect">
                  <a:avLst/>
                </a:prstGeom>
                <a:noFill/>
              </p:spPr>
              <p:txBody>
                <a:bodyPr wrap="none" rtlCol="0">
                  <a:spAutoFit/>
                </a:bodyPr>
                <a:lstStyle/>
                <a:p>
                  <a:r>
                    <a:rPr lang="en-US" sz="900" dirty="0"/>
                    <a:t>Bluetooth Controller</a:t>
                  </a:r>
                </a:p>
              </p:txBody>
            </p:sp>
          </p:grpSp>
          <p:grpSp>
            <p:nvGrpSpPr>
              <p:cNvPr id="39" name="Group 38">
                <a:extLst>
                  <a:ext uri="{FF2B5EF4-FFF2-40B4-BE49-F238E27FC236}">
                    <a16:creationId xmlns:a16="http://schemas.microsoft.com/office/drawing/2014/main" id="{E91E3D03-9B24-45F3-D600-044C36E3EE9D}"/>
                  </a:ext>
                </a:extLst>
              </p:cNvPr>
              <p:cNvGrpSpPr/>
              <p:nvPr/>
            </p:nvGrpSpPr>
            <p:grpSpPr>
              <a:xfrm>
                <a:off x="805175" y="4434501"/>
                <a:ext cx="1881081" cy="1704789"/>
                <a:chOff x="989903" y="3741774"/>
                <a:chExt cx="1881081" cy="1704789"/>
              </a:xfrm>
            </p:grpSpPr>
            <p:sp>
              <p:nvSpPr>
                <p:cNvPr id="22" name="Rectangle 21">
                  <a:extLst>
                    <a:ext uri="{FF2B5EF4-FFF2-40B4-BE49-F238E27FC236}">
                      <a16:creationId xmlns:a16="http://schemas.microsoft.com/office/drawing/2014/main" id="{B0687DBF-9434-38F2-3F88-B401622D5D1F}"/>
                    </a:ext>
                  </a:extLst>
                </p:cNvPr>
                <p:cNvSpPr/>
                <p:nvPr/>
              </p:nvSpPr>
              <p:spPr>
                <a:xfrm>
                  <a:off x="989903" y="3741776"/>
                  <a:ext cx="1880396"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BLUETOOTH STACK</a:t>
                  </a:r>
                </a:p>
              </p:txBody>
            </p:sp>
            <p:sp>
              <p:nvSpPr>
                <p:cNvPr id="23" name="Rectangle 22">
                  <a:extLst>
                    <a:ext uri="{FF2B5EF4-FFF2-40B4-BE49-F238E27FC236}">
                      <a16:creationId xmlns:a16="http://schemas.microsoft.com/office/drawing/2014/main" id="{EF6FDBA3-240B-8C77-409A-145CFA2AC66E}"/>
                    </a:ext>
                  </a:extLst>
                </p:cNvPr>
                <p:cNvSpPr/>
                <p:nvPr/>
              </p:nvSpPr>
              <p:spPr>
                <a:xfrm>
                  <a:off x="990588" y="3741774"/>
                  <a:ext cx="1880396"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872590D-DBF2-6CAC-98D1-1A41477FCC93}"/>
                    </a:ext>
                  </a:extLst>
                </p:cNvPr>
                <p:cNvSpPr txBox="1"/>
                <p:nvPr/>
              </p:nvSpPr>
              <p:spPr>
                <a:xfrm>
                  <a:off x="1373631" y="4122823"/>
                  <a:ext cx="1112940" cy="261610"/>
                </a:xfrm>
                <a:prstGeom prst="rect">
                  <a:avLst/>
                </a:prstGeom>
                <a:noFill/>
              </p:spPr>
              <p:txBody>
                <a:bodyPr wrap="square" rtlCol="0">
                  <a:spAutoFit/>
                </a:bodyPr>
                <a:lstStyle/>
                <a:p>
                  <a:r>
                    <a:rPr lang="en-US" sz="1100" dirty="0"/>
                    <a:t>system/</a:t>
                  </a:r>
                  <a:r>
                    <a:rPr lang="en-US" sz="1100" dirty="0" err="1"/>
                    <a:t>bt</a:t>
                  </a:r>
                  <a:endParaRPr lang="en-US" sz="1100" dirty="0"/>
                </a:p>
              </p:txBody>
            </p:sp>
            <p:sp>
              <p:nvSpPr>
                <p:cNvPr id="37" name="Rectangle 36">
                  <a:extLst>
                    <a:ext uri="{FF2B5EF4-FFF2-40B4-BE49-F238E27FC236}">
                      <a16:creationId xmlns:a16="http://schemas.microsoft.com/office/drawing/2014/main" id="{B2AE1D54-59B3-3F9F-C7CA-FD952BC47B60}"/>
                    </a:ext>
                  </a:extLst>
                </p:cNvPr>
                <p:cNvSpPr/>
                <p:nvPr/>
              </p:nvSpPr>
              <p:spPr>
                <a:xfrm>
                  <a:off x="1125613" y="4510099"/>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App layer</a:t>
                  </a:r>
                </a:p>
              </p:txBody>
            </p:sp>
            <p:sp>
              <p:nvSpPr>
                <p:cNvPr id="38" name="Rectangle 37">
                  <a:extLst>
                    <a:ext uri="{FF2B5EF4-FFF2-40B4-BE49-F238E27FC236}">
                      <a16:creationId xmlns:a16="http://schemas.microsoft.com/office/drawing/2014/main" id="{A77A8172-5197-75E1-B8DB-7E54A3A6423F}"/>
                    </a:ext>
                  </a:extLst>
                </p:cNvPr>
                <p:cNvSpPr/>
                <p:nvPr/>
              </p:nvSpPr>
              <p:spPr>
                <a:xfrm>
                  <a:off x="1125613" y="5005012"/>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embedded system</a:t>
                  </a:r>
                </a:p>
              </p:txBody>
            </p:sp>
          </p:grpSp>
          <p:sp>
            <p:nvSpPr>
              <p:cNvPr id="40" name="TextBox 39">
                <a:extLst>
                  <a:ext uri="{FF2B5EF4-FFF2-40B4-BE49-F238E27FC236}">
                    <a16:creationId xmlns:a16="http://schemas.microsoft.com/office/drawing/2014/main" id="{5FB92569-FB41-13DB-2C66-9D7E51194158}"/>
                  </a:ext>
                </a:extLst>
              </p:cNvPr>
              <p:cNvSpPr txBox="1"/>
              <p:nvPr/>
            </p:nvSpPr>
            <p:spPr>
              <a:xfrm>
                <a:off x="2788578" y="4515345"/>
                <a:ext cx="420308" cy="230832"/>
              </a:xfrm>
              <a:prstGeom prst="rect">
                <a:avLst/>
              </a:prstGeom>
              <a:noFill/>
            </p:spPr>
            <p:txBody>
              <a:bodyPr wrap="none" rtlCol="0">
                <a:spAutoFit/>
              </a:bodyPr>
              <a:lstStyle/>
              <a:p>
                <a:r>
                  <a:rPr lang="en-US" sz="900" dirty="0"/>
                  <a:t>HIDL</a:t>
                </a:r>
              </a:p>
            </p:txBody>
          </p:sp>
          <p:cxnSp>
            <p:nvCxnSpPr>
              <p:cNvPr id="42" name="Straight Arrow Connector 41">
                <a:extLst>
                  <a:ext uri="{FF2B5EF4-FFF2-40B4-BE49-F238E27FC236}">
                    <a16:creationId xmlns:a16="http://schemas.microsoft.com/office/drawing/2014/main" id="{64AC8D05-FD27-BEF8-1720-11063F988010}"/>
                  </a:ext>
                </a:extLst>
              </p:cNvPr>
              <p:cNvCxnSpPr>
                <a:cxnSpLocks/>
              </p:cNvCxnSpPr>
              <p:nvPr/>
            </p:nvCxnSpPr>
            <p:spPr>
              <a:xfrm>
                <a:off x="3134998" y="4630761"/>
                <a:ext cx="16469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E6982BD-BA78-C7A2-523F-7AAF571FAB51}"/>
                  </a:ext>
                </a:extLst>
              </p:cNvPr>
              <p:cNvCxnSpPr>
                <a:cxnSpLocks/>
              </p:cNvCxnSpPr>
              <p:nvPr/>
            </p:nvCxnSpPr>
            <p:spPr>
              <a:xfrm flipH="1">
                <a:off x="2675441" y="4630761"/>
                <a:ext cx="1962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6056AA-6C0B-6DD2-1144-869F9401E1C0}"/>
                  </a:ext>
                </a:extLst>
              </p:cNvPr>
              <p:cNvCxnSpPr>
                <a:stCxn id="27" idx="2"/>
                <a:endCxn id="31" idx="0"/>
              </p:cNvCxnSpPr>
              <p:nvPr/>
            </p:nvCxnSpPr>
            <p:spPr>
              <a:xfrm flipH="1">
                <a:off x="4222294" y="5122938"/>
                <a:ext cx="13230" cy="3423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75AF016-1C05-A30A-9D54-4E919DC95E83}"/>
                  </a:ext>
                </a:extLst>
              </p:cNvPr>
              <p:cNvSpPr txBox="1"/>
              <p:nvPr/>
            </p:nvSpPr>
            <p:spPr>
              <a:xfrm>
                <a:off x="173951" y="1987114"/>
                <a:ext cx="518091" cy="230832"/>
              </a:xfrm>
              <a:prstGeom prst="rect">
                <a:avLst/>
              </a:prstGeom>
              <a:noFill/>
            </p:spPr>
            <p:txBody>
              <a:bodyPr wrap="none" rtlCol="0">
                <a:spAutoFit/>
              </a:bodyPr>
              <a:lstStyle/>
              <a:p>
                <a:r>
                  <a:rPr lang="en-US" sz="900" dirty="0"/>
                  <a:t>Binder</a:t>
                </a:r>
              </a:p>
            </p:txBody>
          </p:sp>
          <p:cxnSp>
            <p:nvCxnSpPr>
              <p:cNvPr id="53" name="Straight Arrow Connector 52">
                <a:extLst>
                  <a:ext uri="{FF2B5EF4-FFF2-40B4-BE49-F238E27FC236}">
                    <a16:creationId xmlns:a16="http://schemas.microsoft.com/office/drawing/2014/main" id="{94242A1C-41EE-A5DE-AE53-E02F3812C23B}"/>
                  </a:ext>
                </a:extLst>
              </p:cNvPr>
              <p:cNvCxnSpPr>
                <a:stCxn id="51" idx="0"/>
                <a:endCxn id="5" idx="1"/>
              </p:cNvCxnSpPr>
              <p:nvPr/>
            </p:nvCxnSpPr>
            <p:spPr>
              <a:xfrm flipV="1">
                <a:off x="432997" y="1599559"/>
                <a:ext cx="378278" cy="3875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EE8FCC-1210-97BB-43BE-0ED5CBF0CE03}"/>
                  </a:ext>
                </a:extLst>
              </p:cNvPr>
              <p:cNvCxnSpPr>
                <a:stCxn id="51" idx="2"/>
              </p:cNvCxnSpPr>
              <p:nvPr/>
            </p:nvCxnSpPr>
            <p:spPr>
              <a:xfrm>
                <a:off x="432997" y="2217946"/>
                <a:ext cx="372178" cy="6498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CD91A875-D17A-17FB-A9B3-F945FF805DAC}"/>
                </a:ext>
              </a:extLst>
            </p:cNvPr>
            <p:cNvGrpSpPr/>
            <p:nvPr/>
          </p:nvGrpSpPr>
          <p:grpSpPr>
            <a:xfrm>
              <a:off x="5258360" y="1082475"/>
              <a:ext cx="6694442" cy="923330"/>
              <a:chOff x="5353642" y="1161823"/>
              <a:chExt cx="6694442" cy="923330"/>
            </a:xfrm>
          </p:grpSpPr>
          <p:sp>
            <p:nvSpPr>
              <p:cNvPr id="59" name="TextBox 58">
                <a:extLst>
                  <a:ext uri="{FF2B5EF4-FFF2-40B4-BE49-F238E27FC236}">
                    <a16:creationId xmlns:a16="http://schemas.microsoft.com/office/drawing/2014/main" id="{21285B3C-A06E-F57D-650D-785DA469BFDF}"/>
                  </a:ext>
                </a:extLst>
              </p:cNvPr>
              <p:cNvSpPr txBox="1"/>
              <p:nvPr/>
            </p:nvSpPr>
            <p:spPr>
              <a:xfrm>
                <a:off x="5355167" y="1438822"/>
                <a:ext cx="6692917" cy="646331"/>
              </a:xfrm>
              <a:prstGeom prst="rect">
                <a:avLst/>
              </a:prstGeom>
              <a:solidFill>
                <a:schemeClr val="accent6">
                  <a:lumMod val="20000"/>
                  <a:lumOff val="80000"/>
                </a:schemeClr>
              </a:solidFill>
            </p:spPr>
            <p:txBody>
              <a:bodyPr wrap="square">
                <a:spAutoFit/>
              </a:bodyPr>
              <a:lstStyle/>
              <a:p>
                <a:r>
                  <a:rPr lang="en-US" sz="1200" b="0" i="0" dirty="0">
                    <a:solidFill>
                      <a:srgbClr val="202124"/>
                    </a:solidFill>
                    <a:effectLst/>
                    <a:latin typeface="Roboto" panose="020B0604020202020204" pitchFamily="2" charset="0"/>
                  </a:rPr>
                  <a:t>At the application framework level is application code, which uses the </a:t>
                </a:r>
                <a:r>
                  <a:rPr lang="en-US" sz="1200" b="0" i="0" dirty="0" err="1">
                    <a:effectLst/>
                    <a:latin typeface="Roboto" panose="020B0604020202020204" pitchFamily="2" charset="0"/>
                    <a:hlinkClick r:id="rId2"/>
                  </a:rPr>
                  <a:t>android.bluetooth</a:t>
                </a:r>
                <a:r>
                  <a:rPr lang="en-US" sz="1200" b="0" i="0" dirty="0">
                    <a:solidFill>
                      <a:srgbClr val="202124"/>
                    </a:solidFill>
                    <a:effectLst/>
                    <a:latin typeface="Roboto" panose="020B0604020202020204" pitchFamily="2" charset="0"/>
                  </a:rPr>
                  <a:t> APIs to interact with the Bluetooth hardware. Internally, this code calls the Bluetooth process through the Binder IPC mechanism.</a:t>
                </a:r>
                <a:endParaRPr lang="en-US" sz="1200" dirty="0"/>
              </a:p>
            </p:txBody>
          </p:sp>
          <p:sp>
            <p:nvSpPr>
              <p:cNvPr id="60" name="TextBox 59">
                <a:extLst>
                  <a:ext uri="{FF2B5EF4-FFF2-40B4-BE49-F238E27FC236}">
                    <a16:creationId xmlns:a16="http://schemas.microsoft.com/office/drawing/2014/main" id="{DD9722BE-B97D-EA8B-22B0-46F53D6ADDC9}"/>
                  </a:ext>
                </a:extLst>
              </p:cNvPr>
              <p:cNvSpPr txBox="1"/>
              <p:nvPr/>
            </p:nvSpPr>
            <p:spPr>
              <a:xfrm>
                <a:off x="5353642" y="1161823"/>
                <a:ext cx="1841813" cy="276999"/>
              </a:xfrm>
              <a:prstGeom prst="rect">
                <a:avLst/>
              </a:prstGeom>
              <a:solidFill>
                <a:schemeClr val="accent6">
                  <a:lumMod val="20000"/>
                  <a:lumOff val="80000"/>
                </a:schemeClr>
              </a:solidFill>
            </p:spPr>
            <p:txBody>
              <a:bodyPr wrap="square">
                <a:spAutoFit/>
              </a:bodyPr>
              <a:lstStyle/>
              <a:p>
                <a:r>
                  <a:rPr lang="en-US" sz="1200" b="1" dirty="0"/>
                  <a:t>Application Framework</a:t>
                </a:r>
              </a:p>
            </p:txBody>
          </p:sp>
        </p:grpSp>
        <p:grpSp>
          <p:nvGrpSpPr>
            <p:cNvPr id="74" name="Group 73">
              <a:extLst>
                <a:ext uri="{FF2B5EF4-FFF2-40B4-BE49-F238E27FC236}">
                  <a16:creationId xmlns:a16="http://schemas.microsoft.com/office/drawing/2014/main" id="{12200428-3104-DBCE-97D9-6261FA053324}"/>
                </a:ext>
              </a:extLst>
            </p:cNvPr>
            <p:cNvGrpSpPr/>
            <p:nvPr/>
          </p:nvGrpSpPr>
          <p:grpSpPr>
            <a:xfrm>
              <a:off x="5260647" y="2198674"/>
              <a:ext cx="6692917" cy="923330"/>
              <a:chOff x="5260647" y="2198674"/>
              <a:chExt cx="6692917" cy="923330"/>
            </a:xfrm>
          </p:grpSpPr>
          <p:sp>
            <p:nvSpPr>
              <p:cNvPr id="64" name="TextBox 63">
                <a:extLst>
                  <a:ext uri="{FF2B5EF4-FFF2-40B4-BE49-F238E27FC236}">
                    <a16:creationId xmlns:a16="http://schemas.microsoft.com/office/drawing/2014/main" id="{99C1061D-0DF4-BCC7-40D6-06D70A4F4FC2}"/>
                  </a:ext>
                </a:extLst>
              </p:cNvPr>
              <p:cNvSpPr txBox="1"/>
              <p:nvPr/>
            </p:nvSpPr>
            <p:spPr>
              <a:xfrm>
                <a:off x="5260647" y="2475673"/>
                <a:ext cx="6692917" cy="646331"/>
              </a:xfrm>
              <a:prstGeom prst="rect">
                <a:avLst/>
              </a:prstGeom>
              <a:solidFill>
                <a:schemeClr val="accent6">
                  <a:lumMod val="20000"/>
                  <a:lumOff val="80000"/>
                </a:schemeClr>
              </a:solidFill>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The Bluetooth system service is package as an Android app and implements the Bluetooth services and profiles at the Android framework layer. This app calls into the native Bluetooth stack via JNI</a:t>
                </a:r>
              </a:p>
            </p:txBody>
          </p:sp>
          <p:sp>
            <p:nvSpPr>
              <p:cNvPr id="65" name="TextBox 64">
                <a:extLst>
                  <a:ext uri="{FF2B5EF4-FFF2-40B4-BE49-F238E27FC236}">
                    <a16:creationId xmlns:a16="http://schemas.microsoft.com/office/drawing/2014/main" id="{FCC3E4BD-85CE-3ADC-0D5B-14EDAE3CB0E2}"/>
                  </a:ext>
                </a:extLst>
              </p:cNvPr>
              <p:cNvSpPr txBox="1"/>
              <p:nvPr/>
            </p:nvSpPr>
            <p:spPr>
              <a:xfrm>
                <a:off x="5268358" y="2198674"/>
                <a:ext cx="2000660" cy="276999"/>
              </a:xfrm>
              <a:prstGeom prst="rect">
                <a:avLst/>
              </a:prstGeom>
              <a:solidFill>
                <a:schemeClr val="accent6">
                  <a:lumMod val="20000"/>
                  <a:lumOff val="80000"/>
                </a:schemeClr>
              </a:solidFill>
            </p:spPr>
            <p:txBody>
              <a:bodyPr wrap="square">
                <a:spAutoFit/>
              </a:bodyPr>
              <a:lstStyle/>
              <a:p>
                <a:r>
                  <a:rPr lang="en-US" sz="1200" b="1" dirty="0"/>
                  <a:t>Bluetooth system service</a:t>
                </a:r>
              </a:p>
            </p:txBody>
          </p:sp>
        </p:grpSp>
        <p:grpSp>
          <p:nvGrpSpPr>
            <p:cNvPr id="75" name="Group 74">
              <a:extLst>
                <a:ext uri="{FF2B5EF4-FFF2-40B4-BE49-F238E27FC236}">
                  <a16:creationId xmlns:a16="http://schemas.microsoft.com/office/drawing/2014/main" id="{936E74AF-3EA8-E1F0-7B0D-C803C4CCB805}"/>
                </a:ext>
              </a:extLst>
            </p:cNvPr>
            <p:cNvGrpSpPr/>
            <p:nvPr/>
          </p:nvGrpSpPr>
          <p:grpSpPr>
            <a:xfrm>
              <a:off x="5258360" y="3512774"/>
              <a:ext cx="6694442" cy="738664"/>
              <a:chOff x="5353642" y="1161823"/>
              <a:chExt cx="6694442" cy="738664"/>
            </a:xfrm>
          </p:grpSpPr>
          <p:sp>
            <p:nvSpPr>
              <p:cNvPr id="76" name="TextBox 75">
                <a:extLst>
                  <a:ext uri="{FF2B5EF4-FFF2-40B4-BE49-F238E27FC236}">
                    <a16:creationId xmlns:a16="http://schemas.microsoft.com/office/drawing/2014/main" id="{38C20506-0EF4-E1B4-DF78-032811D3C8A2}"/>
                  </a:ext>
                </a:extLst>
              </p:cNvPr>
              <p:cNvSpPr txBox="1"/>
              <p:nvPr/>
            </p:nvSpPr>
            <p:spPr>
              <a:xfrm>
                <a:off x="5355167" y="1438822"/>
                <a:ext cx="6692917" cy="461665"/>
              </a:xfrm>
              <a:prstGeom prst="rect">
                <a:avLst/>
              </a:prstGeom>
              <a:solidFill>
                <a:schemeClr val="accent6">
                  <a:lumMod val="20000"/>
                  <a:lumOff val="80000"/>
                </a:schemeClr>
              </a:solidFill>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The JNI code calls into the Bluetooth stack when certain Bluetooth operations occur, such as when devices are discovered.</a:t>
                </a:r>
              </a:p>
            </p:txBody>
          </p:sp>
          <p:sp>
            <p:nvSpPr>
              <p:cNvPr id="77" name="TextBox 76">
                <a:extLst>
                  <a:ext uri="{FF2B5EF4-FFF2-40B4-BE49-F238E27FC236}">
                    <a16:creationId xmlns:a16="http://schemas.microsoft.com/office/drawing/2014/main" id="{09B2BF18-5377-65F0-11B3-159F34BB9E65}"/>
                  </a:ext>
                </a:extLst>
              </p:cNvPr>
              <p:cNvSpPr txBox="1"/>
              <p:nvPr/>
            </p:nvSpPr>
            <p:spPr>
              <a:xfrm>
                <a:off x="5353642" y="1161823"/>
                <a:ext cx="458949" cy="276999"/>
              </a:xfrm>
              <a:prstGeom prst="rect">
                <a:avLst/>
              </a:prstGeom>
              <a:solidFill>
                <a:schemeClr val="accent6">
                  <a:lumMod val="20000"/>
                  <a:lumOff val="80000"/>
                </a:schemeClr>
              </a:solidFill>
            </p:spPr>
            <p:txBody>
              <a:bodyPr wrap="square">
                <a:spAutoFit/>
              </a:bodyPr>
              <a:lstStyle/>
              <a:p>
                <a:r>
                  <a:rPr lang="en-US" sz="1200" b="1" dirty="0"/>
                  <a:t>JNI</a:t>
                </a:r>
              </a:p>
            </p:txBody>
          </p:sp>
        </p:grpSp>
        <p:grpSp>
          <p:nvGrpSpPr>
            <p:cNvPr id="78" name="Group 77">
              <a:extLst>
                <a:ext uri="{FF2B5EF4-FFF2-40B4-BE49-F238E27FC236}">
                  <a16:creationId xmlns:a16="http://schemas.microsoft.com/office/drawing/2014/main" id="{59EAD502-EAA0-C86B-A070-974773DC900F}"/>
                </a:ext>
              </a:extLst>
            </p:cNvPr>
            <p:cNvGrpSpPr/>
            <p:nvPr/>
          </p:nvGrpSpPr>
          <p:grpSpPr>
            <a:xfrm>
              <a:off x="5268358" y="4429272"/>
              <a:ext cx="6694442" cy="738664"/>
              <a:chOff x="5353642" y="1161823"/>
              <a:chExt cx="6694442" cy="738664"/>
            </a:xfrm>
          </p:grpSpPr>
          <p:sp>
            <p:nvSpPr>
              <p:cNvPr id="79" name="TextBox 78">
                <a:extLst>
                  <a:ext uri="{FF2B5EF4-FFF2-40B4-BE49-F238E27FC236}">
                    <a16:creationId xmlns:a16="http://schemas.microsoft.com/office/drawing/2014/main" id="{48A31D87-EAC6-DBCB-5E4B-2D0BC1D867F6}"/>
                  </a:ext>
                </a:extLst>
              </p:cNvPr>
              <p:cNvSpPr txBox="1"/>
              <p:nvPr/>
            </p:nvSpPr>
            <p:spPr>
              <a:xfrm>
                <a:off x="5355167" y="1438822"/>
                <a:ext cx="6692917" cy="461665"/>
              </a:xfrm>
              <a:prstGeom prst="rect">
                <a:avLst/>
              </a:prstGeom>
              <a:solidFill>
                <a:schemeClr val="accent6">
                  <a:lumMod val="20000"/>
                  <a:lumOff val="80000"/>
                </a:schemeClr>
              </a:solidFill>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The stack implements the generic Bluetooth HAL and customizes it with extensions and configuration changes.</a:t>
                </a:r>
              </a:p>
            </p:txBody>
          </p:sp>
          <p:sp>
            <p:nvSpPr>
              <p:cNvPr id="80" name="TextBox 79">
                <a:extLst>
                  <a:ext uri="{FF2B5EF4-FFF2-40B4-BE49-F238E27FC236}">
                    <a16:creationId xmlns:a16="http://schemas.microsoft.com/office/drawing/2014/main" id="{80808374-C00B-7DC7-CD24-C3EF4FB10DD1}"/>
                  </a:ext>
                </a:extLst>
              </p:cNvPr>
              <p:cNvSpPr txBox="1"/>
              <p:nvPr/>
            </p:nvSpPr>
            <p:spPr>
              <a:xfrm>
                <a:off x="5353642" y="1161823"/>
                <a:ext cx="1363351" cy="276999"/>
              </a:xfrm>
              <a:prstGeom prst="rect">
                <a:avLst/>
              </a:prstGeom>
              <a:solidFill>
                <a:schemeClr val="accent6">
                  <a:lumMod val="20000"/>
                  <a:lumOff val="80000"/>
                </a:schemeClr>
              </a:solidFill>
            </p:spPr>
            <p:txBody>
              <a:bodyPr wrap="square">
                <a:spAutoFit/>
              </a:bodyPr>
              <a:lstStyle/>
              <a:p>
                <a:r>
                  <a:rPr lang="en-US" sz="1200" b="1" dirty="0"/>
                  <a:t>Bluetooth stack</a:t>
                </a:r>
              </a:p>
            </p:txBody>
          </p:sp>
        </p:grpSp>
        <p:grpSp>
          <p:nvGrpSpPr>
            <p:cNvPr id="81" name="Group 80">
              <a:extLst>
                <a:ext uri="{FF2B5EF4-FFF2-40B4-BE49-F238E27FC236}">
                  <a16:creationId xmlns:a16="http://schemas.microsoft.com/office/drawing/2014/main" id="{A477A4C0-C25F-771A-7AE3-C631120BA7E5}"/>
                </a:ext>
              </a:extLst>
            </p:cNvPr>
            <p:cNvGrpSpPr/>
            <p:nvPr/>
          </p:nvGrpSpPr>
          <p:grpSpPr>
            <a:xfrm>
              <a:off x="5269120" y="5406193"/>
              <a:ext cx="6694442" cy="553998"/>
              <a:chOff x="5353642" y="1161823"/>
              <a:chExt cx="6694442" cy="553998"/>
            </a:xfrm>
          </p:grpSpPr>
          <p:sp>
            <p:nvSpPr>
              <p:cNvPr id="82" name="TextBox 81">
                <a:extLst>
                  <a:ext uri="{FF2B5EF4-FFF2-40B4-BE49-F238E27FC236}">
                    <a16:creationId xmlns:a16="http://schemas.microsoft.com/office/drawing/2014/main" id="{7D5071AE-7213-68F9-0C6C-9EE6837A8B0B}"/>
                  </a:ext>
                </a:extLst>
              </p:cNvPr>
              <p:cNvSpPr txBox="1"/>
              <p:nvPr/>
            </p:nvSpPr>
            <p:spPr>
              <a:xfrm>
                <a:off x="5355167" y="1438822"/>
                <a:ext cx="6692917" cy="276999"/>
              </a:xfrm>
              <a:prstGeom prst="rect">
                <a:avLst/>
              </a:prstGeom>
              <a:solidFill>
                <a:schemeClr val="accent6">
                  <a:lumMod val="20000"/>
                  <a:lumOff val="80000"/>
                </a:schemeClr>
              </a:solidFill>
            </p:spPr>
            <p:txBody>
              <a:bodyPr wrap="square">
                <a:spAutoFit/>
              </a:bodyPr>
              <a:lstStyle/>
              <a:p>
                <a:r>
                  <a:rPr lang="en-US" sz="1200" dirty="0">
                    <a:latin typeface="Roboto" panose="02000000000000000000" pitchFamily="2" charset="0"/>
                    <a:ea typeface="Roboto" panose="02000000000000000000" pitchFamily="2" charset="0"/>
                    <a:cs typeface="Roboto" panose="02000000000000000000" pitchFamily="2" charset="0"/>
                  </a:rPr>
                  <a:t>Vendor devices interact with Bluetooth stack using the HIDL</a:t>
                </a:r>
              </a:p>
            </p:txBody>
          </p:sp>
          <p:sp>
            <p:nvSpPr>
              <p:cNvPr id="83" name="TextBox 82">
                <a:extLst>
                  <a:ext uri="{FF2B5EF4-FFF2-40B4-BE49-F238E27FC236}">
                    <a16:creationId xmlns:a16="http://schemas.microsoft.com/office/drawing/2014/main" id="{A782EDD2-DA54-9144-CAEF-A2367C2E7ACF}"/>
                  </a:ext>
                </a:extLst>
              </p:cNvPr>
              <p:cNvSpPr txBox="1"/>
              <p:nvPr/>
            </p:nvSpPr>
            <p:spPr>
              <a:xfrm>
                <a:off x="5353642" y="1161823"/>
                <a:ext cx="1870347" cy="276999"/>
              </a:xfrm>
              <a:prstGeom prst="rect">
                <a:avLst/>
              </a:prstGeom>
              <a:solidFill>
                <a:schemeClr val="accent6">
                  <a:lumMod val="20000"/>
                  <a:lumOff val="80000"/>
                </a:schemeClr>
              </a:solidFill>
            </p:spPr>
            <p:txBody>
              <a:bodyPr wrap="square">
                <a:spAutoFit/>
              </a:bodyPr>
              <a:lstStyle/>
              <a:p>
                <a:r>
                  <a:rPr lang="en-US" sz="1200" b="1" dirty="0"/>
                  <a:t>Vendor implementation</a:t>
                </a:r>
              </a:p>
            </p:txBody>
          </p:sp>
        </p:grpSp>
      </p:grpSp>
      <p:sp>
        <p:nvSpPr>
          <p:cNvPr id="3" name="TextBox 2">
            <a:extLst>
              <a:ext uri="{FF2B5EF4-FFF2-40B4-BE49-F238E27FC236}">
                <a16:creationId xmlns:a16="http://schemas.microsoft.com/office/drawing/2014/main" id="{0EA6E206-975B-1742-87DB-843AA924EC70}"/>
              </a:ext>
            </a:extLst>
          </p:cNvPr>
          <p:cNvSpPr txBox="1"/>
          <p:nvPr/>
        </p:nvSpPr>
        <p:spPr>
          <a:xfrm>
            <a:off x="722048" y="6321833"/>
            <a:ext cx="7076278" cy="369332"/>
          </a:xfrm>
          <a:prstGeom prst="rect">
            <a:avLst/>
          </a:prstGeom>
          <a:noFill/>
        </p:spPr>
        <p:txBody>
          <a:bodyPr wrap="square">
            <a:spAutoFit/>
          </a:bodyPr>
          <a:lstStyle/>
          <a:p>
            <a:r>
              <a:rPr lang="en-US" dirty="0"/>
              <a:t>Ref: https://source.android.com/docs/core/connect/bluetooth</a:t>
            </a:r>
          </a:p>
        </p:txBody>
      </p:sp>
    </p:spTree>
    <p:extLst>
      <p:ext uri="{BB962C8B-B14F-4D97-AF65-F5344CB8AC3E}">
        <p14:creationId xmlns:p14="http://schemas.microsoft.com/office/powerpoint/2010/main" val="288451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15" name="Group 14">
            <a:extLst>
              <a:ext uri="{FF2B5EF4-FFF2-40B4-BE49-F238E27FC236}">
                <a16:creationId xmlns:a16="http://schemas.microsoft.com/office/drawing/2014/main" id="{879CA8DF-0496-EB69-767D-58B5D0E9FD69}"/>
              </a:ext>
            </a:extLst>
          </p:cNvPr>
          <p:cNvGrpSpPr/>
          <p:nvPr/>
        </p:nvGrpSpPr>
        <p:grpSpPr>
          <a:xfrm>
            <a:off x="466780" y="633488"/>
            <a:ext cx="8716633" cy="6072111"/>
            <a:chOff x="466780" y="633488"/>
            <a:chExt cx="8716633" cy="6072111"/>
          </a:xfrm>
        </p:grpSpPr>
        <p:grpSp>
          <p:nvGrpSpPr>
            <p:cNvPr id="2" name="Group 1">
              <a:extLst>
                <a:ext uri="{FF2B5EF4-FFF2-40B4-BE49-F238E27FC236}">
                  <a16:creationId xmlns:a16="http://schemas.microsoft.com/office/drawing/2014/main" id="{C52BD24C-6968-8D13-AEB3-1F93DBB119B3}"/>
                </a:ext>
              </a:extLst>
            </p:cNvPr>
            <p:cNvGrpSpPr/>
            <p:nvPr/>
          </p:nvGrpSpPr>
          <p:grpSpPr>
            <a:xfrm>
              <a:off x="466780" y="1322114"/>
              <a:ext cx="1807019" cy="1565031"/>
              <a:chOff x="548253" y="1205878"/>
              <a:chExt cx="1807019" cy="1565031"/>
            </a:xfrm>
          </p:grpSpPr>
          <p:sp>
            <p:nvSpPr>
              <p:cNvPr id="137" name="Rectangle 136">
                <a:extLst>
                  <a:ext uri="{FF2B5EF4-FFF2-40B4-BE49-F238E27FC236}">
                    <a16:creationId xmlns:a16="http://schemas.microsoft.com/office/drawing/2014/main" id="{DDB7A1C0-208B-28D6-D518-8F78EE3703D3}"/>
                  </a:ext>
                </a:extLst>
              </p:cNvPr>
              <p:cNvSpPr/>
              <p:nvPr/>
            </p:nvSpPr>
            <p:spPr>
              <a:xfrm>
                <a:off x="548255" y="1205878"/>
                <a:ext cx="1807017" cy="15650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548253" y="1205879"/>
                <a:ext cx="1807019" cy="3469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Vendor_interface.cc</a:t>
                </a:r>
              </a:p>
            </p:txBody>
          </p:sp>
          <p:sp>
            <p:nvSpPr>
              <p:cNvPr id="83" name="TextBox 82">
                <a:extLst>
                  <a:ext uri="{FF2B5EF4-FFF2-40B4-BE49-F238E27FC236}">
                    <a16:creationId xmlns:a16="http://schemas.microsoft.com/office/drawing/2014/main" id="{0479EDAB-E286-2898-768B-A66574649384}"/>
                  </a:ext>
                </a:extLst>
              </p:cNvPr>
              <p:cNvSpPr txBox="1"/>
              <p:nvPr/>
            </p:nvSpPr>
            <p:spPr>
              <a:xfrm>
                <a:off x="783151" y="1766358"/>
                <a:ext cx="1248417" cy="253916"/>
              </a:xfrm>
              <a:prstGeom prst="rect">
                <a:avLst/>
              </a:prstGeom>
              <a:solidFill>
                <a:schemeClr val="tx2">
                  <a:lumMod val="60000"/>
                  <a:lumOff val="40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4" name="TextBox 3">
                <a:extLst>
                  <a:ext uri="{FF2B5EF4-FFF2-40B4-BE49-F238E27FC236}">
                    <a16:creationId xmlns:a16="http://schemas.microsoft.com/office/drawing/2014/main" id="{B369E150-0691-3828-9D8C-E8997EDE4539}"/>
                  </a:ext>
                </a:extLst>
              </p:cNvPr>
              <p:cNvSpPr txBox="1"/>
              <p:nvPr/>
            </p:nvSpPr>
            <p:spPr>
              <a:xfrm>
                <a:off x="783150" y="2233799"/>
                <a:ext cx="1248417" cy="415498"/>
              </a:xfrm>
              <a:prstGeom prst="rect">
                <a:avLst/>
              </a:prstGeom>
              <a:solidFill>
                <a:schemeClr val="bg1">
                  <a:lumMod val="75000"/>
                </a:schemeClr>
              </a:solidFill>
            </p:spPr>
            <p:txBody>
              <a:bodyPr wrap="square" rtlCol="0">
                <a:spAutoFit/>
              </a:bodyPr>
              <a:lstStyle/>
              <a:p>
                <a:pPr algn="ctr"/>
                <a:r>
                  <a:rPr lang="en-US" sz="1050" dirty="0"/>
                  <a:t>Send data functions</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2779915" y="633488"/>
              <a:ext cx="6403498" cy="6072111"/>
            </a:xfrm>
            <a:prstGeom prst="wedgeRectCallout">
              <a:avLst>
                <a:gd name="adj1" fmla="val -62794"/>
                <a:gd name="adj2" fmla="val -266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D5002C-FD93-E76F-DFCD-D184C5682C29}"/>
                </a:ext>
              </a:extLst>
            </p:cNvPr>
            <p:cNvSpPr txBox="1"/>
            <p:nvPr/>
          </p:nvSpPr>
          <p:spPr>
            <a:xfrm>
              <a:off x="2853802" y="679197"/>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bt_vendor_brcm.c</a:t>
              </a:r>
              <a:endParaRPr lang="en-US" sz="1200" dirty="0"/>
            </a:p>
          </p:txBody>
        </p:sp>
        <p:sp>
          <p:nvSpPr>
            <p:cNvPr id="21" name="TextBox 20">
              <a:extLst>
                <a:ext uri="{FF2B5EF4-FFF2-40B4-BE49-F238E27FC236}">
                  <a16:creationId xmlns:a16="http://schemas.microsoft.com/office/drawing/2014/main" id="{7523F82C-9987-CD15-E5BC-2395AF607DB4}"/>
                </a:ext>
              </a:extLst>
            </p:cNvPr>
            <p:cNvSpPr txBox="1"/>
            <p:nvPr/>
          </p:nvSpPr>
          <p:spPr>
            <a:xfrm>
              <a:off x="2966918" y="6389531"/>
              <a:ext cx="3639359" cy="276999"/>
            </a:xfrm>
            <a:prstGeom prst="rect">
              <a:avLst/>
            </a:prstGeom>
            <a:noFill/>
          </p:spPr>
          <p:txBody>
            <a:bodyPr wrap="square">
              <a:spAutoFit/>
            </a:bodyPr>
            <a:lstStyle/>
            <a:p>
              <a:r>
                <a:rPr lang="en-US" sz="1200" dirty="0"/>
                <a:t>hardware/</a:t>
              </a:r>
              <a:r>
                <a:rPr lang="en-US" sz="1200" dirty="0" err="1"/>
                <a:t>broadcom</a:t>
              </a:r>
              <a:r>
                <a:rPr lang="en-US" sz="1200" dirty="0"/>
                <a:t>/</a:t>
              </a:r>
              <a:r>
                <a:rPr lang="en-US" sz="1200" dirty="0" err="1"/>
                <a:t>libbt</a:t>
              </a:r>
              <a:r>
                <a:rPr lang="en-US" sz="1200" dirty="0"/>
                <a:t>/</a:t>
              </a:r>
              <a:r>
                <a:rPr lang="en-US" sz="1200" dirty="0" err="1"/>
                <a:t>src</a:t>
              </a:r>
              <a:r>
                <a:rPr lang="en-US" sz="1200" dirty="0"/>
                <a:t>/</a:t>
              </a:r>
              <a:r>
                <a:rPr lang="en-US" sz="1200" dirty="0" err="1"/>
                <a:t>userial_vendor.c</a:t>
              </a:r>
              <a:endParaRPr lang="en-US" sz="1200" dirty="0"/>
            </a:p>
          </p:txBody>
        </p:sp>
        <p:pic>
          <p:nvPicPr>
            <p:cNvPr id="9" name="Picture 8">
              <a:extLst>
                <a:ext uri="{FF2B5EF4-FFF2-40B4-BE49-F238E27FC236}">
                  <a16:creationId xmlns:a16="http://schemas.microsoft.com/office/drawing/2014/main" id="{02131B95-56DA-A840-CCAE-C0D5B92F1538}"/>
                </a:ext>
              </a:extLst>
            </p:cNvPr>
            <p:cNvPicPr>
              <a:picLocks noChangeAspect="1"/>
            </p:cNvPicPr>
            <p:nvPr/>
          </p:nvPicPr>
          <p:blipFill>
            <a:blip r:embed="rId2"/>
            <a:stretch>
              <a:fillRect/>
            </a:stretch>
          </p:blipFill>
          <p:spPr>
            <a:xfrm>
              <a:off x="2966918" y="1001195"/>
              <a:ext cx="5715000" cy="1885950"/>
            </a:xfrm>
            <a:prstGeom prst="rect">
              <a:avLst/>
            </a:prstGeom>
          </p:spPr>
        </p:pic>
        <p:pic>
          <p:nvPicPr>
            <p:cNvPr id="12" name="Picture 11">
              <a:extLst>
                <a:ext uri="{FF2B5EF4-FFF2-40B4-BE49-F238E27FC236}">
                  <a16:creationId xmlns:a16="http://schemas.microsoft.com/office/drawing/2014/main" id="{360DF750-7FDA-380F-B894-3CB959EB2CB2}"/>
                </a:ext>
              </a:extLst>
            </p:cNvPr>
            <p:cNvPicPr>
              <a:picLocks noChangeAspect="1"/>
            </p:cNvPicPr>
            <p:nvPr/>
          </p:nvPicPr>
          <p:blipFill>
            <a:blip r:embed="rId3"/>
            <a:stretch>
              <a:fillRect/>
            </a:stretch>
          </p:blipFill>
          <p:spPr>
            <a:xfrm>
              <a:off x="2966918" y="3086005"/>
              <a:ext cx="5714881" cy="3291658"/>
            </a:xfrm>
            <a:prstGeom prst="rect">
              <a:avLst/>
            </a:prstGeom>
          </p:spPr>
        </p:pic>
        <p:cxnSp>
          <p:nvCxnSpPr>
            <p:cNvPr id="14" name="Straight Arrow Connector 13">
              <a:extLst>
                <a:ext uri="{FF2B5EF4-FFF2-40B4-BE49-F238E27FC236}">
                  <a16:creationId xmlns:a16="http://schemas.microsoft.com/office/drawing/2014/main" id="{03613BF0-C936-0992-3E31-F8FD84D5E9E4}"/>
                </a:ext>
              </a:extLst>
            </p:cNvPr>
            <p:cNvCxnSpPr/>
            <p:nvPr/>
          </p:nvCxnSpPr>
          <p:spPr>
            <a:xfrm flipH="1">
              <a:off x="4673481" y="2557784"/>
              <a:ext cx="637428" cy="601052"/>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54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15775" y="25941"/>
            <a:ext cx="10319718" cy="736857"/>
          </a:xfrm>
        </p:spPr>
        <p:txBody>
          <a:bodyPr>
            <a:normAutofit fontScale="90000"/>
          </a:bodyPr>
          <a:lstStyle/>
          <a:p>
            <a:r>
              <a:rPr lang="en-US" dirty="0"/>
              <a:t>Vendor Implementation-Send data via UART device file</a:t>
            </a:r>
            <a:br>
              <a:rPr lang="en-US" dirty="0"/>
            </a:br>
            <a:endParaRPr lang="en-US" dirty="0"/>
          </a:p>
        </p:txBody>
      </p:sp>
      <p:grpSp>
        <p:nvGrpSpPr>
          <p:cNvPr id="20" name="Group 19">
            <a:extLst>
              <a:ext uri="{FF2B5EF4-FFF2-40B4-BE49-F238E27FC236}">
                <a16:creationId xmlns:a16="http://schemas.microsoft.com/office/drawing/2014/main" id="{8BA4D7F7-55A6-B1FB-A574-FB2A593FFB91}"/>
              </a:ext>
            </a:extLst>
          </p:cNvPr>
          <p:cNvGrpSpPr/>
          <p:nvPr/>
        </p:nvGrpSpPr>
        <p:grpSpPr>
          <a:xfrm>
            <a:off x="466780" y="633488"/>
            <a:ext cx="8716633" cy="6072111"/>
            <a:chOff x="466780" y="633488"/>
            <a:chExt cx="8716633" cy="6072111"/>
          </a:xfrm>
        </p:grpSpPr>
        <p:grpSp>
          <p:nvGrpSpPr>
            <p:cNvPr id="18" name="Group 17">
              <a:extLst>
                <a:ext uri="{FF2B5EF4-FFF2-40B4-BE49-F238E27FC236}">
                  <a16:creationId xmlns:a16="http://schemas.microsoft.com/office/drawing/2014/main" id="{275377DB-2363-D708-1684-961FC785E810}"/>
                </a:ext>
              </a:extLst>
            </p:cNvPr>
            <p:cNvGrpSpPr/>
            <p:nvPr/>
          </p:nvGrpSpPr>
          <p:grpSpPr>
            <a:xfrm>
              <a:off x="466780" y="633488"/>
              <a:ext cx="8716633" cy="6072111"/>
              <a:chOff x="466780" y="633488"/>
              <a:chExt cx="8716633" cy="6072111"/>
            </a:xfrm>
          </p:grpSpPr>
          <p:grpSp>
            <p:nvGrpSpPr>
              <p:cNvPr id="2" name="Group 1">
                <a:extLst>
                  <a:ext uri="{FF2B5EF4-FFF2-40B4-BE49-F238E27FC236}">
                    <a16:creationId xmlns:a16="http://schemas.microsoft.com/office/drawing/2014/main" id="{C52BD24C-6968-8D13-AEB3-1F93DBB119B3}"/>
                  </a:ext>
                </a:extLst>
              </p:cNvPr>
              <p:cNvGrpSpPr/>
              <p:nvPr/>
            </p:nvGrpSpPr>
            <p:grpSpPr>
              <a:xfrm>
                <a:off x="466780" y="1322114"/>
                <a:ext cx="1807019" cy="1565031"/>
                <a:chOff x="548253" y="1205878"/>
                <a:chExt cx="1807019" cy="1565031"/>
              </a:xfrm>
            </p:grpSpPr>
            <p:sp>
              <p:nvSpPr>
                <p:cNvPr id="137" name="Rectangle 136">
                  <a:extLst>
                    <a:ext uri="{FF2B5EF4-FFF2-40B4-BE49-F238E27FC236}">
                      <a16:creationId xmlns:a16="http://schemas.microsoft.com/office/drawing/2014/main" id="{DDB7A1C0-208B-28D6-D518-8F78EE3703D3}"/>
                    </a:ext>
                  </a:extLst>
                </p:cNvPr>
                <p:cNvSpPr/>
                <p:nvPr/>
              </p:nvSpPr>
              <p:spPr>
                <a:xfrm>
                  <a:off x="548255" y="1205878"/>
                  <a:ext cx="1807017" cy="156503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E82993-2D7D-39C5-809E-87DDA8C171DA}"/>
                    </a:ext>
                  </a:extLst>
                </p:cNvPr>
                <p:cNvSpPr/>
                <p:nvPr/>
              </p:nvSpPr>
              <p:spPr>
                <a:xfrm>
                  <a:off x="548253" y="1205879"/>
                  <a:ext cx="1807019" cy="3469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Vendor_interface.cc</a:t>
                  </a:r>
                </a:p>
              </p:txBody>
            </p:sp>
            <p:sp>
              <p:nvSpPr>
                <p:cNvPr id="83" name="TextBox 82">
                  <a:extLst>
                    <a:ext uri="{FF2B5EF4-FFF2-40B4-BE49-F238E27FC236}">
                      <a16:creationId xmlns:a16="http://schemas.microsoft.com/office/drawing/2014/main" id="{0479EDAB-E286-2898-768B-A66574649384}"/>
                    </a:ext>
                  </a:extLst>
                </p:cNvPr>
                <p:cNvSpPr txBox="1"/>
                <p:nvPr/>
              </p:nvSpPr>
              <p:spPr>
                <a:xfrm>
                  <a:off x="783151" y="1766358"/>
                  <a:ext cx="1248417" cy="253916"/>
                </a:xfrm>
                <a:prstGeom prst="rect">
                  <a:avLst/>
                </a:prstGeom>
                <a:solidFill>
                  <a:schemeClr val="bg1">
                    <a:lumMod val="75000"/>
                  </a:schemeClr>
                </a:solidFill>
              </p:spPr>
              <p:txBody>
                <a:bodyPr wrap="square" rtlCol="0">
                  <a:spAutoFit/>
                </a:bodyPr>
                <a:lstStyle/>
                <a:p>
                  <a:pPr algn="ctr"/>
                  <a:r>
                    <a:rPr lang="en-US" sz="1050" dirty="0"/>
                    <a:t>Initialize {</a:t>
                  </a:r>
                  <a:r>
                    <a:rPr lang="en-US" sz="1050" dirty="0" err="1"/>
                    <a:t>init</a:t>
                  </a:r>
                  <a:r>
                    <a:rPr lang="en-US" sz="1050" dirty="0"/>
                    <a:t>()}</a:t>
                  </a:r>
                </a:p>
              </p:txBody>
            </p:sp>
            <p:sp>
              <p:nvSpPr>
                <p:cNvPr id="4" name="TextBox 3">
                  <a:extLst>
                    <a:ext uri="{FF2B5EF4-FFF2-40B4-BE49-F238E27FC236}">
                      <a16:creationId xmlns:a16="http://schemas.microsoft.com/office/drawing/2014/main" id="{B369E150-0691-3828-9D8C-E8997EDE4539}"/>
                    </a:ext>
                  </a:extLst>
                </p:cNvPr>
                <p:cNvSpPr txBox="1"/>
                <p:nvPr/>
              </p:nvSpPr>
              <p:spPr>
                <a:xfrm>
                  <a:off x="783150" y="2233799"/>
                  <a:ext cx="1248417" cy="415498"/>
                </a:xfrm>
                <a:prstGeom prst="rect">
                  <a:avLst/>
                </a:prstGeom>
                <a:solidFill>
                  <a:schemeClr val="tx2">
                    <a:lumMod val="60000"/>
                    <a:lumOff val="40000"/>
                  </a:schemeClr>
                </a:solidFill>
              </p:spPr>
              <p:txBody>
                <a:bodyPr wrap="square" rtlCol="0">
                  <a:spAutoFit/>
                </a:bodyPr>
                <a:lstStyle/>
                <a:p>
                  <a:pPr algn="ctr"/>
                  <a:r>
                    <a:rPr lang="en-US" sz="1050" dirty="0"/>
                    <a:t>Send data functions</a:t>
                  </a:r>
                </a:p>
              </p:txBody>
            </p:sp>
          </p:grpSp>
          <p:sp>
            <p:nvSpPr>
              <p:cNvPr id="8" name="Speech Bubble: Rectangle 7">
                <a:extLst>
                  <a:ext uri="{FF2B5EF4-FFF2-40B4-BE49-F238E27FC236}">
                    <a16:creationId xmlns:a16="http://schemas.microsoft.com/office/drawing/2014/main" id="{8A1EBCFC-D148-9F84-1E26-91B656945EE7}"/>
                  </a:ext>
                </a:extLst>
              </p:cNvPr>
              <p:cNvSpPr/>
              <p:nvPr/>
            </p:nvSpPr>
            <p:spPr>
              <a:xfrm>
                <a:off x="2779915" y="633488"/>
                <a:ext cx="6403498" cy="6072111"/>
              </a:xfrm>
              <a:prstGeom prst="wedgeRectCallout">
                <a:avLst>
                  <a:gd name="adj1" fmla="val -62794"/>
                  <a:gd name="adj2" fmla="val -18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D5002C-FD93-E76F-DFCD-D184C5682C29}"/>
                  </a:ext>
                </a:extLst>
              </p:cNvPr>
              <p:cNvSpPr txBox="1"/>
              <p:nvPr/>
            </p:nvSpPr>
            <p:spPr>
              <a:xfrm>
                <a:off x="2853802" y="679197"/>
                <a:ext cx="4766198" cy="276999"/>
              </a:xfrm>
              <a:prstGeom prst="rect">
                <a:avLst/>
              </a:prstGeom>
              <a:noFill/>
            </p:spPr>
            <p:txBody>
              <a:bodyPr wrap="square">
                <a:spAutoFit/>
              </a:bodyPr>
              <a:lstStyle/>
              <a:p>
                <a:r>
                  <a:rPr lang="en-US" sz="1200" dirty="0"/>
                  <a:t>hardware/interfaces/bluetooth/1.0/default/vendor_interface.cc</a:t>
                </a:r>
              </a:p>
            </p:txBody>
          </p:sp>
          <p:pic>
            <p:nvPicPr>
              <p:cNvPr id="10" name="Picture 9">
                <a:extLst>
                  <a:ext uri="{FF2B5EF4-FFF2-40B4-BE49-F238E27FC236}">
                    <a16:creationId xmlns:a16="http://schemas.microsoft.com/office/drawing/2014/main" id="{8A4116B7-162B-4F7F-981B-BDE08032C5AE}"/>
                  </a:ext>
                </a:extLst>
              </p:cNvPr>
              <p:cNvPicPr>
                <a:picLocks noChangeAspect="1"/>
              </p:cNvPicPr>
              <p:nvPr/>
            </p:nvPicPr>
            <p:blipFill>
              <a:blip r:embed="rId2"/>
              <a:stretch>
                <a:fillRect/>
              </a:stretch>
            </p:blipFill>
            <p:spPr>
              <a:xfrm>
                <a:off x="2895564" y="1001905"/>
                <a:ext cx="6008291" cy="2507913"/>
              </a:xfrm>
              <a:prstGeom prst="rect">
                <a:avLst/>
              </a:prstGeom>
            </p:spPr>
          </p:pic>
          <p:pic>
            <p:nvPicPr>
              <p:cNvPr id="13" name="Picture 12">
                <a:extLst>
                  <a:ext uri="{FF2B5EF4-FFF2-40B4-BE49-F238E27FC236}">
                    <a16:creationId xmlns:a16="http://schemas.microsoft.com/office/drawing/2014/main" id="{DA6590EE-212A-DC17-9E93-1727DB1515A2}"/>
                  </a:ext>
                </a:extLst>
              </p:cNvPr>
              <p:cNvPicPr>
                <a:picLocks noChangeAspect="1"/>
              </p:cNvPicPr>
              <p:nvPr/>
            </p:nvPicPr>
            <p:blipFill>
              <a:blip r:embed="rId3"/>
              <a:stretch>
                <a:fillRect/>
              </a:stretch>
            </p:blipFill>
            <p:spPr>
              <a:xfrm>
                <a:off x="2895564" y="3813037"/>
                <a:ext cx="5648072" cy="2589343"/>
              </a:xfrm>
              <a:prstGeom prst="rect">
                <a:avLst/>
              </a:prstGeom>
            </p:spPr>
          </p:pic>
          <p:cxnSp>
            <p:nvCxnSpPr>
              <p:cNvPr id="16" name="Straight Arrow Connector 15">
                <a:extLst>
                  <a:ext uri="{FF2B5EF4-FFF2-40B4-BE49-F238E27FC236}">
                    <a16:creationId xmlns:a16="http://schemas.microsoft.com/office/drawing/2014/main" id="{0127A9AA-0D2D-828D-12C2-EADAFA968609}"/>
                  </a:ext>
                </a:extLst>
              </p:cNvPr>
              <p:cNvCxnSpPr/>
              <p:nvPr/>
            </p:nvCxnSpPr>
            <p:spPr>
              <a:xfrm>
                <a:off x="4165600" y="3232727"/>
                <a:ext cx="157018" cy="580310"/>
              </a:xfrm>
              <a:prstGeom prst="straightConnector1">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FB0A7D5-8D91-2413-45B7-52C2E9237DDB}"/>
                  </a:ext>
                </a:extLst>
              </p:cNvPr>
              <p:cNvSpPr txBox="1"/>
              <p:nvPr/>
            </p:nvSpPr>
            <p:spPr>
              <a:xfrm>
                <a:off x="2792535" y="6415490"/>
                <a:ext cx="4766198" cy="276999"/>
              </a:xfrm>
              <a:prstGeom prst="rect">
                <a:avLst/>
              </a:prstGeom>
              <a:noFill/>
            </p:spPr>
            <p:txBody>
              <a:bodyPr wrap="square">
                <a:spAutoFit/>
              </a:bodyPr>
              <a:lstStyle/>
              <a:p>
                <a:r>
                  <a:rPr lang="en-US" sz="1200" dirty="0"/>
                  <a:t>hardware/interfaces/bluetooth/1.0/default/h4_protocol.cc</a:t>
                </a:r>
              </a:p>
            </p:txBody>
          </p:sp>
        </p:grpSp>
        <p:sp>
          <p:nvSpPr>
            <p:cNvPr id="19" name="Arrow: Left 18">
              <a:extLst>
                <a:ext uri="{FF2B5EF4-FFF2-40B4-BE49-F238E27FC236}">
                  <a16:creationId xmlns:a16="http://schemas.microsoft.com/office/drawing/2014/main" id="{4F2507AD-A01A-61B5-0189-C629A964C6D3}"/>
                </a:ext>
              </a:extLst>
            </p:cNvPr>
            <p:cNvSpPr/>
            <p:nvPr/>
          </p:nvSpPr>
          <p:spPr>
            <a:xfrm>
              <a:off x="548254" y="5489690"/>
              <a:ext cx="822036" cy="391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4" action="ppaction://hlinksldjump"/>
                </a:rPr>
                <a:t>Back</a:t>
              </a:r>
              <a:endParaRPr lang="en-US" sz="1400" dirty="0"/>
            </a:p>
          </p:txBody>
        </p:sp>
      </p:grpSp>
    </p:spTree>
    <p:extLst>
      <p:ext uri="{BB962C8B-B14F-4D97-AF65-F5344CB8AC3E}">
        <p14:creationId xmlns:p14="http://schemas.microsoft.com/office/powerpoint/2010/main" val="382905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426BE7D-18C1-EABE-2321-342281E84DA2}"/>
              </a:ext>
            </a:extLst>
          </p:cNvPr>
          <p:cNvGrpSpPr/>
          <p:nvPr/>
        </p:nvGrpSpPr>
        <p:grpSpPr>
          <a:xfrm>
            <a:off x="1968885" y="426067"/>
            <a:ext cx="7766936" cy="5903151"/>
            <a:chOff x="1968885" y="426067"/>
            <a:chExt cx="7766936" cy="5903151"/>
          </a:xfrm>
        </p:grpSpPr>
        <p:sp>
          <p:nvSpPr>
            <p:cNvPr id="2" name="Title 1">
              <a:extLst>
                <a:ext uri="{FF2B5EF4-FFF2-40B4-BE49-F238E27FC236}">
                  <a16:creationId xmlns:a16="http://schemas.microsoft.com/office/drawing/2014/main" id="{4FD0691F-672A-C3F0-35B7-5B32C2CFFB01}"/>
                </a:ext>
              </a:extLst>
            </p:cNvPr>
            <p:cNvSpPr txBox="1">
              <a:spLocks/>
            </p:cNvSpPr>
            <p:nvPr/>
          </p:nvSpPr>
          <p:spPr>
            <a:xfrm>
              <a:off x="1968885" y="426067"/>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THANKS</a:t>
              </a:r>
            </a:p>
          </p:txBody>
        </p:sp>
        <p:pic>
          <p:nvPicPr>
            <p:cNvPr id="4" name="Picture 3">
              <a:extLst>
                <a:ext uri="{FF2B5EF4-FFF2-40B4-BE49-F238E27FC236}">
                  <a16:creationId xmlns:a16="http://schemas.microsoft.com/office/drawing/2014/main" id="{D35DA847-504E-43B4-3713-3DD486E1D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164" y="1249218"/>
              <a:ext cx="5080000" cy="5080000"/>
            </a:xfrm>
            <a:prstGeom prst="rect">
              <a:avLst/>
            </a:prstGeom>
          </p:spPr>
        </p:pic>
      </p:grpSp>
    </p:spTree>
    <p:extLst>
      <p:ext uri="{BB962C8B-B14F-4D97-AF65-F5344CB8AC3E}">
        <p14:creationId xmlns:p14="http://schemas.microsoft.com/office/powerpoint/2010/main" val="129471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432997" y="138360"/>
            <a:ext cx="8596668" cy="736857"/>
          </a:xfrm>
        </p:spPr>
        <p:txBody>
          <a:bodyPr/>
          <a:lstStyle/>
          <a:p>
            <a:r>
              <a:rPr lang="en-US" dirty="0"/>
              <a:t>Android Bluetooth Architecture</a:t>
            </a:r>
          </a:p>
        </p:txBody>
      </p:sp>
      <p:grpSp>
        <p:nvGrpSpPr>
          <p:cNvPr id="118" name="Group 117">
            <a:extLst>
              <a:ext uri="{FF2B5EF4-FFF2-40B4-BE49-F238E27FC236}">
                <a16:creationId xmlns:a16="http://schemas.microsoft.com/office/drawing/2014/main" id="{55C32AC5-F094-FFAA-4678-2D905BD38832}"/>
              </a:ext>
            </a:extLst>
          </p:cNvPr>
          <p:cNvGrpSpPr/>
          <p:nvPr/>
        </p:nvGrpSpPr>
        <p:grpSpPr>
          <a:xfrm>
            <a:off x="81588" y="1069367"/>
            <a:ext cx="11904076" cy="5403273"/>
            <a:chOff x="81588" y="1069367"/>
            <a:chExt cx="11904076" cy="5403273"/>
          </a:xfrm>
        </p:grpSpPr>
        <p:grpSp>
          <p:nvGrpSpPr>
            <p:cNvPr id="56" name="Group 55">
              <a:extLst>
                <a:ext uri="{FF2B5EF4-FFF2-40B4-BE49-F238E27FC236}">
                  <a16:creationId xmlns:a16="http://schemas.microsoft.com/office/drawing/2014/main" id="{1CA5A8D2-CDC3-606C-1A17-D5233788DCA4}"/>
                </a:ext>
              </a:extLst>
            </p:cNvPr>
            <p:cNvGrpSpPr/>
            <p:nvPr/>
          </p:nvGrpSpPr>
          <p:grpSpPr>
            <a:xfrm>
              <a:off x="81588" y="1069367"/>
              <a:ext cx="4985359" cy="5359142"/>
              <a:chOff x="173951" y="1124785"/>
              <a:chExt cx="4985359" cy="5014505"/>
            </a:xfrm>
          </p:grpSpPr>
          <p:grpSp>
            <p:nvGrpSpPr>
              <p:cNvPr id="20" name="Group 19">
                <a:extLst>
                  <a:ext uri="{FF2B5EF4-FFF2-40B4-BE49-F238E27FC236}">
                    <a16:creationId xmlns:a16="http://schemas.microsoft.com/office/drawing/2014/main" id="{5C3A87C5-90A3-C06D-6DD5-4F2DBFFE1557}"/>
                  </a:ext>
                </a:extLst>
              </p:cNvPr>
              <p:cNvGrpSpPr/>
              <p:nvPr/>
            </p:nvGrpSpPr>
            <p:grpSpPr>
              <a:xfrm>
                <a:off x="809750" y="1124785"/>
                <a:ext cx="4349560" cy="949547"/>
                <a:chOff x="996003" y="597942"/>
                <a:chExt cx="4349560" cy="949547"/>
              </a:xfrm>
            </p:grpSpPr>
            <p:sp>
              <p:nvSpPr>
                <p:cNvPr id="4" name="Rectangle 3">
                  <a:extLst>
                    <a:ext uri="{FF2B5EF4-FFF2-40B4-BE49-F238E27FC236}">
                      <a16:creationId xmlns:a16="http://schemas.microsoft.com/office/drawing/2014/main" id="{590EC557-B01E-DDD9-19A6-1BDC7393BBA7}"/>
                    </a:ext>
                  </a:extLst>
                </p:cNvPr>
                <p:cNvSpPr/>
                <p:nvPr/>
              </p:nvSpPr>
              <p:spPr>
                <a:xfrm>
                  <a:off x="996003" y="597942"/>
                  <a:ext cx="434803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FRAMEWORK</a:t>
                  </a:r>
                </a:p>
              </p:txBody>
            </p:sp>
            <p:sp>
              <p:nvSpPr>
                <p:cNvPr id="5" name="Rectangle 4">
                  <a:extLst>
                    <a:ext uri="{FF2B5EF4-FFF2-40B4-BE49-F238E27FC236}">
                      <a16:creationId xmlns:a16="http://schemas.microsoft.com/office/drawing/2014/main" id="{EA49E8FC-2968-0147-1DB2-F6ECFD735D9D}"/>
                    </a:ext>
                  </a:extLst>
                </p:cNvPr>
                <p:cNvSpPr/>
                <p:nvPr/>
              </p:nvSpPr>
              <p:spPr>
                <a:xfrm>
                  <a:off x="997528" y="597942"/>
                  <a:ext cx="4348035" cy="949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F5DA804-4A3C-1311-FDB2-1FA038941356}"/>
                    </a:ext>
                  </a:extLst>
                </p:cNvPr>
                <p:cNvSpPr/>
                <p:nvPr/>
              </p:nvSpPr>
              <p:spPr>
                <a:xfrm>
                  <a:off x="1191491" y="1098903"/>
                  <a:ext cx="1681018" cy="3411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Apps</a:t>
                  </a:r>
                </a:p>
              </p:txBody>
            </p:sp>
            <p:sp>
              <p:nvSpPr>
                <p:cNvPr id="7" name="Rectangle 6">
                  <a:extLst>
                    <a:ext uri="{FF2B5EF4-FFF2-40B4-BE49-F238E27FC236}">
                      <a16:creationId xmlns:a16="http://schemas.microsoft.com/office/drawing/2014/main" id="{1D1AF238-6A48-48C0-FB93-BDB459A1BD99}"/>
                    </a:ext>
                  </a:extLst>
                </p:cNvPr>
                <p:cNvSpPr/>
                <p:nvPr/>
              </p:nvSpPr>
              <p:spPr>
                <a:xfrm>
                  <a:off x="3304197" y="1117152"/>
                  <a:ext cx="1801091" cy="3229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Android.bluetooth</a:t>
                  </a:r>
                  <a:endParaRPr lang="en-US" sz="1200" dirty="0">
                    <a:solidFill>
                      <a:schemeClr val="tx1"/>
                    </a:solidFill>
                  </a:endParaRPr>
                </a:p>
              </p:txBody>
            </p:sp>
          </p:grpSp>
          <p:grpSp>
            <p:nvGrpSpPr>
              <p:cNvPr id="18" name="Group 17">
                <a:extLst>
                  <a:ext uri="{FF2B5EF4-FFF2-40B4-BE49-F238E27FC236}">
                    <a16:creationId xmlns:a16="http://schemas.microsoft.com/office/drawing/2014/main" id="{3EF7FA97-F359-DEBF-FB81-E21805C6FE06}"/>
                  </a:ext>
                </a:extLst>
              </p:cNvPr>
              <p:cNvGrpSpPr/>
              <p:nvPr/>
            </p:nvGrpSpPr>
            <p:grpSpPr>
              <a:xfrm>
                <a:off x="805175" y="2205838"/>
                <a:ext cx="4349560" cy="1324005"/>
                <a:chOff x="994478" y="2255870"/>
                <a:chExt cx="4349560" cy="1324005"/>
              </a:xfrm>
            </p:grpSpPr>
            <p:sp>
              <p:nvSpPr>
                <p:cNvPr id="8" name="Rectangle 7">
                  <a:extLst>
                    <a:ext uri="{FF2B5EF4-FFF2-40B4-BE49-F238E27FC236}">
                      <a16:creationId xmlns:a16="http://schemas.microsoft.com/office/drawing/2014/main" id="{24F1C866-C0F9-C260-8E50-719E50C5D749}"/>
                    </a:ext>
                  </a:extLst>
                </p:cNvPr>
                <p:cNvSpPr/>
                <p:nvPr/>
              </p:nvSpPr>
              <p:spPr>
                <a:xfrm>
                  <a:off x="996003" y="2255871"/>
                  <a:ext cx="4346510" cy="3694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FRAMEWORK</a:t>
                  </a:r>
                </a:p>
              </p:txBody>
            </p:sp>
            <p:sp>
              <p:nvSpPr>
                <p:cNvPr id="9" name="Rectangle 8">
                  <a:extLst>
                    <a:ext uri="{FF2B5EF4-FFF2-40B4-BE49-F238E27FC236}">
                      <a16:creationId xmlns:a16="http://schemas.microsoft.com/office/drawing/2014/main" id="{36E90D43-250A-730B-BAA4-C29B3C61D86E}"/>
                    </a:ext>
                  </a:extLst>
                </p:cNvPr>
                <p:cNvSpPr/>
                <p:nvPr/>
              </p:nvSpPr>
              <p:spPr>
                <a:xfrm>
                  <a:off x="994478" y="2255870"/>
                  <a:ext cx="4349560" cy="1324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46907E2-AA7C-3916-2F74-7FA06268A710}"/>
                    </a:ext>
                  </a:extLst>
                </p:cNvPr>
                <p:cNvSpPr/>
                <p:nvPr/>
              </p:nvSpPr>
              <p:spPr>
                <a:xfrm>
                  <a:off x="1071418" y="2959431"/>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Bluetooth Service</a:t>
                  </a:r>
                </a:p>
              </p:txBody>
            </p:sp>
            <p:sp>
              <p:nvSpPr>
                <p:cNvPr id="11" name="Rectangle 10">
                  <a:extLst>
                    <a:ext uri="{FF2B5EF4-FFF2-40B4-BE49-F238E27FC236}">
                      <a16:creationId xmlns:a16="http://schemas.microsoft.com/office/drawing/2014/main" id="{089F7A4A-989F-517E-ADD4-503C61035389}"/>
                    </a:ext>
                  </a:extLst>
                </p:cNvPr>
                <p:cNvSpPr/>
                <p:nvPr/>
              </p:nvSpPr>
              <p:spPr>
                <a:xfrm>
                  <a:off x="2864744" y="2947748"/>
                  <a:ext cx="212436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TextBox 11">
                  <a:extLst>
                    <a:ext uri="{FF2B5EF4-FFF2-40B4-BE49-F238E27FC236}">
                      <a16:creationId xmlns:a16="http://schemas.microsoft.com/office/drawing/2014/main" id="{5F79DFD2-C1CB-5091-3DC7-65B592159E9C}"/>
                    </a:ext>
                  </a:extLst>
                </p:cNvPr>
                <p:cNvSpPr txBox="1"/>
                <p:nvPr/>
              </p:nvSpPr>
              <p:spPr>
                <a:xfrm>
                  <a:off x="2327564" y="2614705"/>
                  <a:ext cx="1736373" cy="253916"/>
                </a:xfrm>
                <a:prstGeom prst="rect">
                  <a:avLst/>
                </a:prstGeom>
                <a:noFill/>
              </p:spPr>
              <p:txBody>
                <a:bodyPr wrap="none" rtlCol="0">
                  <a:spAutoFit/>
                </a:bodyPr>
                <a:lstStyle/>
                <a:p>
                  <a:r>
                    <a:rPr lang="en-US" sz="1050" dirty="0"/>
                    <a:t>Packages/apps/Bluetooth</a:t>
                  </a:r>
                </a:p>
              </p:txBody>
            </p:sp>
            <p:sp>
              <p:nvSpPr>
                <p:cNvPr id="13" name="Rectangle 12">
                  <a:extLst>
                    <a:ext uri="{FF2B5EF4-FFF2-40B4-BE49-F238E27FC236}">
                      <a16:creationId xmlns:a16="http://schemas.microsoft.com/office/drawing/2014/main" id="{7E313ADF-F89E-6F76-9214-52E37B88408A}"/>
                    </a:ext>
                  </a:extLst>
                </p:cNvPr>
                <p:cNvSpPr/>
                <p:nvPr/>
              </p:nvSpPr>
              <p:spPr>
                <a:xfrm>
                  <a:off x="2905022" y="3042727"/>
                  <a:ext cx="212436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13">
                  <a:extLst>
                    <a:ext uri="{FF2B5EF4-FFF2-40B4-BE49-F238E27FC236}">
                      <a16:creationId xmlns:a16="http://schemas.microsoft.com/office/drawing/2014/main" id="{FC4BEE8C-122E-C18B-FF82-C396DDD94097}"/>
                    </a:ext>
                  </a:extLst>
                </p:cNvPr>
                <p:cNvSpPr/>
                <p:nvPr/>
              </p:nvSpPr>
              <p:spPr>
                <a:xfrm>
                  <a:off x="2947058" y="3180857"/>
                  <a:ext cx="2124365" cy="2923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Bluetooth Profiles</a:t>
                  </a:r>
                </a:p>
              </p:txBody>
            </p:sp>
          </p:grpSp>
          <p:grpSp>
            <p:nvGrpSpPr>
              <p:cNvPr id="19" name="Group 18">
                <a:extLst>
                  <a:ext uri="{FF2B5EF4-FFF2-40B4-BE49-F238E27FC236}">
                    <a16:creationId xmlns:a16="http://schemas.microsoft.com/office/drawing/2014/main" id="{7148B632-79C0-DAA5-D050-6B6E917E390B}"/>
                  </a:ext>
                </a:extLst>
              </p:cNvPr>
              <p:cNvGrpSpPr/>
              <p:nvPr/>
            </p:nvGrpSpPr>
            <p:grpSpPr>
              <a:xfrm>
                <a:off x="805175" y="3622088"/>
                <a:ext cx="4349560" cy="673979"/>
                <a:chOff x="991429" y="3913801"/>
                <a:chExt cx="4349560" cy="673979"/>
              </a:xfrm>
            </p:grpSpPr>
            <p:sp>
              <p:nvSpPr>
                <p:cNvPr id="15" name="Rectangle 14">
                  <a:extLst>
                    <a:ext uri="{FF2B5EF4-FFF2-40B4-BE49-F238E27FC236}">
                      <a16:creationId xmlns:a16="http://schemas.microsoft.com/office/drawing/2014/main" id="{ACF596CA-FC08-E7C2-CAF0-959F48EF6B6B}"/>
                    </a:ext>
                  </a:extLst>
                </p:cNvPr>
                <p:cNvSpPr/>
                <p:nvPr/>
              </p:nvSpPr>
              <p:spPr>
                <a:xfrm>
                  <a:off x="994478" y="3913801"/>
                  <a:ext cx="4344985" cy="3694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JNI</a:t>
                  </a:r>
                </a:p>
              </p:txBody>
            </p:sp>
            <p:sp>
              <p:nvSpPr>
                <p:cNvPr id="16" name="Rectangle 15">
                  <a:extLst>
                    <a:ext uri="{FF2B5EF4-FFF2-40B4-BE49-F238E27FC236}">
                      <a16:creationId xmlns:a16="http://schemas.microsoft.com/office/drawing/2014/main" id="{CEC8E6A7-185E-03B5-C88C-16D90FCCACD2}"/>
                    </a:ext>
                  </a:extLst>
                </p:cNvPr>
                <p:cNvSpPr/>
                <p:nvPr/>
              </p:nvSpPr>
              <p:spPr>
                <a:xfrm>
                  <a:off x="991429" y="3913801"/>
                  <a:ext cx="4349560"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522819A-FBF1-E268-EE4C-0AC2E8A2BE1C}"/>
                    </a:ext>
                  </a:extLst>
                </p:cNvPr>
                <p:cNvSpPr txBox="1"/>
                <p:nvPr/>
              </p:nvSpPr>
              <p:spPr>
                <a:xfrm>
                  <a:off x="2427272" y="4304713"/>
                  <a:ext cx="1968809" cy="253916"/>
                </a:xfrm>
                <a:prstGeom prst="rect">
                  <a:avLst/>
                </a:prstGeom>
                <a:noFill/>
              </p:spPr>
              <p:txBody>
                <a:bodyPr wrap="none" rtlCol="0">
                  <a:spAutoFit/>
                </a:bodyPr>
                <a:lstStyle/>
                <a:p>
                  <a:r>
                    <a:rPr lang="en-US" sz="1050" dirty="0"/>
                    <a:t>Packages/apps/Bluetooth/</a:t>
                  </a:r>
                  <a:r>
                    <a:rPr lang="en-US" sz="1050" dirty="0" err="1"/>
                    <a:t>jni</a:t>
                  </a:r>
                  <a:endParaRPr lang="en-US" sz="1050" dirty="0"/>
                </a:p>
              </p:txBody>
            </p:sp>
          </p:grpSp>
          <p:grpSp>
            <p:nvGrpSpPr>
              <p:cNvPr id="25" name="Group 24">
                <a:extLst>
                  <a:ext uri="{FF2B5EF4-FFF2-40B4-BE49-F238E27FC236}">
                    <a16:creationId xmlns:a16="http://schemas.microsoft.com/office/drawing/2014/main" id="{C4E18203-FEC7-3E3E-6128-10F504DEEBE6}"/>
                  </a:ext>
                </a:extLst>
              </p:cNvPr>
              <p:cNvGrpSpPr/>
              <p:nvPr/>
            </p:nvGrpSpPr>
            <p:grpSpPr>
              <a:xfrm>
                <a:off x="3312578" y="4448959"/>
                <a:ext cx="1845207" cy="673979"/>
                <a:chOff x="994478" y="3913801"/>
                <a:chExt cx="4106054" cy="673979"/>
              </a:xfrm>
            </p:grpSpPr>
            <p:sp>
              <p:nvSpPr>
                <p:cNvPr id="26" name="Rectangle 25">
                  <a:extLst>
                    <a:ext uri="{FF2B5EF4-FFF2-40B4-BE49-F238E27FC236}">
                      <a16:creationId xmlns:a16="http://schemas.microsoft.com/office/drawing/2014/main" id="{E9ECC865-5ED6-B509-229B-EAB15C97328C}"/>
                    </a:ext>
                  </a:extLst>
                </p:cNvPr>
                <p:cNvSpPr/>
                <p:nvPr/>
              </p:nvSpPr>
              <p:spPr>
                <a:xfrm>
                  <a:off x="994478" y="3913801"/>
                  <a:ext cx="4104532" cy="2962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HIDL INTERFACES</a:t>
                  </a:r>
                </a:p>
              </p:txBody>
            </p:sp>
            <p:sp>
              <p:nvSpPr>
                <p:cNvPr id="27" name="Rectangle 26">
                  <a:extLst>
                    <a:ext uri="{FF2B5EF4-FFF2-40B4-BE49-F238E27FC236}">
                      <a16:creationId xmlns:a16="http://schemas.microsoft.com/office/drawing/2014/main" id="{72059D6D-0B40-70F4-4DB9-66B67B93B04D}"/>
                    </a:ext>
                  </a:extLst>
                </p:cNvPr>
                <p:cNvSpPr/>
                <p:nvPr/>
              </p:nvSpPr>
              <p:spPr>
                <a:xfrm>
                  <a:off x="996002" y="3913801"/>
                  <a:ext cx="4104529"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1BE706D-8A56-43EA-7430-2938B8585949}"/>
                    </a:ext>
                  </a:extLst>
                </p:cNvPr>
                <p:cNvSpPr txBox="1"/>
                <p:nvPr/>
              </p:nvSpPr>
              <p:spPr>
                <a:xfrm>
                  <a:off x="1051173" y="4320755"/>
                  <a:ext cx="4049359" cy="230832"/>
                </a:xfrm>
                <a:prstGeom prst="rect">
                  <a:avLst/>
                </a:prstGeom>
                <a:noFill/>
              </p:spPr>
              <p:txBody>
                <a:bodyPr wrap="none" rtlCol="0">
                  <a:spAutoFit/>
                </a:bodyPr>
                <a:lstStyle/>
                <a:p>
                  <a:r>
                    <a:rPr lang="en-US" sz="900" dirty="0"/>
                    <a:t>hardware/interfaces/Bluetooth</a:t>
                  </a:r>
                </a:p>
              </p:txBody>
            </p:sp>
          </p:grpSp>
          <p:grpSp>
            <p:nvGrpSpPr>
              <p:cNvPr id="29" name="Group 28">
                <a:extLst>
                  <a:ext uri="{FF2B5EF4-FFF2-40B4-BE49-F238E27FC236}">
                    <a16:creationId xmlns:a16="http://schemas.microsoft.com/office/drawing/2014/main" id="{00732A90-82A8-904F-0FA4-D3754EF5EA81}"/>
                  </a:ext>
                </a:extLst>
              </p:cNvPr>
              <p:cNvGrpSpPr/>
              <p:nvPr/>
            </p:nvGrpSpPr>
            <p:grpSpPr>
              <a:xfrm>
                <a:off x="3299689" y="5465311"/>
                <a:ext cx="1845209" cy="673979"/>
                <a:chOff x="1234928" y="3913801"/>
                <a:chExt cx="4106058" cy="673979"/>
              </a:xfrm>
            </p:grpSpPr>
            <p:sp>
              <p:nvSpPr>
                <p:cNvPr id="30" name="Rectangle 29">
                  <a:extLst>
                    <a:ext uri="{FF2B5EF4-FFF2-40B4-BE49-F238E27FC236}">
                      <a16:creationId xmlns:a16="http://schemas.microsoft.com/office/drawing/2014/main" id="{E41E20C5-0C56-4DBF-898F-40C9DBAA4C1C}"/>
                    </a:ext>
                  </a:extLst>
                </p:cNvPr>
                <p:cNvSpPr/>
                <p:nvPr/>
              </p:nvSpPr>
              <p:spPr>
                <a:xfrm>
                  <a:off x="1234930" y="3913801"/>
                  <a:ext cx="4104531" cy="2962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
                  </a:r>
                </a:p>
              </p:txBody>
            </p:sp>
            <p:sp>
              <p:nvSpPr>
                <p:cNvPr id="31" name="Rectangle 30">
                  <a:extLst>
                    <a:ext uri="{FF2B5EF4-FFF2-40B4-BE49-F238E27FC236}">
                      <a16:creationId xmlns:a16="http://schemas.microsoft.com/office/drawing/2014/main" id="{D40B507E-4386-E1F2-E8C0-5ED2A6E681C8}"/>
                    </a:ext>
                  </a:extLst>
                </p:cNvPr>
                <p:cNvSpPr/>
                <p:nvPr/>
              </p:nvSpPr>
              <p:spPr>
                <a:xfrm>
                  <a:off x="1234928" y="3913801"/>
                  <a:ext cx="4106058"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C1E8C0-DA99-FA01-D750-2E9EC4C3F2B3}"/>
                    </a:ext>
                  </a:extLst>
                </p:cNvPr>
                <p:cNvSpPr txBox="1"/>
                <p:nvPr/>
              </p:nvSpPr>
              <p:spPr>
                <a:xfrm>
                  <a:off x="1872261" y="4291487"/>
                  <a:ext cx="2775908" cy="230832"/>
                </a:xfrm>
                <a:prstGeom prst="rect">
                  <a:avLst/>
                </a:prstGeom>
                <a:noFill/>
              </p:spPr>
              <p:txBody>
                <a:bodyPr wrap="none" rtlCol="0">
                  <a:spAutoFit/>
                </a:bodyPr>
                <a:lstStyle/>
                <a:p>
                  <a:r>
                    <a:rPr lang="en-US" sz="900" dirty="0"/>
                    <a:t>Bluetooth Controller</a:t>
                  </a:r>
                </a:p>
              </p:txBody>
            </p:sp>
          </p:grpSp>
          <p:grpSp>
            <p:nvGrpSpPr>
              <p:cNvPr id="39" name="Group 38">
                <a:extLst>
                  <a:ext uri="{FF2B5EF4-FFF2-40B4-BE49-F238E27FC236}">
                    <a16:creationId xmlns:a16="http://schemas.microsoft.com/office/drawing/2014/main" id="{E91E3D03-9B24-45F3-D600-044C36E3EE9D}"/>
                  </a:ext>
                </a:extLst>
              </p:cNvPr>
              <p:cNvGrpSpPr/>
              <p:nvPr/>
            </p:nvGrpSpPr>
            <p:grpSpPr>
              <a:xfrm>
                <a:off x="805175" y="4434501"/>
                <a:ext cx="1881081" cy="1704789"/>
                <a:chOff x="989903" y="3741774"/>
                <a:chExt cx="1881081" cy="1704789"/>
              </a:xfrm>
            </p:grpSpPr>
            <p:sp>
              <p:nvSpPr>
                <p:cNvPr id="22" name="Rectangle 21">
                  <a:extLst>
                    <a:ext uri="{FF2B5EF4-FFF2-40B4-BE49-F238E27FC236}">
                      <a16:creationId xmlns:a16="http://schemas.microsoft.com/office/drawing/2014/main" id="{B0687DBF-9434-38F2-3F88-B401622D5D1F}"/>
                    </a:ext>
                  </a:extLst>
                </p:cNvPr>
                <p:cNvSpPr/>
                <p:nvPr/>
              </p:nvSpPr>
              <p:spPr>
                <a:xfrm>
                  <a:off x="989903" y="3741776"/>
                  <a:ext cx="1880396"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BLUETOOTH STACK</a:t>
                  </a:r>
                </a:p>
              </p:txBody>
            </p:sp>
            <p:sp>
              <p:nvSpPr>
                <p:cNvPr id="23" name="Rectangle 22">
                  <a:extLst>
                    <a:ext uri="{FF2B5EF4-FFF2-40B4-BE49-F238E27FC236}">
                      <a16:creationId xmlns:a16="http://schemas.microsoft.com/office/drawing/2014/main" id="{EF6FDBA3-240B-8C77-409A-145CFA2AC66E}"/>
                    </a:ext>
                  </a:extLst>
                </p:cNvPr>
                <p:cNvSpPr/>
                <p:nvPr/>
              </p:nvSpPr>
              <p:spPr>
                <a:xfrm>
                  <a:off x="990588" y="3741774"/>
                  <a:ext cx="1880396"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872590D-DBF2-6CAC-98D1-1A41477FCC93}"/>
                    </a:ext>
                  </a:extLst>
                </p:cNvPr>
                <p:cNvSpPr txBox="1"/>
                <p:nvPr/>
              </p:nvSpPr>
              <p:spPr>
                <a:xfrm>
                  <a:off x="1373631" y="4122823"/>
                  <a:ext cx="1112940" cy="261610"/>
                </a:xfrm>
                <a:prstGeom prst="rect">
                  <a:avLst/>
                </a:prstGeom>
                <a:noFill/>
              </p:spPr>
              <p:txBody>
                <a:bodyPr wrap="square" rtlCol="0">
                  <a:spAutoFit/>
                </a:bodyPr>
                <a:lstStyle/>
                <a:p>
                  <a:r>
                    <a:rPr lang="en-US" sz="1100" dirty="0"/>
                    <a:t>system/</a:t>
                  </a:r>
                  <a:r>
                    <a:rPr lang="en-US" sz="1100" dirty="0" err="1"/>
                    <a:t>bt</a:t>
                  </a:r>
                  <a:endParaRPr lang="en-US" sz="1100" dirty="0"/>
                </a:p>
              </p:txBody>
            </p:sp>
            <p:sp>
              <p:nvSpPr>
                <p:cNvPr id="37" name="Rectangle 36">
                  <a:extLst>
                    <a:ext uri="{FF2B5EF4-FFF2-40B4-BE49-F238E27FC236}">
                      <a16:creationId xmlns:a16="http://schemas.microsoft.com/office/drawing/2014/main" id="{B2AE1D54-59B3-3F9F-C7CA-FD952BC47B60}"/>
                    </a:ext>
                  </a:extLst>
                </p:cNvPr>
                <p:cNvSpPr/>
                <p:nvPr/>
              </p:nvSpPr>
              <p:spPr>
                <a:xfrm>
                  <a:off x="1125613" y="4510099"/>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App layer</a:t>
                  </a:r>
                </a:p>
              </p:txBody>
            </p:sp>
            <p:sp>
              <p:nvSpPr>
                <p:cNvPr id="38" name="Rectangle 37">
                  <a:extLst>
                    <a:ext uri="{FF2B5EF4-FFF2-40B4-BE49-F238E27FC236}">
                      <a16:creationId xmlns:a16="http://schemas.microsoft.com/office/drawing/2014/main" id="{A77A8172-5197-75E1-B8DB-7E54A3A6423F}"/>
                    </a:ext>
                  </a:extLst>
                </p:cNvPr>
                <p:cNvSpPr/>
                <p:nvPr/>
              </p:nvSpPr>
              <p:spPr>
                <a:xfrm>
                  <a:off x="1125613" y="5005012"/>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embedded system</a:t>
                  </a:r>
                </a:p>
              </p:txBody>
            </p:sp>
          </p:grpSp>
          <p:sp>
            <p:nvSpPr>
              <p:cNvPr id="40" name="TextBox 39">
                <a:extLst>
                  <a:ext uri="{FF2B5EF4-FFF2-40B4-BE49-F238E27FC236}">
                    <a16:creationId xmlns:a16="http://schemas.microsoft.com/office/drawing/2014/main" id="{5FB92569-FB41-13DB-2C66-9D7E51194158}"/>
                  </a:ext>
                </a:extLst>
              </p:cNvPr>
              <p:cNvSpPr txBox="1"/>
              <p:nvPr/>
            </p:nvSpPr>
            <p:spPr>
              <a:xfrm>
                <a:off x="2788578" y="4515345"/>
                <a:ext cx="420308" cy="230832"/>
              </a:xfrm>
              <a:prstGeom prst="rect">
                <a:avLst/>
              </a:prstGeom>
              <a:noFill/>
            </p:spPr>
            <p:txBody>
              <a:bodyPr wrap="none" rtlCol="0">
                <a:spAutoFit/>
              </a:bodyPr>
              <a:lstStyle/>
              <a:p>
                <a:r>
                  <a:rPr lang="en-US" sz="900" dirty="0"/>
                  <a:t>HIDL</a:t>
                </a:r>
              </a:p>
            </p:txBody>
          </p:sp>
          <p:cxnSp>
            <p:nvCxnSpPr>
              <p:cNvPr id="42" name="Straight Arrow Connector 41">
                <a:extLst>
                  <a:ext uri="{FF2B5EF4-FFF2-40B4-BE49-F238E27FC236}">
                    <a16:creationId xmlns:a16="http://schemas.microsoft.com/office/drawing/2014/main" id="{64AC8D05-FD27-BEF8-1720-11063F988010}"/>
                  </a:ext>
                </a:extLst>
              </p:cNvPr>
              <p:cNvCxnSpPr>
                <a:cxnSpLocks/>
              </p:cNvCxnSpPr>
              <p:nvPr/>
            </p:nvCxnSpPr>
            <p:spPr>
              <a:xfrm>
                <a:off x="3134998" y="4630761"/>
                <a:ext cx="16469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E6982BD-BA78-C7A2-523F-7AAF571FAB51}"/>
                  </a:ext>
                </a:extLst>
              </p:cNvPr>
              <p:cNvCxnSpPr>
                <a:cxnSpLocks/>
              </p:cNvCxnSpPr>
              <p:nvPr/>
            </p:nvCxnSpPr>
            <p:spPr>
              <a:xfrm flipH="1">
                <a:off x="2675441" y="4630761"/>
                <a:ext cx="1962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6056AA-6C0B-6DD2-1144-869F9401E1C0}"/>
                  </a:ext>
                </a:extLst>
              </p:cNvPr>
              <p:cNvCxnSpPr>
                <a:stCxn id="27" idx="2"/>
                <a:endCxn id="31" idx="0"/>
              </p:cNvCxnSpPr>
              <p:nvPr/>
            </p:nvCxnSpPr>
            <p:spPr>
              <a:xfrm flipH="1">
                <a:off x="4222294" y="5122938"/>
                <a:ext cx="13230" cy="3423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75AF016-1C05-A30A-9D54-4E919DC95E83}"/>
                  </a:ext>
                </a:extLst>
              </p:cNvPr>
              <p:cNvSpPr txBox="1"/>
              <p:nvPr/>
            </p:nvSpPr>
            <p:spPr>
              <a:xfrm>
                <a:off x="173951" y="1987114"/>
                <a:ext cx="518091" cy="230832"/>
              </a:xfrm>
              <a:prstGeom prst="rect">
                <a:avLst/>
              </a:prstGeom>
              <a:noFill/>
            </p:spPr>
            <p:txBody>
              <a:bodyPr wrap="none" rtlCol="0">
                <a:spAutoFit/>
              </a:bodyPr>
              <a:lstStyle/>
              <a:p>
                <a:r>
                  <a:rPr lang="en-US" sz="900" dirty="0"/>
                  <a:t>Binder</a:t>
                </a:r>
              </a:p>
            </p:txBody>
          </p:sp>
          <p:cxnSp>
            <p:nvCxnSpPr>
              <p:cNvPr id="53" name="Straight Arrow Connector 52">
                <a:extLst>
                  <a:ext uri="{FF2B5EF4-FFF2-40B4-BE49-F238E27FC236}">
                    <a16:creationId xmlns:a16="http://schemas.microsoft.com/office/drawing/2014/main" id="{94242A1C-41EE-A5DE-AE53-E02F3812C23B}"/>
                  </a:ext>
                </a:extLst>
              </p:cNvPr>
              <p:cNvCxnSpPr>
                <a:stCxn id="51" idx="0"/>
                <a:endCxn id="5" idx="1"/>
              </p:cNvCxnSpPr>
              <p:nvPr/>
            </p:nvCxnSpPr>
            <p:spPr>
              <a:xfrm flipV="1">
                <a:off x="432997" y="1599559"/>
                <a:ext cx="378278" cy="3875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EE8FCC-1210-97BB-43BE-0ED5CBF0CE03}"/>
                  </a:ext>
                </a:extLst>
              </p:cNvPr>
              <p:cNvCxnSpPr>
                <a:stCxn id="51" idx="2"/>
              </p:cNvCxnSpPr>
              <p:nvPr/>
            </p:nvCxnSpPr>
            <p:spPr>
              <a:xfrm>
                <a:off x="432997" y="2217946"/>
                <a:ext cx="372178" cy="6498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Callout: Line 20">
              <a:extLst>
                <a:ext uri="{FF2B5EF4-FFF2-40B4-BE49-F238E27FC236}">
                  <a16:creationId xmlns:a16="http://schemas.microsoft.com/office/drawing/2014/main" id="{87B2FF40-FAB3-8A00-1848-F8740BA2C7BF}"/>
                </a:ext>
              </a:extLst>
            </p:cNvPr>
            <p:cNvSpPr/>
            <p:nvPr/>
          </p:nvSpPr>
          <p:spPr>
            <a:xfrm>
              <a:off x="5469400" y="1069367"/>
              <a:ext cx="6516264" cy="5403273"/>
            </a:xfrm>
            <a:prstGeom prst="borderCallout1">
              <a:avLst>
                <a:gd name="adj1" fmla="val 28881"/>
                <a:gd name="adj2" fmla="val -455"/>
                <a:gd name="adj3" fmla="val 65528"/>
                <a:gd name="adj4" fmla="val -58188"/>
              </a:avLst>
            </a:prstGeom>
            <a:solidFill>
              <a:schemeClr val="bg1">
                <a:lumMod val="95000"/>
              </a:schemeClr>
            </a:solidFill>
            <a:ln w="222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0" name="Group 109">
              <a:extLst>
                <a:ext uri="{FF2B5EF4-FFF2-40B4-BE49-F238E27FC236}">
                  <a16:creationId xmlns:a16="http://schemas.microsoft.com/office/drawing/2014/main" id="{C02D4C2D-EF43-C764-2DAB-A0A045CC1158}"/>
                </a:ext>
              </a:extLst>
            </p:cNvPr>
            <p:cNvGrpSpPr/>
            <p:nvPr/>
          </p:nvGrpSpPr>
          <p:grpSpPr>
            <a:xfrm>
              <a:off x="5554875" y="1798242"/>
              <a:ext cx="6299116" cy="2778319"/>
              <a:chOff x="5558540" y="2137592"/>
              <a:chExt cx="6299116" cy="2778319"/>
            </a:xfrm>
          </p:grpSpPr>
          <p:sp>
            <p:nvSpPr>
              <p:cNvPr id="33" name="Rectangle 32">
                <a:extLst>
                  <a:ext uri="{FF2B5EF4-FFF2-40B4-BE49-F238E27FC236}">
                    <a16:creationId xmlns:a16="http://schemas.microsoft.com/office/drawing/2014/main" id="{7A1D8034-997C-15EB-6569-E4B0D265B91F}"/>
                  </a:ext>
                </a:extLst>
              </p:cNvPr>
              <p:cNvSpPr/>
              <p:nvPr/>
            </p:nvSpPr>
            <p:spPr>
              <a:xfrm>
                <a:off x="5576433" y="2137592"/>
                <a:ext cx="6274933" cy="27783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2E9F575-DC8E-A5E1-7E2B-64664872F37C}"/>
                  </a:ext>
                </a:extLst>
              </p:cNvPr>
              <p:cNvSpPr txBox="1"/>
              <p:nvPr/>
            </p:nvSpPr>
            <p:spPr>
              <a:xfrm>
                <a:off x="5558540" y="3474425"/>
                <a:ext cx="684803" cy="230832"/>
              </a:xfrm>
              <a:prstGeom prst="rect">
                <a:avLst/>
              </a:prstGeom>
              <a:noFill/>
            </p:spPr>
            <p:txBody>
              <a:bodyPr wrap="none" rtlCol="0">
                <a:spAutoFit/>
              </a:bodyPr>
              <a:lstStyle/>
              <a:p>
                <a:r>
                  <a:rPr lang="en-US" sz="900" dirty="0" err="1"/>
                  <a:t>BlueDroid</a:t>
                </a:r>
                <a:endParaRPr lang="en-US" sz="900" dirty="0"/>
              </a:p>
            </p:txBody>
          </p:sp>
          <p:sp>
            <p:nvSpPr>
              <p:cNvPr id="34" name="Rectangle: Rounded Corners 33">
                <a:extLst>
                  <a:ext uri="{FF2B5EF4-FFF2-40B4-BE49-F238E27FC236}">
                    <a16:creationId xmlns:a16="http://schemas.microsoft.com/office/drawing/2014/main" id="{C1A35066-CE77-A6F3-12D8-D5D2288B1DEA}"/>
                  </a:ext>
                </a:extLst>
              </p:cNvPr>
              <p:cNvSpPr/>
              <p:nvPr/>
            </p:nvSpPr>
            <p:spPr>
              <a:xfrm>
                <a:off x="6371541" y="2336327"/>
                <a:ext cx="986986" cy="557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Bluetooth</a:t>
                </a:r>
              </a:p>
            </p:txBody>
          </p:sp>
          <p:sp>
            <p:nvSpPr>
              <p:cNvPr id="41" name="Rectangle: Rounded Corners 40">
                <a:extLst>
                  <a:ext uri="{FF2B5EF4-FFF2-40B4-BE49-F238E27FC236}">
                    <a16:creationId xmlns:a16="http://schemas.microsoft.com/office/drawing/2014/main" id="{AF7E2A30-944A-7656-451C-0B45E459DB11}"/>
                  </a:ext>
                </a:extLst>
              </p:cNvPr>
              <p:cNvSpPr/>
              <p:nvPr/>
            </p:nvSpPr>
            <p:spPr>
              <a:xfrm>
                <a:off x="7504668" y="2335149"/>
                <a:ext cx="986986" cy="557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AV(audio/video)</a:t>
                </a:r>
              </a:p>
            </p:txBody>
          </p:sp>
          <p:sp>
            <p:nvSpPr>
              <p:cNvPr id="44" name="Rectangle: Rounded Corners 43">
                <a:extLst>
                  <a:ext uri="{FF2B5EF4-FFF2-40B4-BE49-F238E27FC236}">
                    <a16:creationId xmlns:a16="http://schemas.microsoft.com/office/drawing/2014/main" id="{29FB1E7A-EE0B-74CC-4C29-64F1B05A92E7}"/>
                  </a:ext>
                </a:extLst>
              </p:cNvPr>
              <p:cNvSpPr/>
              <p:nvPr/>
            </p:nvSpPr>
            <p:spPr>
              <a:xfrm>
                <a:off x="8637795" y="2335149"/>
                <a:ext cx="986986" cy="557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HF</a:t>
                </a:r>
              </a:p>
            </p:txBody>
          </p:sp>
          <p:sp>
            <p:nvSpPr>
              <p:cNvPr id="45" name="Rectangle: Rounded Corners 44">
                <a:extLst>
                  <a:ext uri="{FF2B5EF4-FFF2-40B4-BE49-F238E27FC236}">
                    <a16:creationId xmlns:a16="http://schemas.microsoft.com/office/drawing/2014/main" id="{B7320916-3A81-2E20-AD97-C100C38A1D30}"/>
                  </a:ext>
                </a:extLst>
              </p:cNvPr>
              <p:cNvSpPr/>
              <p:nvPr/>
            </p:nvSpPr>
            <p:spPr>
              <a:xfrm>
                <a:off x="9770922" y="2335149"/>
                <a:ext cx="986986" cy="557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PAN</a:t>
                </a:r>
              </a:p>
            </p:txBody>
          </p:sp>
          <p:sp>
            <p:nvSpPr>
              <p:cNvPr id="46" name="Rectangle: Rounded Corners 45">
                <a:extLst>
                  <a:ext uri="{FF2B5EF4-FFF2-40B4-BE49-F238E27FC236}">
                    <a16:creationId xmlns:a16="http://schemas.microsoft.com/office/drawing/2014/main" id="{513019F9-C571-2FE3-C0F0-5AC9BA2C1DFD}"/>
                  </a:ext>
                </a:extLst>
              </p:cNvPr>
              <p:cNvSpPr/>
              <p:nvPr/>
            </p:nvSpPr>
            <p:spPr>
              <a:xfrm>
                <a:off x="10904049" y="2335229"/>
                <a:ext cx="449341" cy="557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2" name="TextBox 71">
                <a:extLst>
                  <a:ext uri="{FF2B5EF4-FFF2-40B4-BE49-F238E27FC236}">
                    <a16:creationId xmlns:a16="http://schemas.microsoft.com/office/drawing/2014/main" id="{F956EFF7-A442-E3A4-CB1A-66102F1B41D0}"/>
                  </a:ext>
                </a:extLst>
              </p:cNvPr>
              <p:cNvSpPr txBox="1"/>
              <p:nvPr/>
            </p:nvSpPr>
            <p:spPr>
              <a:xfrm>
                <a:off x="11398352" y="2498555"/>
                <a:ext cx="410690" cy="230832"/>
              </a:xfrm>
              <a:prstGeom prst="rect">
                <a:avLst/>
              </a:prstGeom>
              <a:noFill/>
            </p:spPr>
            <p:txBody>
              <a:bodyPr wrap="none" rtlCol="0">
                <a:spAutoFit/>
              </a:bodyPr>
              <a:lstStyle/>
              <a:p>
                <a:r>
                  <a:rPr lang="en-US" sz="900" dirty="0"/>
                  <a:t>BTIF</a:t>
                </a:r>
              </a:p>
            </p:txBody>
          </p:sp>
          <p:sp>
            <p:nvSpPr>
              <p:cNvPr id="50" name="Rectangle: Rounded Corners 49">
                <a:extLst>
                  <a:ext uri="{FF2B5EF4-FFF2-40B4-BE49-F238E27FC236}">
                    <a16:creationId xmlns:a16="http://schemas.microsoft.com/office/drawing/2014/main" id="{FEEBB549-B29A-7B9D-8B02-2C25F1C22A45}"/>
                  </a:ext>
                </a:extLst>
              </p:cNvPr>
              <p:cNvSpPr/>
              <p:nvPr/>
            </p:nvSpPr>
            <p:spPr>
              <a:xfrm>
                <a:off x="6371541" y="3267853"/>
                <a:ext cx="986986" cy="5576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Bluetooth</a:t>
                </a:r>
              </a:p>
            </p:txBody>
          </p:sp>
          <p:sp>
            <p:nvSpPr>
              <p:cNvPr id="52" name="Rectangle: Rounded Corners 51">
                <a:extLst>
                  <a:ext uri="{FF2B5EF4-FFF2-40B4-BE49-F238E27FC236}">
                    <a16:creationId xmlns:a16="http://schemas.microsoft.com/office/drawing/2014/main" id="{C93288E8-287E-A48B-E3FA-A1F23BBF59B5}"/>
                  </a:ext>
                </a:extLst>
              </p:cNvPr>
              <p:cNvSpPr/>
              <p:nvPr/>
            </p:nvSpPr>
            <p:spPr>
              <a:xfrm>
                <a:off x="7504668" y="3266675"/>
                <a:ext cx="986986" cy="5576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AV(audio/video)</a:t>
                </a:r>
              </a:p>
            </p:txBody>
          </p:sp>
          <p:sp>
            <p:nvSpPr>
              <p:cNvPr id="54" name="Rectangle: Rounded Corners 53">
                <a:extLst>
                  <a:ext uri="{FF2B5EF4-FFF2-40B4-BE49-F238E27FC236}">
                    <a16:creationId xmlns:a16="http://schemas.microsoft.com/office/drawing/2014/main" id="{3B8D0983-A58A-D52A-BFB1-1825DDC548BB}"/>
                  </a:ext>
                </a:extLst>
              </p:cNvPr>
              <p:cNvSpPr/>
              <p:nvPr/>
            </p:nvSpPr>
            <p:spPr>
              <a:xfrm>
                <a:off x="8637795" y="3266675"/>
                <a:ext cx="986986" cy="5576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HF</a:t>
                </a:r>
              </a:p>
            </p:txBody>
          </p:sp>
          <p:sp>
            <p:nvSpPr>
              <p:cNvPr id="58" name="Rectangle: Rounded Corners 57">
                <a:extLst>
                  <a:ext uri="{FF2B5EF4-FFF2-40B4-BE49-F238E27FC236}">
                    <a16:creationId xmlns:a16="http://schemas.microsoft.com/office/drawing/2014/main" id="{4905A2E9-0791-DC1C-DED8-C0615997326B}"/>
                  </a:ext>
                </a:extLst>
              </p:cNvPr>
              <p:cNvSpPr/>
              <p:nvPr/>
            </p:nvSpPr>
            <p:spPr>
              <a:xfrm>
                <a:off x="9770922" y="3266675"/>
                <a:ext cx="986986" cy="5576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PAN</a:t>
                </a:r>
              </a:p>
            </p:txBody>
          </p:sp>
          <p:sp>
            <p:nvSpPr>
              <p:cNvPr id="62" name="Rectangle: Rounded Corners 61">
                <a:extLst>
                  <a:ext uri="{FF2B5EF4-FFF2-40B4-BE49-F238E27FC236}">
                    <a16:creationId xmlns:a16="http://schemas.microsoft.com/office/drawing/2014/main" id="{B43AC413-D7C9-F789-6B9A-6B86A920D51E}"/>
                  </a:ext>
                </a:extLst>
              </p:cNvPr>
              <p:cNvSpPr/>
              <p:nvPr/>
            </p:nvSpPr>
            <p:spPr>
              <a:xfrm>
                <a:off x="10904049" y="3266755"/>
                <a:ext cx="449341" cy="5576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3" name="TextBox 72">
                <a:extLst>
                  <a:ext uri="{FF2B5EF4-FFF2-40B4-BE49-F238E27FC236}">
                    <a16:creationId xmlns:a16="http://schemas.microsoft.com/office/drawing/2014/main" id="{76DD7DDC-9541-6026-7FF5-137CBF8E38F2}"/>
                  </a:ext>
                </a:extLst>
              </p:cNvPr>
              <p:cNvSpPr txBox="1"/>
              <p:nvPr/>
            </p:nvSpPr>
            <p:spPr>
              <a:xfrm>
                <a:off x="11394068" y="3461203"/>
                <a:ext cx="385042" cy="230832"/>
              </a:xfrm>
              <a:prstGeom prst="rect">
                <a:avLst/>
              </a:prstGeom>
              <a:noFill/>
            </p:spPr>
            <p:txBody>
              <a:bodyPr wrap="none" rtlCol="0">
                <a:spAutoFit/>
              </a:bodyPr>
              <a:lstStyle/>
              <a:p>
                <a:r>
                  <a:rPr lang="en-US" sz="900" dirty="0"/>
                  <a:t>BTA</a:t>
                </a:r>
              </a:p>
            </p:txBody>
          </p:sp>
          <p:sp>
            <p:nvSpPr>
              <p:cNvPr id="66" name="Rectangle: Rounded Corners 65">
                <a:extLst>
                  <a:ext uri="{FF2B5EF4-FFF2-40B4-BE49-F238E27FC236}">
                    <a16:creationId xmlns:a16="http://schemas.microsoft.com/office/drawing/2014/main" id="{2E61110E-4312-39F7-D2EE-A1BC1327BC89}"/>
                  </a:ext>
                </a:extLst>
              </p:cNvPr>
              <p:cNvSpPr/>
              <p:nvPr/>
            </p:nvSpPr>
            <p:spPr>
              <a:xfrm>
                <a:off x="6371541" y="4134257"/>
                <a:ext cx="986986" cy="55764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BTM</a:t>
                </a:r>
              </a:p>
            </p:txBody>
          </p:sp>
          <p:sp>
            <p:nvSpPr>
              <p:cNvPr id="67" name="Rectangle: Rounded Corners 66">
                <a:extLst>
                  <a:ext uri="{FF2B5EF4-FFF2-40B4-BE49-F238E27FC236}">
                    <a16:creationId xmlns:a16="http://schemas.microsoft.com/office/drawing/2014/main" id="{011E32F3-DCD7-C779-02E8-C55AF33D66DD}"/>
                  </a:ext>
                </a:extLst>
              </p:cNvPr>
              <p:cNvSpPr/>
              <p:nvPr/>
            </p:nvSpPr>
            <p:spPr>
              <a:xfrm>
                <a:off x="7504668" y="4133079"/>
                <a:ext cx="986986" cy="55764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BTU</a:t>
                </a:r>
              </a:p>
            </p:txBody>
          </p:sp>
          <p:sp>
            <p:nvSpPr>
              <p:cNvPr id="68" name="Rectangle: Rounded Corners 67">
                <a:extLst>
                  <a:ext uri="{FF2B5EF4-FFF2-40B4-BE49-F238E27FC236}">
                    <a16:creationId xmlns:a16="http://schemas.microsoft.com/office/drawing/2014/main" id="{C38A3DB0-FB96-D788-CD40-E69F9B56898A}"/>
                  </a:ext>
                </a:extLst>
              </p:cNvPr>
              <p:cNvSpPr/>
              <p:nvPr/>
            </p:nvSpPr>
            <p:spPr>
              <a:xfrm>
                <a:off x="8637795" y="4133079"/>
                <a:ext cx="986986" cy="55764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L2CAP</a:t>
                </a:r>
              </a:p>
            </p:txBody>
          </p:sp>
          <p:sp>
            <p:nvSpPr>
              <p:cNvPr id="69" name="Rectangle: Rounded Corners 68">
                <a:extLst>
                  <a:ext uri="{FF2B5EF4-FFF2-40B4-BE49-F238E27FC236}">
                    <a16:creationId xmlns:a16="http://schemas.microsoft.com/office/drawing/2014/main" id="{39D0F470-1D19-A684-FEB0-9678731E5CAD}"/>
                  </a:ext>
                </a:extLst>
              </p:cNvPr>
              <p:cNvSpPr/>
              <p:nvPr/>
            </p:nvSpPr>
            <p:spPr>
              <a:xfrm>
                <a:off x="9770922" y="4133079"/>
                <a:ext cx="986986" cy="55764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HCI</a:t>
                </a:r>
              </a:p>
            </p:txBody>
          </p:sp>
          <p:sp>
            <p:nvSpPr>
              <p:cNvPr id="70" name="Rectangle: Rounded Corners 69">
                <a:extLst>
                  <a:ext uri="{FF2B5EF4-FFF2-40B4-BE49-F238E27FC236}">
                    <a16:creationId xmlns:a16="http://schemas.microsoft.com/office/drawing/2014/main" id="{98A4F16F-22DC-1A83-094D-D3DBDE51A1C5}"/>
                  </a:ext>
                </a:extLst>
              </p:cNvPr>
              <p:cNvSpPr/>
              <p:nvPr/>
            </p:nvSpPr>
            <p:spPr>
              <a:xfrm>
                <a:off x="10904049" y="4133159"/>
                <a:ext cx="449341" cy="55764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5" name="TextBox 84">
                <a:extLst>
                  <a:ext uri="{FF2B5EF4-FFF2-40B4-BE49-F238E27FC236}">
                    <a16:creationId xmlns:a16="http://schemas.microsoft.com/office/drawing/2014/main" id="{845B160A-E8D5-9C67-28BA-7ADA189BFCC5}"/>
                  </a:ext>
                </a:extLst>
              </p:cNvPr>
              <p:cNvSpPr txBox="1"/>
              <p:nvPr/>
            </p:nvSpPr>
            <p:spPr>
              <a:xfrm>
                <a:off x="11394068" y="4278125"/>
                <a:ext cx="463588" cy="230832"/>
              </a:xfrm>
              <a:prstGeom prst="rect">
                <a:avLst/>
              </a:prstGeom>
              <a:noFill/>
            </p:spPr>
            <p:txBody>
              <a:bodyPr wrap="none" rtlCol="0">
                <a:spAutoFit/>
              </a:bodyPr>
              <a:lstStyle/>
              <a:p>
                <a:r>
                  <a:rPr lang="en-US" sz="900" dirty="0"/>
                  <a:t>Stack</a:t>
                </a:r>
              </a:p>
            </p:txBody>
          </p:sp>
          <p:cxnSp>
            <p:nvCxnSpPr>
              <p:cNvPr id="90" name="Straight Connector 89">
                <a:extLst>
                  <a:ext uri="{FF2B5EF4-FFF2-40B4-BE49-F238E27FC236}">
                    <a16:creationId xmlns:a16="http://schemas.microsoft.com/office/drawing/2014/main" id="{50314FFE-15F4-19D8-0252-2531162977A6}"/>
                  </a:ext>
                </a:extLst>
              </p:cNvPr>
              <p:cNvCxnSpPr/>
              <p:nvPr/>
            </p:nvCxnSpPr>
            <p:spPr>
              <a:xfrm>
                <a:off x="6243343" y="2137592"/>
                <a:ext cx="0" cy="2753345"/>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cxnSp>
          <p:nvCxnSpPr>
            <p:cNvPr id="92" name="Straight Connector 91">
              <a:extLst>
                <a:ext uri="{FF2B5EF4-FFF2-40B4-BE49-F238E27FC236}">
                  <a16:creationId xmlns:a16="http://schemas.microsoft.com/office/drawing/2014/main" id="{2C845354-62B3-302E-CE1F-4AB8DD42240E}"/>
                </a:ext>
              </a:extLst>
            </p:cNvPr>
            <p:cNvCxnSpPr/>
            <p:nvPr/>
          </p:nvCxnSpPr>
          <p:spPr>
            <a:xfrm>
              <a:off x="6239678" y="2733662"/>
              <a:ext cx="5608023"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66350EF1-4026-875C-4EFF-7FE3B4396F89}"/>
                </a:ext>
              </a:extLst>
            </p:cNvPr>
            <p:cNvSpPr txBox="1"/>
            <p:nvPr/>
          </p:nvSpPr>
          <p:spPr>
            <a:xfrm>
              <a:off x="5467875" y="1195948"/>
              <a:ext cx="2438488" cy="400110"/>
            </a:xfrm>
            <a:prstGeom prst="rect">
              <a:avLst/>
            </a:prstGeom>
            <a:noFill/>
          </p:spPr>
          <p:txBody>
            <a:bodyPr wrap="none" rtlCol="0">
              <a:spAutoFit/>
            </a:bodyPr>
            <a:lstStyle/>
            <a:p>
              <a:r>
                <a:rPr lang="en-US" sz="2000" dirty="0" err="1"/>
                <a:t>BlueDroid</a:t>
              </a:r>
              <a:r>
                <a:rPr lang="en-US" sz="2000" dirty="0"/>
                <a:t> Overview</a:t>
              </a:r>
            </a:p>
          </p:txBody>
        </p:sp>
        <p:grpSp>
          <p:nvGrpSpPr>
            <p:cNvPr id="117" name="Group 116">
              <a:extLst>
                <a:ext uri="{FF2B5EF4-FFF2-40B4-BE49-F238E27FC236}">
                  <a16:creationId xmlns:a16="http://schemas.microsoft.com/office/drawing/2014/main" id="{F485B919-BCA2-FED4-616D-15A6F22530CC}"/>
                </a:ext>
              </a:extLst>
            </p:cNvPr>
            <p:cNvGrpSpPr/>
            <p:nvPr/>
          </p:nvGrpSpPr>
          <p:grpSpPr>
            <a:xfrm>
              <a:off x="5536320" y="4777693"/>
              <a:ext cx="6326991" cy="1495127"/>
              <a:chOff x="5536320" y="4360395"/>
              <a:chExt cx="6326991" cy="1495127"/>
            </a:xfrm>
          </p:grpSpPr>
          <p:sp>
            <p:nvSpPr>
              <p:cNvPr id="111" name="TextBox 110">
                <a:extLst>
                  <a:ext uri="{FF2B5EF4-FFF2-40B4-BE49-F238E27FC236}">
                    <a16:creationId xmlns:a16="http://schemas.microsoft.com/office/drawing/2014/main" id="{B5D33397-56C9-BDE0-D10A-9212982619FC}"/>
                  </a:ext>
                </a:extLst>
              </p:cNvPr>
              <p:cNvSpPr txBox="1"/>
              <p:nvPr/>
            </p:nvSpPr>
            <p:spPr>
              <a:xfrm>
                <a:off x="5536899" y="4360395"/>
                <a:ext cx="3817071" cy="246221"/>
              </a:xfrm>
              <a:prstGeom prst="rect">
                <a:avLst/>
              </a:prstGeom>
              <a:noFill/>
            </p:spPr>
            <p:txBody>
              <a:bodyPr wrap="none" rtlCol="0">
                <a:spAutoFit/>
              </a:bodyPr>
              <a:lstStyle/>
              <a:p>
                <a:r>
                  <a:rPr lang="en-US" sz="1000" dirty="0"/>
                  <a:t>BTIF (Bluetooth Interface): Provide </a:t>
                </a:r>
                <a:r>
                  <a:rPr lang="en-US" sz="1000" dirty="0" err="1"/>
                  <a:t>Blueroid</a:t>
                </a:r>
                <a:r>
                  <a:rPr lang="en-US" sz="1000" dirty="0"/>
                  <a:t> external interface</a:t>
                </a:r>
              </a:p>
            </p:txBody>
          </p:sp>
          <p:sp>
            <p:nvSpPr>
              <p:cNvPr id="112" name="TextBox 111">
                <a:extLst>
                  <a:ext uri="{FF2B5EF4-FFF2-40B4-BE49-F238E27FC236}">
                    <a16:creationId xmlns:a16="http://schemas.microsoft.com/office/drawing/2014/main" id="{725C6D8C-0FAD-8BBD-7783-E5A2A0EFD347}"/>
                  </a:ext>
                </a:extLst>
              </p:cNvPr>
              <p:cNvSpPr txBox="1"/>
              <p:nvPr/>
            </p:nvSpPr>
            <p:spPr>
              <a:xfrm>
                <a:off x="5536320" y="4617880"/>
                <a:ext cx="3262432" cy="246221"/>
              </a:xfrm>
              <a:prstGeom prst="rect">
                <a:avLst/>
              </a:prstGeom>
              <a:noFill/>
            </p:spPr>
            <p:txBody>
              <a:bodyPr wrap="none" rtlCol="0">
                <a:spAutoFit/>
              </a:bodyPr>
              <a:lstStyle/>
              <a:p>
                <a:r>
                  <a:rPr lang="en-US" sz="1000" dirty="0"/>
                  <a:t>BTU (Bluetooth Upper Layer): </a:t>
                </a:r>
                <a:r>
                  <a:rPr lang="en-US" sz="1000" b="0" i="0" dirty="0">
                    <a:effectLst/>
                    <a:latin typeface="+mj-lt"/>
                  </a:rPr>
                  <a:t>undertake BTA and HCI</a:t>
                </a:r>
                <a:endParaRPr lang="en-US" sz="1000" dirty="0">
                  <a:latin typeface="+mj-lt"/>
                </a:endParaRPr>
              </a:p>
            </p:txBody>
          </p:sp>
          <p:sp>
            <p:nvSpPr>
              <p:cNvPr id="113" name="TextBox 112">
                <a:extLst>
                  <a:ext uri="{FF2B5EF4-FFF2-40B4-BE49-F238E27FC236}">
                    <a16:creationId xmlns:a16="http://schemas.microsoft.com/office/drawing/2014/main" id="{ACFF09C5-C564-BD34-85DA-07A7C22DD09A}"/>
                  </a:ext>
                </a:extLst>
              </p:cNvPr>
              <p:cNvSpPr txBox="1"/>
              <p:nvPr/>
            </p:nvSpPr>
            <p:spPr>
              <a:xfrm>
                <a:off x="5536899" y="4853310"/>
                <a:ext cx="4011034" cy="246221"/>
              </a:xfrm>
              <a:prstGeom prst="rect">
                <a:avLst/>
              </a:prstGeom>
              <a:noFill/>
            </p:spPr>
            <p:txBody>
              <a:bodyPr wrap="none" rtlCol="0">
                <a:spAutoFit/>
              </a:bodyPr>
              <a:lstStyle/>
              <a:p>
                <a:r>
                  <a:rPr lang="en-US" sz="1000" dirty="0"/>
                  <a:t>BTM (Bluetooth Manager): Bluetooth paring and link management</a:t>
                </a:r>
              </a:p>
            </p:txBody>
          </p:sp>
          <p:sp>
            <p:nvSpPr>
              <p:cNvPr id="114" name="TextBox 113">
                <a:extLst>
                  <a:ext uri="{FF2B5EF4-FFF2-40B4-BE49-F238E27FC236}">
                    <a16:creationId xmlns:a16="http://schemas.microsoft.com/office/drawing/2014/main" id="{59178ADA-8BE8-3581-7DCA-C9A24BFB1798}"/>
                  </a:ext>
                </a:extLst>
              </p:cNvPr>
              <p:cNvSpPr txBox="1"/>
              <p:nvPr/>
            </p:nvSpPr>
            <p:spPr>
              <a:xfrm>
                <a:off x="5545556" y="5110795"/>
                <a:ext cx="6317755" cy="246221"/>
              </a:xfrm>
              <a:prstGeom prst="rect">
                <a:avLst/>
              </a:prstGeom>
              <a:noFill/>
            </p:spPr>
            <p:txBody>
              <a:bodyPr wrap="none" rtlCol="0">
                <a:spAutoFit/>
              </a:bodyPr>
              <a:lstStyle/>
              <a:p>
                <a:r>
                  <a:rPr lang="en-US" sz="1000" dirty="0"/>
                  <a:t>BTE (Bluetooth Embedded System):The internal processing of </a:t>
                </a:r>
                <a:r>
                  <a:rPr lang="en-US" sz="1000" dirty="0" err="1"/>
                  <a:t>Bluedroid</a:t>
                </a:r>
                <a:r>
                  <a:rPr lang="en-US" sz="1000" dirty="0"/>
                  <a:t>, subdivided into BTU, BTM and HCI</a:t>
                </a:r>
              </a:p>
            </p:txBody>
          </p:sp>
          <p:sp>
            <p:nvSpPr>
              <p:cNvPr id="115" name="TextBox 114">
                <a:extLst>
                  <a:ext uri="{FF2B5EF4-FFF2-40B4-BE49-F238E27FC236}">
                    <a16:creationId xmlns:a16="http://schemas.microsoft.com/office/drawing/2014/main" id="{0EADA61F-5C33-593A-C65D-033583977838}"/>
                  </a:ext>
                </a:extLst>
              </p:cNvPr>
              <p:cNvSpPr txBox="1"/>
              <p:nvPr/>
            </p:nvSpPr>
            <p:spPr>
              <a:xfrm>
                <a:off x="5545556" y="5349092"/>
                <a:ext cx="5262979" cy="246221"/>
              </a:xfrm>
              <a:prstGeom prst="rect">
                <a:avLst/>
              </a:prstGeom>
              <a:noFill/>
            </p:spPr>
            <p:txBody>
              <a:bodyPr wrap="none" rtlCol="0">
                <a:spAutoFit/>
              </a:bodyPr>
              <a:lstStyle/>
              <a:p>
                <a:r>
                  <a:rPr lang="en-US" sz="1000" dirty="0"/>
                  <a:t>BTA (Bluetooth Application Layer): Logic implementation and processing of each profile</a:t>
                </a:r>
              </a:p>
            </p:txBody>
          </p:sp>
          <p:sp>
            <p:nvSpPr>
              <p:cNvPr id="116" name="TextBox 115">
                <a:extLst>
                  <a:ext uri="{FF2B5EF4-FFF2-40B4-BE49-F238E27FC236}">
                    <a16:creationId xmlns:a16="http://schemas.microsoft.com/office/drawing/2014/main" id="{4BB7F3F3-17FC-C0C6-FEB0-F7101C6647D4}"/>
                  </a:ext>
                </a:extLst>
              </p:cNvPr>
              <p:cNvSpPr txBox="1"/>
              <p:nvPr/>
            </p:nvSpPr>
            <p:spPr>
              <a:xfrm>
                <a:off x="5545556" y="5609301"/>
                <a:ext cx="3905236" cy="246221"/>
              </a:xfrm>
              <a:prstGeom prst="rect">
                <a:avLst/>
              </a:prstGeom>
              <a:noFill/>
            </p:spPr>
            <p:txBody>
              <a:bodyPr wrap="none" rtlCol="0">
                <a:spAutoFit/>
              </a:bodyPr>
              <a:lstStyle/>
              <a:p>
                <a:r>
                  <a:rPr lang="en-US" sz="1000" dirty="0"/>
                  <a:t>HCI (Host controller interface: Read/Write data to Bluetooth HW</a:t>
                </a:r>
              </a:p>
            </p:txBody>
          </p:sp>
        </p:grpSp>
      </p:grpSp>
    </p:spTree>
    <p:extLst>
      <p:ext uri="{BB962C8B-B14F-4D97-AF65-F5344CB8AC3E}">
        <p14:creationId xmlns:p14="http://schemas.microsoft.com/office/powerpoint/2010/main" val="293062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432997" y="138360"/>
            <a:ext cx="8596668" cy="736857"/>
          </a:xfrm>
        </p:spPr>
        <p:txBody>
          <a:bodyPr/>
          <a:lstStyle/>
          <a:p>
            <a:r>
              <a:rPr lang="en-US" dirty="0"/>
              <a:t>Bluetooth Workflow</a:t>
            </a:r>
          </a:p>
        </p:txBody>
      </p:sp>
      <p:grpSp>
        <p:nvGrpSpPr>
          <p:cNvPr id="120" name="Group 119">
            <a:extLst>
              <a:ext uri="{FF2B5EF4-FFF2-40B4-BE49-F238E27FC236}">
                <a16:creationId xmlns:a16="http://schemas.microsoft.com/office/drawing/2014/main" id="{905AE8D0-887F-04EE-DD05-1BC89E5D29B7}"/>
              </a:ext>
            </a:extLst>
          </p:cNvPr>
          <p:cNvGrpSpPr/>
          <p:nvPr/>
        </p:nvGrpSpPr>
        <p:grpSpPr>
          <a:xfrm>
            <a:off x="834527" y="674255"/>
            <a:ext cx="10015895" cy="5920510"/>
            <a:chOff x="834527" y="674255"/>
            <a:chExt cx="10015895" cy="5920510"/>
          </a:xfrm>
        </p:grpSpPr>
        <p:pic>
          <p:nvPicPr>
            <p:cNvPr id="3" name="Picture 2">
              <a:extLst>
                <a:ext uri="{FF2B5EF4-FFF2-40B4-BE49-F238E27FC236}">
                  <a16:creationId xmlns:a16="http://schemas.microsoft.com/office/drawing/2014/main" id="{2B4A24BA-0E61-AA5E-7540-346DBDDAB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777" y="674255"/>
              <a:ext cx="6726064" cy="5920510"/>
            </a:xfrm>
            <a:prstGeom prst="rect">
              <a:avLst/>
            </a:prstGeom>
          </p:spPr>
        </p:pic>
        <p:sp>
          <p:nvSpPr>
            <p:cNvPr id="63" name="TextBox 62">
              <a:extLst>
                <a:ext uri="{FF2B5EF4-FFF2-40B4-BE49-F238E27FC236}">
                  <a16:creationId xmlns:a16="http://schemas.microsoft.com/office/drawing/2014/main" id="{F9931B75-C21A-DB3D-C5CD-FE8724DFB6B6}"/>
                </a:ext>
              </a:extLst>
            </p:cNvPr>
            <p:cNvSpPr txBox="1"/>
            <p:nvPr/>
          </p:nvSpPr>
          <p:spPr>
            <a:xfrm>
              <a:off x="6751785" y="5948434"/>
              <a:ext cx="4098637" cy="646331"/>
            </a:xfrm>
            <a:prstGeom prst="rect">
              <a:avLst/>
            </a:prstGeom>
            <a:noFill/>
          </p:spPr>
          <p:txBody>
            <a:bodyPr wrap="square">
              <a:spAutoFit/>
            </a:bodyPr>
            <a:lstStyle/>
            <a:p>
              <a:r>
                <a:rPr lang="en-US" sz="1200" dirty="0"/>
                <a:t>Ref: https://blog.csdn.net/edmond999/article/details/115728286</a:t>
              </a:r>
            </a:p>
          </p:txBody>
        </p:sp>
        <p:cxnSp>
          <p:nvCxnSpPr>
            <p:cNvPr id="65" name="Straight Connector 64">
              <a:extLst>
                <a:ext uri="{FF2B5EF4-FFF2-40B4-BE49-F238E27FC236}">
                  <a16:creationId xmlns:a16="http://schemas.microsoft.com/office/drawing/2014/main" id="{46CBCBA3-A38E-7088-038B-2614965AFF63}"/>
                </a:ext>
              </a:extLst>
            </p:cNvPr>
            <p:cNvCxnSpPr/>
            <p:nvPr/>
          </p:nvCxnSpPr>
          <p:spPr>
            <a:xfrm>
              <a:off x="4177152" y="4941455"/>
              <a:ext cx="2419927"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1A5B0EB-E46E-F7B3-499F-F48DCE0EEAB8}"/>
                </a:ext>
              </a:extLst>
            </p:cNvPr>
            <p:cNvCxnSpPr>
              <a:cxnSpLocks/>
            </p:cNvCxnSpPr>
            <p:nvPr/>
          </p:nvCxnSpPr>
          <p:spPr>
            <a:xfrm>
              <a:off x="4177152" y="4941455"/>
              <a:ext cx="0" cy="165331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289116-1F18-4EFF-64B0-FD95DC661BEB}"/>
                </a:ext>
              </a:extLst>
            </p:cNvPr>
            <p:cNvCxnSpPr/>
            <p:nvPr/>
          </p:nvCxnSpPr>
          <p:spPr>
            <a:xfrm>
              <a:off x="4177152" y="6594765"/>
              <a:ext cx="2419927"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931E7D-8840-509B-0EA8-3DFB99F7898B}"/>
                </a:ext>
              </a:extLst>
            </p:cNvPr>
            <p:cNvCxnSpPr>
              <a:cxnSpLocks/>
            </p:cNvCxnSpPr>
            <p:nvPr/>
          </p:nvCxnSpPr>
          <p:spPr>
            <a:xfrm flipV="1">
              <a:off x="6597079" y="4941455"/>
              <a:ext cx="0" cy="165331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AD53B60-3BFF-8FA4-9D20-B58EA152EF75}"/>
                </a:ext>
              </a:extLst>
            </p:cNvPr>
            <p:cNvCxnSpPr/>
            <p:nvPr/>
          </p:nvCxnSpPr>
          <p:spPr>
            <a:xfrm>
              <a:off x="6597079" y="5403273"/>
              <a:ext cx="91208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E183CA5-9945-8BF2-0778-DE037A0BCB4B}"/>
                </a:ext>
              </a:extLst>
            </p:cNvPr>
            <p:cNvSpPr txBox="1"/>
            <p:nvPr/>
          </p:nvSpPr>
          <p:spPr>
            <a:xfrm>
              <a:off x="7509164" y="5218607"/>
              <a:ext cx="763351" cy="369332"/>
            </a:xfrm>
            <a:prstGeom prst="rect">
              <a:avLst/>
            </a:prstGeom>
            <a:solidFill>
              <a:schemeClr val="bg1">
                <a:lumMod val="85000"/>
              </a:schemeClr>
            </a:solidFill>
          </p:spPr>
          <p:txBody>
            <a:bodyPr wrap="none" rtlCol="0">
              <a:spAutoFit/>
            </a:bodyPr>
            <a:lstStyle/>
            <a:p>
              <a:r>
                <a:rPr lang="en-US" dirty="0"/>
                <a:t>Focus</a:t>
              </a:r>
            </a:p>
          </p:txBody>
        </p:sp>
        <p:grpSp>
          <p:nvGrpSpPr>
            <p:cNvPr id="88" name="Group 87">
              <a:extLst>
                <a:ext uri="{FF2B5EF4-FFF2-40B4-BE49-F238E27FC236}">
                  <a16:creationId xmlns:a16="http://schemas.microsoft.com/office/drawing/2014/main" id="{D72D00EC-BA9A-DD15-5BC2-73EBBC0CE632}"/>
                </a:ext>
              </a:extLst>
            </p:cNvPr>
            <p:cNvGrpSpPr/>
            <p:nvPr/>
          </p:nvGrpSpPr>
          <p:grpSpPr>
            <a:xfrm>
              <a:off x="834527" y="1408547"/>
              <a:ext cx="3632605" cy="4359563"/>
              <a:chOff x="432996" y="1108364"/>
              <a:chExt cx="3632605" cy="4359563"/>
            </a:xfrm>
          </p:grpSpPr>
          <p:sp>
            <p:nvSpPr>
              <p:cNvPr id="89" name="Callout: Right Arrow 88">
                <a:extLst>
                  <a:ext uri="{FF2B5EF4-FFF2-40B4-BE49-F238E27FC236}">
                    <a16:creationId xmlns:a16="http://schemas.microsoft.com/office/drawing/2014/main" id="{51B50648-DD83-A9F1-E15C-48EF3419DBED}"/>
                  </a:ext>
                </a:extLst>
              </p:cNvPr>
              <p:cNvSpPr/>
              <p:nvPr/>
            </p:nvSpPr>
            <p:spPr>
              <a:xfrm>
                <a:off x="432996" y="1108364"/>
                <a:ext cx="3632605" cy="4359563"/>
              </a:xfrm>
              <a:prstGeom prst="rightArrowCallou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4ACF61B3-3E25-CA2B-49E9-D5F2AC27A59F}"/>
                  </a:ext>
                </a:extLst>
              </p:cNvPr>
              <p:cNvGrpSpPr/>
              <p:nvPr/>
            </p:nvGrpSpPr>
            <p:grpSpPr>
              <a:xfrm>
                <a:off x="530084" y="3596911"/>
                <a:ext cx="1880396" cy="673979"/>
                <a:chOff x="994478" y="3913801"/>
                <a:chExt cx="4106054" cy="673979"/>
              </a:xfrm>
            </p:grpSpPr>
            <p:sp>
              <p:nvSpPr>
                <p:cNvPr id="108" name="Rectangle 107">
                  <a:extLst>
                    <a:ext uri="{FF2B5EF4-FFF2-40B4-BE49-F238E27FC236}">
                      <a16:creationId xmlns:a16="http://schemas.microsoft.com/office/drawing/2014/main" id="{E0AB8E60-0F45-4A4E-04D4-43B66C5D9012}"/>
                    </a:ext>
                  </a:extLst>
                </p:cNvPr>
                <p:cNvSpPr/>
                <p:nvPr/>
              </p:nvSpPr>
              <p:spPr>
                <a:xfrm>
                  <a:off x="994478" y="3913801"/>
                  <a:ext cx="4104532"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HIDL INTERFACES</a:t>
                  </a:r>
                </a:p>
              </p:txBody>
            </p:sp>
            <p:sp>
              <p:nvSpPr>
                <p:cNvPr id="109" name="Rectangle 108">
                  <a:extLst>
                    <a:ext uri="{FF2B5EF4-FFF2-40B4-BE49-F238E27FC236}">
                      <a16:creationId xmlns:a16="http://schemas.microsoft.com/office/drawing/2014/main" id="{127583D9-260E-84D4-066C-BF9C29667D04}"/>
                    </a:ext>
                  </a:extLst>
                </p:cNvPr>
                <p:cNvSpPr/>
                <p:nvPr/>
              </p:nvSpPr>
              <p:spPr>
                <a:xfrm>
                  <a:off x="996002" y="3913801"/>
                  <a:ext cx="4104529"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E05D8EA6-0CF4-4BC3-87ED-34EE29ACD8E6}"/>
                    </a:ext>
                  </a:extLst>
                </p:cNvPr>
                <p:cNvSpPr txBox="1"/>
                <p:nvPr/>
              </p:nvSpPr>
              <p:spPr>
                <a:xfrm>
                  <a:off x="1051173" y="4320755"/>
                  <a:ext cx="4049359" cy="230832"/>
                </a:xfrm>
                <a:prstGeom prst="rect">
                  <a:avLst/>
                </a:prstGeom>
                <a:noFill/>
              </p:spPr>
              <p:txBody>
                <a:bodyPr wrap="none" rtlCol="0">
                  <a:spAutoFit/>
                </a:bodyPr>
                <a:lstStyle/>
                <a:p>
                  <a:r>
                    <a:rPr lang="en-US" sz="900" dirty="0"/>
                    <a:t>hardware/interfaces/Bluetooth</a:t>
                  </a:r>
                </a:p>
              </p:txBody>
            </p:sp>
          </p:grpSp>
          <p:grpSp>
            <p:nvGrpSpPr>
              <p:cNvPr id="93" name="Group 92">
                <a:extLst>
                  <a:ext uri="{FF2B5EF4-FFF2-40B4-BE49-F238E27FC236}">
                    <a16:creationId xmlns:a16="http://schemas.microsoft.com/office/drawing/2014/main" id="{16F4CB87-B02A-673F-2C83-2F28E92A58C1}"/>
                  </a:ext>
                </a:extLst>
              </p:cNvPr>
              <p:cNvGrpSpPr/>
              <p:nvPr/>
            </p:nvGrpSpPr>
            <p:grpSpPr>
              <a:xfrm>
                <a:off x="530084" y="4719777"/>
                <a:ext cx="1886054" cy="673979"/>
                <a:chOff x="1234928" y="3913801"/>
                <a:chExt cx="4106058" cy="673979"/>
              </a:xfrm>
            </p:grpSpPr>
            <p:sp>
              <p:nvSpPr>
                <p:cNvPr id="105" name="Rectangle 104">
                  <a:extLst>
                    <a:ext uri="{FF2B5EF4-FFF2-40B4-BE49-F238E27FC236}">
                      <a16:creationId xmlns:a16="http://schemas.microsoft.com/office/drawing/2014/main" id="{BE574296-FE80-60C6-9A0A-97D9778A5D01}"/>
                    </a:ext>
                  </a:extLst>
                </p:cNvPr>
                <p:cNvSpPr/>
                <p:nvPr/>
              </p:nvSpPr>
              <p:spPr>
                <a:xfrm>
                  <a:off x="1234930" y="3913801"/>
                  <a:ext cx="4104531"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
                  </a:r>
                </a:p>
              </p:txBody>
            </p:sp>
            <p:sp>
              <p:nvSpPr>
                <p:cNvPr id="106" name="Rectangle 105">
                  <a:extLst>
                    <a:ext uri="{FF2B5EF4-FFF2-40B4-BE49-F238E27FC236}">
                      <a16:creationId xmlns:a16="http://schemas.microsoft.com/office/drawing/2014/main" id="{6C107DCC-9B2F-69A9-C7F5-9E8616F05487}"/>
                    </a:ext>
                  </a:extLst>
                </p:cNvPr>
                <p:cNvSpPr/>
                <p:nvPr/>
              </p:nvSpPr>
              <p:spPr>
                <a:xfrm>
                  <a:off x="1234928" y="3913801"/>
                  <a:ext cx="4106058"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77AF24FD-2054-6EE4-25D6-7EAFBE7A4E6A}"/>
                    </a:ext>
                  </a:extLst>
                </p:cNvPr>
                <p:cNvSpPr txBox="1"/>
                <p:nvPr/>
              </p:nvSpPr>
              <p:spPr>
                <a:xfrm>
                  <a:off x="1872261" y="4291487"/>
                  <a:ext cx="2775908" cy="230832"/>
                </a:xfrm>
                <a:prstGeom prst="rect">
                  <a:avLst/>
                </a:prstGeom>
                <a:noFill/>
              </p:spPr>
              <p:txBody>
                <a:bodyPr wrap="none" rtlCol="0">
                  <a:spAutoFit/>
                </a:bodyPr>
                <a:lstStyle/>
                <a:p>
                  <a:r>
                    <a:rPr lang="en-US" sz="900" dirty="0"/>
                    <a:t>Bluetooth Controller</a:t>
                  </a:r>
                </a:p>
              </p:txBody>
            </p:sp>
          </p:grpSp>
          <p:grpSp>
            <p:nvGrpSpPr>
              <p:cNvPr id="94" name="Group 93">
                <a:extLst>
                  <a:ext uri="{FF2B5EF4-FFF2-40B4-BE49-F238E27FC236}">
                    <a16:creationId xmlns:a16="http://schemas.microsoft.com/office/drawing/2014/main" id="{F829EA4A-C20A-CF5D-BA33-5138DC8B72AF}"/>
                  </a:ext>
                </a:extLst>
              </p:cNvPr>
              <p:cNvGrpSpPr/>
              <p:nvPr/>
            </p:nvGrpSpPr>
            <p:grpSpPr>
              <a:xfrm>
                <a:off x="535742" y="1205626"/>
                <a:ext cx="1881081" cy="1704789"/>
                <a:chOff x="989903" y="3741774"/>
                <a:chExt cx="1881081" cy="1704789"/>
              </a:xfrm>
            </p:grpSpPr>
            <p:sp>
              <p:nvSpPr>
                <p:cNvPr id="100" name="Rectangle 99">
                  <a:extLst>
                    <a:ext uri="{FF2B5EF4-FFF2-40B4-BE49-F238E27FC236}">
                      <a16:creationId xmlns:a16="http://schemas.microsoft.com/office/drawing/2014/main" id="{107CA84A-A3E3-9ECB-AD09-3FA75F475DE5}"/>
                    </a:ext>
                  </a:extLst>
                </p:cNvPr>
                <p:cNvSpPr/>
                <p:nvPr/>
              </p:nvSpPr>
              <p:spPr>
                <a:xfrm>
                  <a:off x="989903" y="3741776"/>
                  <a:ext cx="1880396"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BLUETOOTH STACK</a:t>
                  </a:r>
                </a:p>
              </p:txBody>
            </p:sp>
            <p:sp>
              <p:nvSpPr>
                <p:cNvPr id="101" name="Rectangle 100">
                  <a:extLst>
                    <a:ext uri="{FF2B5EF4-FFF2-40B4-BE49-F238E27FC236}">
                      <a16:creationId xmlns:a16="http://schemas.microsoft.com/office/drawing/2014/main" id="{F2DFE676-AA66-577D-7CDB-2CD32A668201}"/>
                    </a:ext>
                  </a:extLst>
                </p:cNvPr>
                <p:cNvSpPr/>
                <p:nvPr/>
              </p:nvSpPr>
              <p:spPr>
                <a:xfrm>
                  <a:off x="990588" y="3741774"/>
                  <a:ext cx="1880396"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B399EA36-FBD8-5FA6-A596-10D059F8A00B}"/>
                    </a:ext>
                  </a:extLst>
                </p:cNvPr>
                <p:cNvSpPr txBox="1"/>
                <p:nvPr/>
              </p:nvSpPr>
              <p:spPr>
                <a:xfrm>
                  <a:off x="1439124" y="4123249"/>
                  <a:ext cx="1112940" cy="261610"/>
                </a:xfrm>
                <a:prstGeom prst="rect">
                  <a:avLst/>
                </a:prstGeom>
                <a:noFill/>
              </p:spPr>
              <p:txBody>
                <a:bodyPr wrap="square" rtlCol="0">
                  <a:spAutoFit/>
                </a:bodyPr>
                <a:lstStyle/>
                <a:p>
                  <a:r>
                    <a:rPr lang="en-US" sz="1100" dirty="0"/>
                    <a:t>system/</a:t>
                  </a:r>
                  <a:r>
                    <a:rPr lang="en-US" sz="1100" dirty="0" err="1"/>
                    <a:t>bt</a:t>
                  </a:r>
                  <a:endParaRPr lang="en-US" sz="1100" dirty="0"/>
                </a:p>
              </p:txBody>
            </p:sp>
            <p:sp>
              <p:nvSpPr>
                <p:cNvPr id="103" name="Rectangle 102">
                  <a:extLst>
                    <a:ext uri="{FF2B5EF4-FFF2-40B4-BE49-F238E27FC236}">
                      <a16:creationId xmlns:a16="http://schemas.microsoft.com/office/drawing/2014/main" id="{7F4F460B-7D10-05F9-DD7A-218C869CAA9F}"/>
                    </a:ext>
                  </a:extLst>
                </p:cNvPr>
                <p:cNvSpPr/>
                <p:nvPr/>
              </p:nvSpPr>
              <p:spPr>
                <a:xfrm>
                  <a:off x="1125613" y="4510099"/>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App layer</a:t>
                  </a:r>
                </a:p>
              </p:txBody>
            </p:sp>
            <p:sp>
              <p:nvSpPr>
                <p:cNvPr id="104" name="Rectangle 103">
                  <a:extLst>
                    <a:ext uri="{FF2B5EF4-FFF2-40B4-BE49-F238E27FC236}">
                      <a16:creationId xmlns:a16="http://schemas.microsoft.com/office/drawing/2014/main" id="{A7A94052-8CD9-EA7F-1A6C-1FD7EF1D8EB5}"/>
                    </a:ext>
                  </a:extLst>
                </p:cNvPr>
                <p:cNvSpPr/>
                <p:nvPr/>
              </p:nvSpPr>
              <p:spPr>
                <a:xfrm>
                  <a:off x="1125613" y="5005012"/>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embedded system</a:t>
                  </a:r>
                </a:p>
              </p:txBody>
            </p:sp>
          </p:grpSp>
          <p:sp>
            <p:nvSpPr>
              <p:cNvPr id="96" name="TextBox 95">
                <a:extLst>
                  <a:ext uri="{FF2B5EF4-FFF2-40B4-BE49-F238E27FC236}">
                    <a16:creationId xmlns:a16="http://schemas.microsoft.com/office/drawing/2014/main" id="{B5B917CB-9FC2-60E9-0B04-232EC46E677D}"/>
                  </a:ext>
                </a:extLst>
              </p:cNvPr>
              <p:cNvSpPr txBox="1"/>
              <p:nvPr/>
            </p:nvSpPr>
            <p:spPr>
              <a:xfrm>
                <a:off x="1265786" y="3138247"/>
                <a:ext cx="420308" cy="230832"/>
              </a:xfrm>
              <a:prstGeom prst="rect">
                <a:avLst/>
              </a:prstGeom>
              <a:noFill/>
            </p:spPr>
            <p:txBody>
              <a:bodyPr wrap="none" rtlCol="0">
                <a:spAutoFit/>
              </a:bodyPr>
              <a:lstStyle/>
              <a:p>
                <a:r>
                  <a:rPr lang="en-US" sz="900" dirty="0"/>
                  <a:t>HIDL</a:t>
                </a:r>
              </a:p>
            </p:txBody>
          </p:sp>
          <p:cxnSp>
            <p:nvCxnSpPr>
              <p:cNvPr id="97" name="Straight Arrow Connector 96">
                <a:extLst>
                  <a:ext uri="{FF2B5EF4-FFF2-40B4-BE49-F238E27FC236}">
                    <a16:creationId xmlns:a16="http://schemas.microsoft.com/office/drawing/2014/main" id="{65B02354-9AB2-E6E4-FC1B-9B746961761D}"/>
                  </a:ext>
                </a:extLst>
              </p:cNvPr>
              <p:cNvCxnSpPr>
                <a:cxnSpLocks/>
                <a:stCxn id="96" idx="2"/>
                <a:endCxn id="109" idx="0"/>
              </p:cNvCxnSpPr>
              <p:nvPr/>
            </p:nvCxnSpPr>
            <p:spPr>
              <a:xfrm flipH="1">
                <a:off x="1470631" y="3369079"/>
                <a:ext cx="5309" cy="2278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C90F669-8205-4D61-D3E1-0D452E571802}"/>
                  </a:ext>
                </a:extLst>
              </p:cNvPr>
              <p:cNvCxnSpPr>
                <a:stCxn id="109" idx="2"/>
                <a:endCxn id="106" idx="0"/>
              </p:cNvCxnSpPr>
              <p:nvPr/>
            </p:nvCxnSpPr>
            <p:spPr>
              <a:xfrm>
                <a:off x="1470631" y="4270890"/>
                <a:ext cx="2480" cy="4488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0068088-E700-BADA-EBB9-902EE15BF532}"/>
                  </a:ext>
                </a:extLst>
              </p:cNvPr>
              <p:cNvCxnSpPr>
                <a:endCxn id="101" idx="2"/>
              </p:cNvCxnSpPr>
              <p:nvPr/>
            </p:nvCxnSpPr>
            <p:spPr>
              <a:xfrm flipV="1">
                <a:off x="1470631" y="2910415"/>
                <a:ext cx="5994" cy="227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1805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06CA7D0-C1FD-AB1F-B50E-9B6105496856}"/>
              </a:ext>
            </a:extLst>
          </p:cNvPr>
          <p:cNvGrpSpPr/>
          <p:nvPr/>
        </p:nvGrpSpPr>
        <p:grpSpPr>
          <a:xfrm>
            <a:off x="1293091" y="1182254"/>
            <a:ext cx="9402617" cy="4100945"/>
            <a:chOff x="932873" y="637309"/>
            <a:chExt cx="9402617" cy="4100945"/>
          </a:xfrm>
        </p:grpSpPr>
        <p:pic>
          <p:nvPicPr>
            <p:cNvPr id="7" name="Picture 6">
              <a:extLst>
                <a:ext uri="{FF2B5EF4-FFF2-40B4-BE49-F238E27FC236}">
                  <a16:creationId xmlns:a16="http://schemas.microsoft.com/office/drawing/2014/main" id="{205B1543-FBD9-2F0D-9F75-DCE6BEB02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873" y="637309"/>
              <a:ext cx="4804616" cy="4100945"/>
            </a:xfrm>
            <a:prstGeom prst="rect">
              <a:avLst/>
            </a:prstGeom>
          </p:spPr>
        </p:pic>
        <p:pic>
          <p:nvPicPr>
            <p:cNvPr id="9" name="Picture 8">
              <a:extLst>
                <a:ext uri="{FF2B5EF4-FFF2-40B4-BE49-F238E27FC236}">
                  <a16:creationId xmlns:a16="http://schemas.microsoft.com/office/drawing/2014/main" id="{F55CEFCC-8B7C-9F9F-4A30-B23611621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725" y="637309"/>
              <a:ext cx="4294765" cy="4100945"/>
            </a:xfrm>
            <a:prstGeom prst="rect">
              <a:avLst/>
            </a:prstGeom>
          </p:spPr>
        </p:pic>
      </p:grpSp>
    </p:spTree>
    <p:extLst>
      <p:ext uri="{BB962C8B-B14F-4D97-AF65-F5344CB8AC3E}">
        <p14:creationId xmlns:p14="http://schemas.microsoft.com/office/powerpoint/2010/main" val="252539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lstStyle/>
          <a:p>
            <a:r>
              <a:rPr lang="en-US" dirty="0"/>
              <a:t>HIDL and Vendor Implementation</a:t>
            </a:r>
          </a:p>
        </p:txBody>
      </p:sp>
      <p:grpSp>
        <p:nvGrpSpPr>
          <p:cNvPr id="174" name="Group 173">
            <a:extLst>
              <a:ext uri="{FF2B5EF4-FFF2-40B4-BE49-F238E27FC236}">
                <a16:creationId xmlns:a16="http://schemas.microsoft.com/office/drawing/2014/main" id="{DD267548-1C1B-580F-F8C7-988E4DDF77CD}"/>
              </a:ext>
            </a:extLst>
          </p:cNvPr>
          <p:cNvGrpSpPr/>
          <p:nvPr/>
        </p:nvGrpSpPr>
        <p:grpSpPr>
          <a:xfrm>
            <a:off x="820923" y="1089891"/>
            <a:ext cx="3632605" cy="4359563"/>
            <a:chOff x="432996" y="1108364"/>
            <a:chExt cx="3632605" cy="4359563"/>
          </a:xfrm>
        </p:grpSpPr>
        <p:sp>
          <p:nvSpPr>
            <p:cNvPr id="54" name="Callout: Right Arrow 53">
              <a:extLst>
                <a:ext uri="{FF2B5EF4-FFF2-40B4-BE49-F238E27FC236}">
                  <a16:creationId xmlns:a16="http://schemas.microsoft.com/office/drawing/2014/main" id="{0BD4535A-C753-D7DE-B6F5-407539168028}"/>
                </a:ext>
              </a:extLst>
            </p:cNvPr>
            <p:cNvSpPr/>
            <p:nvPr/>
          </p:nvSpPr>
          <p:spPr>
            <a:xfrm>
              <a:off x="432996" y="1108364"/>
              <a:ext cx="3632605" cy="4359563"/>
            </a:xfrm>
            <a:prstGeom prst="rightArrowCallou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4E18203-FEC7-3E3E-6128-10F504DEEBE6}"/>
                </a:ext>
              </a:extLst>
            </p:cNvPr>
            <p:cNvGrpSpPr/>
            <p:nvPr/>
          </p:nvGrpSpPr>
          <p:grpSpPr>
            <a:xfrm>
              <a:off x="530084" y="3596911"/>
              <a:ext cx="1880396" cy="673979"/>
              <a:chOff x="994478" y="3913801"/>
              <a:chExt cx="4106054" cy="673979"/>
            </a:xfrm>
          </p:grpSpPr>
          <p:sp>
            <p:nvSpPr>
              <p:cNvPr id="26" name="Rectangle 25">
                <a:extLst>
                  <a:ext uri="{FF2B5EF4-FFF2-40B4-BE49-F238E27FC236}">
                    <a16:creationId xmlns:a16="http://schemas.microsoft.com/office/drawing/2014/main" id="{E9ECC865-5ED6-B509-229B-EAB15C97328C}"/>
                  </a:ext>
                </a:extLst>
              </p:cNvPr>
              <p:cNvSpPr/>
              <p:nvPr/>
            </p:nvSpPr>
            <p:spPr>
              <a:xfrm>
                <a:off x="994478" y="3913801"/>
                <a:ext cx="4104532"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HIDL INTERFACES</a:t>
                </a:r>
              </a:p>
            </p:txBody>
          </p:sp>
          <p:sp>
            <p:nvSpPr>
              <p:cNvPr id="27" name="Rectangle 26">
                <a:extLst>
                  <a:ext uri="{FF2B5EF4-FFF2-40B4-BE49-F238E27FC236}">
                    <a16:creationId xmlns:a16="http://schemas.microsoft.com/office/drawing/2014/main" id="{72059D6D-0B40-70F4-4DB9-66B67B93B04D}"/>
                  </a:ext>
                </a:extLst>
              </p:cNvPr>
              <p:cNvSpPr/>
              <p:nvPr/>
            </p:nvSpPr>
            <p:spPr>
              <a:xfrm>
                <a:off x="996002" y="3913801"/>
                <a:ext cx="4104529"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1BE706D-8A56-43EA-7430-2938B8585949}"/>
                  </a:ext>
                </a:extLst>
              </p:cNvPr>
              <p:cNvSpPr txBox="1"/>
              <p:nvPr/>
            </p:nvSpPr>
            <p:spPr>
              <a:xfrm>
                <a:off x="1051173" y="4320755"/>
                <a:ext cx="4049359" cy="230832"/>
              </a:xfrm>
              <a:prstGeom prst="rect">
                <a:avLst/>
              </a:prstGeom>
              <a:noFill/>
            </p:spPr>
            <p:txBody>
              <a:bodyPr wrap="none" rtlCol="0">
                <a:spAutoFit/>
              </a:bodyPr>
              <a:lstStyle/>
              <a:p>
                <a:r>
                  <a:rPr lang="en-US" sz="900" dirty="0"/>
                  <a:t>hardware/interfaces/Bluetooth</a:t>
                </a:r>
              </a:p>
            </p:txBody>
          </p:sp>
        </p:grpSp>
        <p:grpSp>
          <p:nvGrpSpPr>
            <p:cNvPr id="29" name="Group 28">
              <a:extLst>
                <a:ext uri="{FF2B5EF4-FFF2-40B4-BE49-F238E27FC236}">
                  <a16:creationId xmlns:a16="http://schemas.microsoft.com/office/drawing/2014/main" id="{00732A90-82A8-904F-0FA4-D3754EF5EA81}"/>
                </a:ext>
              </a:extLst>
            </p:cNvPr>
            <p:cNvGrpSpPr/>
            <p:nvPr/>
          </p:nvGrpSpPr>
          <p:grpSpPr>
            <a:xfrm>
              <a:off x="530084" y="4719777"/>
              <a:ext cx="1886054" cy="673979"/>
              <a:chOff x="1234928" y="3913801"/>
              <a:chExt cx="4106058" cy="673979"/>
            </a:xfrm>
          </p:grpSpPr>
          <p:sp>
            <p:nvSpPr>
              <p:cNvPr id="30" name="Rectangle 29">
                <a:extLst>
                  <a:ext uri="{FF2B5EF4-FFF2-40B4-BE49-F238E27FC236}">
                    <a16:creationId xmlns:a16="http://schemas.microsoft.com/office/drawing/2014/main" id="{E41E20C5-0C56-4DBF-898F-40C9DBAA4C1C}"/>
                  </a:ext>
                </a:extLst>
              </p:cNvPr>
              <p:cNvSpPr/>
              <p:nvPr/>
            </p:nvSpPr>
            <p:spPr>
              <a:xfrm>
                <a:off x="1234930" y="3913801"/>
                <a:ext cx="4104531" cy="2962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Vendor Implement</a:t>
                </a:r>
              </a:p>
            </p:txBody>
          </p:sp>
          <p:sp>
            <p:nvSpPr>
              <p:cNvPr id="31" name="Rectangle 30">
                <a:extLst>
                  <a:ext uri="{FF2B5EF4-FFF2-40B4-BE49-F238E27FC236}">
                    <a16:creationId xmlns:a16="http://schemas.microsoft.com/office/drawing/2014/main" id="{D40B507E-4386-E1F2-E8C0-5ED2A6E681C8}"/>
                  </a:ext>
                </a:extLst>
              </p:cNvPr>
              <p:cNvSpPr/>
              <p:nvPr/>
            </p:nvSpPr>
            <p:spPr>
              <a:xfrm>
                <a:off x="1234928" y="3913801"/>
                <a:ext cx="4106058" cy="673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C1E8C0-DA99-FA01-D750-2E9EC4C3F2B3}"/>
                  </a:ext>
                </a:extLst>
              </p:cNvPr>
              <p:cNvSpPr txBox="1"/>
              <p:nvPr/>
            </p:nvSpPr>
            <p:spPr>
              <a:xfrm>
                <a:off x="1872261" y="4291487"/>
                <a:ext cx="2775908" cy="230832"/>
              </a:xfrm>
              <a:prstGeom prst="rect">
                <a:avLst/>
              </a:prstGeom>
              <a:noFill/>
            </p:spPr>
            <p:txBody>
              <a:bodyPr wrap="none" rtlCol="0">
                <a:spAutoFit/>
              </a:bodyPr>
              <a:lstStyle/>
              <a:p>
                <a:r>
                  <a:rPr lang="en-US" sz="900" dirty="0"/>
                  <a:t>Bluetooth Controller</a:t>
                </a:r>
              </a:p>
            </p:txBody>
          </p:sp>
        </p:grpSp>
        <p:grpSp>
          <p:nvGrpSpPr>
            <p:cNvPr id="39" name="Group 38">
              <a:extLst>
                <a:ext uri="{FF2B5EF4-FFF2-40B4-BE49-F238E27FC236}">
                  <a16:creationId xmlns:a16="http://schemas.microsoft.com/office/drawing/2014/main" id="{E91E3D03-9B24-45F3-D600-044C36E3EE9D}"/>
                </a:ext>
              </a:extLst>
            </p:cNvPr>
            <p:cNvGrpSpPr/>
            <p:nvPr/>
          </p:nvGrpSpPr>
          <p:grpSpPr>
            <a:xfrm>
              <a:off x="535742" y="1205626"/>
              <a:ext cx="1881081" cy="1704789"/>
              <a:chOff x="989903" y="3741774"/>
              <a:chExt cx="1881081" cy="1704789"/>
            </a:xfrm>
          </p:grpSpPr>
          <p:sp>
            <p:nvSpPr>
              <p:cNvPr id="22" name="Rectangle 21">
                <a:extLst>
                  <a:ext uri="{FF2B5EF4-FFF2-40B4-BE49-F238E27FC236}">
                    <a16:creationId xmlns:a16="http://schemas.microsoft.com/office/drawing/2014/main" id="{B0687DBF-9434-38F2-3F88-B401622D5D1F}"/>
                  </a:ext>
                </a:extLst>
              </p:cNvPr>
              <p:cNvSpPr/>
              <p:nvPr/>
            </p:nvSpPr>
            <p:spPr>
              <a:xfrm>
                <a:off x="989903" y="3741776"/>
                <a:ext cx="1880396"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BLUETOOTH STACK</a:t>
                </a:r>
              </a:p>
            </p:txBody>
          </p:sp>
          <p:sp>
            <p:nvSpPr>
              <p:cNvPr id="23" name="Rectangle 22">
                <a:extLst>
                  <a:ext uri="{FF2B5EF4-FFF2-40B4-BE49-F238E27FC236}">
                    <a16:creationId xmlns:a16="http://schemas.microsoft.com/office/drawing/2014/main" id="{EF6FDBA3-240B-8C77-409A-145CFA2AC66E}"/>
                  </a:ext>
                </a:extLst>
              </p:cNvPr>
              <p:cNvSpPr/>
              <p:nvPr/>
            </p:nvSpPr>
            <p:spPr>
              <a:xfrm>
                <a:off x="990588" y="3741774"/>
                <a:ext cx="1880396"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872590D-DBF2-6CAC-98D1-1A41477FCC93}"/>
                  </a:ext>
                </a:extLst>
              </p:cNvPr>
              <p:cNvSpPr txBox="1"/>
              <p:nvPr/>
            </p:nvSpPr>
            <p:spPr>
              <a:xfrm>
                <a:off x="1439124" y="4123249"/>
                <a:ext cx="1112940" cy="261610"/>
              </a:xfrm>
              <a:prstGeom prst="rect">
                <a:avLst/>
              </a:prstGeom>
              <a:noFill/>
            </p:spPr>
            <p:txBody>
              <a:bodyPr wrap="square" rtlCol="0">
                <a:spAutoFit/>
              </a:bodyPr>
              <a:lstStyle/>
              <a:p>
                <a:r>
                  <a:rPr lang="en-US" sz="1100" dirty="0"/>
                  <a:t>system/</a:t>
                </a:r>
                <a:r>
                  <a:rPr lang="en-US" sz="1100" dirty="0" err="1"/>
                  <a:t>bt</a:t>
                </a:r>
                <a:endParaRPr lang="en-US" sz="1100" dirty="0"/>
              </a:p>
            </p:txBody>
          </p:sp>
          <p:sp>
            <p:nvSpPr>
              <p:cNvPr id="37" name="Rectangle 36">
                <a:extLst>
                  <a:ext uri="{FF2B5EF4-FFF2-40B4-BE49-F238E27FC236}">
                    <a16:creationId xmlns:a16="http://schemas.microsoft.com/office/drawing/2014/main" id="{B2AE1D54-59B3-3F9F-C7CA-FD952BC47B60}"/>
                  </a:ext>
                </a:extLst>
              </p:cNvPr>
              <p:cNvSpPr/>
              <p:nvPr/>
            </p:nvSpPr>
            <p:spPr>
              <a:xfrm>
                <a:off x="1125613" y="4510099"/>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App layer</a:t>
                </a:r>
              </a:p>
            </p:txBody>
          </p:sp>
          <p:sp>
            <p:nvSpPr>
              <p:cNvPr id="38" name="Rectangle 37">
                <a:extLst>
                  <a:ext uri="{FF2B5EF4-FFF2-40B4-BE49-F238E27FC236}">
                    <a16:creationId xmlns:a16="http://schemas.microsoft.com/office/drawing/2014/main" id="{A77A8172-5197-75E1-B8DB-7E54A3A6423F}"/>
                  </a:ext>
                </a:extLst>
              </p:cNvPr>
              <p:cNvSpPr/>
              <p:nvPr/>
            </p:nvSpPr>
            <p:spPr>
              <a:xfrm>
                <a:off x="1125613" y="5005012"/>
                <a:ext cx="1562472"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Bluetooth embedded system</a:t>
                </a:r>
              </a:p>
            </p:txBody>
          </p:sp>
        </p:grpSp>
        <p:sp>
          <p:nvSpPr>
            <p:cNvPr id="40" name="TextBox 39">
              <a:extLst>
                <a:ext uri="{FF2B5EF4-FFF2-40B4-BE49-F238E27FC236}">
                  <a16:creationId xmlns:a16="http://schemas.microsoft.com/office/drawing/2014/main" id="{5FB92569-FB41-13DB-2C66-9D7E51194158}"/>
                </a:ext>
              </a:extLst>
            </p:cNvPr>
            <p:cNvSpPr txBox="1"/>
            <p:nvPr/>
          </p:nvSpPr>
          <p:spPr>
            <a:xfrm>
              <a:off x="1265786" y="3138247"/>
              <a:ext cx="420308" cy="230832"/>
            </a:xfrm>
            <a:prstGeom prst="rect">
              <a:avLst/>
            </a:prstGeom>
            <a:noFill/>
          </p:spPr>
          <p:txBody>
            <a:bodyPr wrap="none" rtlCol="0">
              <a:spAutoFit/>
            </a:bodyPr>
            <a:lstStyle/>
            <a:p>
              <a:r>
                <a:rPr lang="en-US" sz="900" dirty="0"/>
                <a:t>HIDL</a:t>
              </a:r>
            </a:p>
          </p:txBody>
        </p:sp>
        <p:cxnSp>
          <p:nvCxnSpPr>
            <p:cNvPr id="42" name="Straight Arrow Connector 41">
              <a:extLst>
                <a:ext uri="{FF2B5EF4-FFF2-40B4-BE49-F238E27FC236}">
                  <a16:creationId xmlns:a16="http://schemas.microsoft.com/office/drawing/2014/main" id="{64AC8D05-FD27-BEF8-1720-11063F988010}"/>
                </a:ext>
              </a:extLst>
            </p:cNvPr>
            <p:cNvCxnSpPr>
              <a:cxnSpLocks/>
              <a:stCxn id="40" idx="2"/>
              <a:endCxn id="27" idx="0"/>
            </p:cNvCxnSpPr>
            <p:nvPr/>
          </p:nvCxnSpPr>
          <p:spPr>
            <a:xfrm flipH="1">
              <a:off x="1470631" y="3369079"/>
              <a:ext cx="5309" cy="22783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6056AA-6C0B-6DD2-1144-869F9401E1C0}"/>
                </a:ext>
              </a:extLst>
            </p:cNvPr>
            <p:cNvCxnSpPr>
              <a:stCxn id="27" idx="2"/>
              <a:endCxn id="31" idx="0"/>
            </p:cNvCxnSpPr>
            <p:nvPr/>
          </p:nvCxnSpPr>
          <p:spPr>
            <a:xfrm>
              <a:off x="1470631" y="4270890"/>
              <a:ext cx="2480" cy="4488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700ACAA8-AFDC-2DB8-BCB0-2ABC7059FB1B}"/>
                </a:ext>
              </a:extLst>
            </p:cNvPr>
            <p:cNvCxnSpPr>
              <a:endCxn id="23" idx="2"/>
            </p:cNvCxnSpPr>
            <p:nvPr/>
          </p:nvCxnSpPr>
          <p:spPr>
            <a:xfrm flipV="1">
              <a:off x="1470631" y="2910415"/>
              <a:ext cx="5994" cy="227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7D75DF6-501E-AB25-03D5-6BBFBAED564F}"/>
              </a:ext>
            </a:extLst>
          </p:cNvPr>
          <p:cNvGrpSpPr/>
          <p:nvPr/>
        </p:nvGrpSpPr>
        <p:grpSpPr>
          <a:xfrm>
            <a:off x="4810416" y="546424"/>
            <a:ext cx="6013999" cy="6066813"/>
            <a:chOff x="4422489" y="564897"/>
            <a:chExt cx="6013999" cy="6066813"/>
          </a:xfrm>
        </p:grpSpPr>
        <p:sp>
          <p:nvSpPr>
            <p:cNvPr id="94" name="TextBox 93">
              <a:extLst>
                <a:ext uri="{FF2B5EF4-FFF2-40B4-BE49-F238E27FC236}">
                  <a16:creationId xmlns:a16="http://schemas.microsoft.com/office/drawing/2014/main" id="{E95ECFDC-81B3-53A6-36E0-1AB141D68AD7}"/>
                </a:ext>
              </a:extLst>
            </p:cNvPr>
            <p:cNvSpPr txBox="1"/>
            <p:nvPr/>
          </p:nvSpPr>
          <p:spPr>
            <a:xfrm>
              <a:off x="5508772" y="564897"/>
              <a:ext cx="1112940" cy="261610"/>
            </a:xfrm>
            <a:prstGeom prst="rect">
              <a:avLst/>
            </a:prstGeom>
            <a:noFill/>
          </p:spPr>
          <p:txBody>
            <a:bodyPr wrap="square" rtlCol="0">
              <a:spAutoFit/>
            </a:bodyPr>
            <a:lstStyle/>
            <a:p>
              <a:r>
                <a:rPr lang="en-US" sz="1100" dirty="0"/>
                <a:t>Transmit data</a:t>
              </a:r>
            </a:p>
          </p:txBody>
        </p:sp>
        <p:sp>
          <p:nvSpPr>
            <p:cNvPr id="95" name="TextBox 94">
              <a:extLst>
                <a:ext uri="{FF2B5EF4-FFF2-40B4-BE49-F238E27FC236}">
                  <a16:creationId xmlns:a16="http://schemas.microsoft.com/office/drawing/2014/main" id="{3309A27F-42B2-8D29-F3F0-D2A4E6F19E90}"/>
                </a:ext>
              </a:extLst>
            </p:cNvPr>
            <p:cNvSpPr txBox="1"/>
            <p:nvPr/>
          </p:nvSpPr>
          <p:spPr>
            <a:xfrm>
              <a:off x="8899788" y="613712"/>
              <a:ext cx="1112940" cy="261610"/>
            </a:xfrm>
            <a:prstGeom prst="rect">
              <a:avLst/>
            </a:prstGeom>
            <a:noFill/>
          </p:spPr>
          <p:txBody>
            <a:bodyPr wrap="square" rtlCol="0">
              <a:spAutoFit/>
            </a:bodyPr>
            <a:lstStyle/>
            <a:p>
              <a:r>
                <a:rPr lang="en-US" sz="1100" dirty="0"/>
                <a:t>Receive data</a:t>
              </a:r>
            </a:p>
          </p:txBody>
        </p:sp>
        <p:cxnSp>
          <p:nvCxnSpPr>
            <p:cNvPr id="88" name="Straight Arrow Connector 87">
              <a:extLst>
                <a:ext uri="{FF2B5EF4-FFF2-40B4-BE49-F238E27FC236}">
                  <a16:creationId xmlns:a16="http://schemas.microsoft.com/office/drawing/2014/main" id="{BA6CC81C-D648-C007-30C5-A4F5CCF48670}"/>
                </a:ext>
              </a:extLst>
            </p:cNvPr>
            <p:cNvCxnSpPr>
              <a:cxnSpLocks/>
            </p:cNvCxnSpPr>
            <p:nvPr/>
          </p:nvCxnSpPr>
          <p:spPr>
            <a:xfrm>
              <a:off x="6557569" y="720263"/>
              <a:ext cx="0" cy="76320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0CBDD1D-CA24-9A99-79A9-4252E31E4739}"/>
                </a:ext>
              </a:extLst>
            </p:cNvPr>
            <p:cNvCxnSpPr>
              <a:stCxn id="91" idx="2"/>
              <a:endCxn id="102" idx="0"/>
            </p:cNvCxnSpPr>
            <p:nvPr/>
          </p:nvCxnSpPr>
          <p:spPr>
            <a:xfrm flipH="1">
              <a:off x="5067951" y="1837026"/>
              <a:ext cx="1559474" cy="34070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343F736-AE3F-F723-5858-BF816450C8CA}"/>
                </a:ext>
              </a:extLst>
            </p:cNvPr>
            <p:cNvCxnSpPr>
              <a:stCxn id="91" idx="2"/>
              <a:endCxn id="103" idx="0"/>
            </p:cNvCxnSpPr>
            <p:nvPr/>
          </p:nvCxnSpPr>
          <p:spPr>
            <a:xfrm flipH="1">
              <a:off x="6014059" y="1837026"/>
              <a:ext cx="613366" cy="3380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FC56CDF-F5A3-201D-B568-1D01DCA4C72B}"/>
                </a:ext>
              </a:extLst>
            </p:cNvPr>
            <p:cNvCxnSpPr>
              <a:stCxn id="91" idx="2"/>
              <a:endCxn id="104" idx="0"/>
            </p:cNvCxnSpPr>
            <p:nvPr/>
          </p:nvCxnSpPr>
          <p:spPr>
            <a:xfrm>
              <a:off x="6627425" y="1837026"/>
              <a:ext cx="326054" cy="3380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A0F0C05-DEE4-FB58-38E0-FD07DA49E04F}"/>
                </a:ext>
              </a:extLst>
            </p:cNvPr>
            <p:cNvGrpSpPr/>
            <p:nvPr/>
          </p:nvGrpSpPr>
          <p:grpSpPr>
            <a:xfrm>
              <a:off x="4422489" y="907833"/>
              <a:ext cx="6013999" cy="1789753"/>
              <a:chOff x="3829570" y="1150208"/>
              <a:chExt cx="5606472" cy="1704789"/>
            </a:xfrm>
          </p:grpSpPr>
          <p:sp>
            <p:nvSpPr>
              <p:cNvPr id="66" name="Rectangle 65">
                <a:extLst>
                  <a:ext uri="{FF2B5EF4-FFF2-40B4-BE49-F238E27FC236}">
                    <a16:creationId xmlns:a16="http://schemas.microsoft.com/office/drawing/2014/main" id="{5667C272-24B9-A883-2CE9-70DA1919A8B4}"/>
                  </a:ext>
                </a:extLst>
              </p:cNvPr>
              <p:cNvSpPr/>
              <p:nvPr/>
            </p:nvSpPr>
            <p:spPr>
              <a:xfrm>
                <a:off x="3829570" y="1150210"/>
                <a:ext cx="5604430"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HCI Layer (system/</a:t>
                </a:r>
                <a:r>
                  <a:rPr lang="en-US" sz="1500" dirty="0" err="1"/>
                  <a:t>bt</a:t>
                </a:r>
                <a:r>
                  <a:rPr lang="en-US" sz="1500" dirty="0"/>
                  <a:t>/</a:t>
                </a:r>
                <a:r>
                  <a:rPr lang="en-US" sz="1500" dirty="0" err="1"/>
                  <a:t>hci</a:t>
                </a:r>
                <a:r>
                  <a:rPr lang="en-US" sz="1500" dirty="0"/>
                  <a:t>)</a:t>
                </a:r>
              </a:p>
            </p:txBody>
          </p:sp>
          <p:sp>
            <p:nvSpPr>
              <p:cNvPr id="67" name="Rectangle 66">
                <a:extLst>
                  <a:ext uri="{FF2B5EF4-FFF2-40B4-BE49-F238E27FC236}">
                    <a16:creationId xmlns:a16="http://schemas.microsoft.com/office/drawing/2014/main" id="{A51D2AE2-9E8E-FE5E-F6C2-37BDA3577AF4}"/>
                  </a:ext>
                </a:extLst>
              </p:cNvPr>
              <p:cNvSpPr/>
              <p:nvPr/>
            </p:nvSpPr>
            <p:spPr>
              <a:xfrm>
                <a:off x="3831612" y="1150208"/>
                <a:ext cx="5604430"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827EFEB5-11D8-2341-BA28-B5C520D48BB5}"/>
                </a:ext>
              </a:extLst>
            </p:cNvPr>
            <p:cNvSpPr/>
            <p:nvPr/>
          </p:nvSpPr>
          <p:spPr>
            <a:xfrm>
              <a:off x="4570039" y="1483470"/>
              <a:ext cx="119456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Initialize {</a:t>
              </a:r>
              <a:r>
                <a:rPr lang="en-US" sz="1100" dirty="0">
                  <a:solidFill>
                    <a:schemeClr val="tx1"/>
                  </a:solidFill>
                  <a:hlinkClick r:id="rId2" action="ppaction://hlinksldjump"/>
                </a:rPr>
                <a:t>hci_initialize</a:t>
              </a:r>
              <a:r>
                <a:rPr lang="en-US" sz="1100" dirty="0">
                  <a:solidFill>
                    <a:schemeClr val="tx1"/>
                  </a:solidFill>
                </a:rPr>
                <a:t>()}</a:t>
              </a:r>
            </a:p>
          </p:txBody>
        </p:sp>
        <p:sp>
          <p:nvSpPr>
            <p:cNvPr id="91" name="Rectangle 90">
              <a:extLst>
                <a:ext uri="{FF2B5EF4-FFF2-40B4-BE49-F238E27FC236}">
                  <a16:creationId xmlns:a16="http://schemas.microsoft.com/office/drawing/2014/main" id="{24EA3A8F-5808-B904-DCD7-0D7865078A21}"/>
                </a:ext>
              </a:extLst>
            </p:cNvPr>
            <p:cNvSpPr/>
            <p:nvPr/>
          </p:nvSpPr>
          <p:spPr>
            <a:xfrm>
              <a:off x="6030145" y="1497150"/>
              <a:ext cx="119456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Transmit data {</a:t>
              </a:r>
              <a:r>
                <a:rPr lang="en-US" sz="1100" dirty="0">
                  <a:solidFill>
                    <a:schemeClr val="tx1"/>
                  </a:solidFill>
                  <a:hlinkClick r:id="rId3" action="ppaction://hlinksldjump"/>
                </a:rPr>
                <a:t>hci_transmit</a:t>
              </a:r>
              <a:r>
                <a:rPr lang="en-US" sz="1100" dirty="0">
                  <a:solidFill>
                    <a:schemeClr val="tx1"/>
                  </a:solidFill>
                </a:rPr>
                <a:t>()}</a:t>
              </a:r>
            </a:p>
          </p:txBody>
        </p:sp>
        <p:sp>
          <p:nvSpPr>
            <p:cNvPr id="100" name="Rectangle 99">
              <a:extLst>
                <a:ext uri="{FF2B5EF4-FFF2-40B4-BE49-F238E27FC236}">
                  <a16:creationId xmlns:a16="http://schemas.microsoft.com/office/drawing/2014/main" id="{3C3FA502-F3B3-7F60-2DC6-DA20F4375066}"/>
                </a:ext>
              </a:extLst>
            </p:cNvPr>
            <p:cNvSpPr/>
            <p:nvPr/>
          </p:nvSpPr>
          <p:spPr>
            <a:xfrm>
              <a:off x="8503878" y="2175299"/>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Receive ACL data</a:t>
              </a:r>
            </a:p>
          </p:txBody>
        </p:sp>
        <p:sp>
          <p:nvSpPr>
            <p:cNvPr id="101" name="Rectangle 100">
              <a:extLst>
                <a:ext uri="{FF2B5EF4-FFF2-40B4-BE49-F238E27FC236}">
                  <a16:creationId xmlns:a16="http://schemas.microsoft.com/office/drawing/2014/main" id="{A4942AEC-3965-7EA4-3B3D-6A300D758704}"/>
                </a:ext>
              </a:extLst>
            </p:cNvPr>
            <p:cNvSpPr/>
            <p:nvPr/>
          </p:nvSpPr>
          <p:spPr>
            <a:xfrm>
              <a:off x="9492204" y="2185925"/>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Receive SCO data</a:t>
              </a:r>
            </a:p>
          </p:txBody>
        </p:sp>
        <p:sp>
          <p:nvSpPr>
            <p:cNvPr id="102" name="Rectangle 101">
              <a:extLst>
                <a:ext uri="{FF2B5EF4-FFF2-40B4-BE49-F238E27FC236}">
                  <a16:creationId xmlns:a16="http://schemas.microsoft.com/office/drawing/2014/main" id="{82535C1C-090C-D734-29D8-429C2EE19856}"/>
                </a:ext>
              </a:extLst>
            </p:cNvPr>
            <p:cNvSpPr/>
            <p:nvPr/>
          </p:nvSpPr>
          <p:spPr>
            <a:xfrm>
              <a:off x="4672041" y="2177728"/>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Send HCI command</a:t>
              </a:r>
            </a:p>
          </p:txBody>
        </p:sp>
        <p:sp>
          <p:nvSpPr>
            <p:cNvPr id="103" name="Rectangle 102">
              <a:extLst>
                <a:ext uri="{FF2B5EF4-FFF2-40B4-BE49-F238E27FC236}">
                  <a16:creationId xmlns:a16="http://schemas.microsoft.com/office/drawing/2014/main" id="{02153758-7A47-6FE0-6D26-2D1151BA5A71}"/>
                </a:ext>
              </a:extLst>
            </p:cNvPr>
            <p:cNvSpPr/>
            <p:nvPr/>
          </p:nvSpPr>
          <p:spPr>
            <a:xfrm>
              <a:off x="5618149" y="217509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Send ACL data</a:t>
              </a:r>
            </a:p>
          </p:txBody>
        </p:sp>
        <p:sp>
          <p:nvSpPr>
            <p:cNvPr id="104" name="Rectangle 103">
              <a:extLst>
                <a:ext uri="{FF2B5EF4-FFF2-40B4-BE49-F238E27FC236}">
                  <a16:creationId xmlns:a16="http://schemas.microsoft.com/office/drawing/2014/main" id="{AB39D8B1-93E1-916B-C73C-F92895A08D0B}"/>
                </a:ext>
              </a:extLst>
            </p:cNvPr>
            <p:cNvSpPr/>
            <p:nvPr/>
          </p:nvSpPr>
          <p:spPr>
            <a:xfrm>
              <a:off x="6557569" y="217509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Send SCO data</a:t>
              </a:r>
            </a:p>
          </p:txBody>
        </p:sp>
        <p:sp>
          <p:nvSpPr>
            <p:cNvPr id="105" name="Rectangle 104">
              <a:extLst>
                <a:ext uri="{FF2B5EF4-FFF2-40B4-BE49-F238E27FC236}">
                  <a16:creationId xmlns:a16="http://schemas.microsoft.com/office/drawing/2014/main" id="{BAC83011-7FA7-BB95-3967-08811C30D4AE}"/>
                </a:ext>
              </a:extLst>
            </p:cNvPr>
            <p:cNvSpPr/>
            <p:nvPr/>
          </p:nvSpPr>
          <p:spPr>
            <a:xfrm>
              <a:off x="7545895" y="217509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HCI event receive</a:t>
              </a:r>
            </a:p>
          </p:txBody>
        </p:sp>
        <p:grpSp>
          <p:nvGrpSpPr>
            <p:cNvPr id="124" name="Group 123">
              <a:extLst>
                <a:ext uri="{FF2B5EF4-FFF2-40B4-BE49-F238E27FC236}">
                  <a16:creationId xmlns:a16="http://schemas.microsoft.com/office/drawing/2014/main" id="{D0B9A784-14A3-0BD2-67F1-D5D5296719B4}"/>
                </a:ext>
              </a:extLst>
            </p:cNvPr>
            <p:cNvGrpSpPr/>
            <p:nvPr/>
          </p:nvGrpSpPr>
          <p:grpSpPr>
            <a:xfrm>
              <a:off x="4422489" y="2850027"/>
              <a:ext cx="6013999" cy="1837583"/>
              <a:chOff x="3829570" y="1150208"/>
              <a:chExt cx="5606472" cy="1704789"/>
            </a:xfrm>
          </p:grpSpPr>
          <p:sp>
            <p:nvSpPr>
              <p:cNvPr id="137" name="Rectangle 136">
                <a:extLst>
                  <a:ext uri="{FF2B5EF4-FFF2-40B4-BE49-F238E27FC236}">
                    <a16:creationId xmlns:a16="http://schemas.microsoft.com/office/drawing/2014/main" id="{F4B6AA8A-0DDE-8AA0-BFF3-E0C2E8EF5300}"/>
                  </a:ext>
                </a:extLst>
              </p:cNvPr>
              <p:cNvSpPr/>
              <p:nvPr/>
            </p:nvSpPr>
            <p:spPr>
              <a:xfrm>
                <a:off x="3829570" y="1150210"/>
                <a:ext cx="5604430" cy="3459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HIDL Layer(hardware/interfaces/</a:t>
                </a:r>
                <a:r>
                  <a:rPr lang="en-US" sz="1500" dirty="0" err="1"/>
                  <a:t>bluetooth</a:t>
                </a:r>
                <a:r>
                  <a:rPr lang="en-US" sz="1500" dirty="0"/>
                  <a:t>/)</a:t>
                </a:r>
              </a:p>
            </p:txBody>
          </p:sp>
          <p:sp>
            <p:nvSpPr>
              <p:cNvPr id="138" name="Rectangle 137">
                <a:extLst>
                  <a:ext uri="{FF2B5EF4-FFF2-40B4-BE49-F238E27FC236}">
                    <a16:creationId xmlns:a16="http://schemas.microsoft.com/office/drawing/2014/main" id="{79CF496A-F71D-DEE2-3010-BF3D50D1E4FE}"/>
                  </a:ext>
                </a:extLst>
              </p:cNvPr>
              <p:cNvSpPr/>
              <p:nvPr/>
            </p:nvSpPr>
            <p:spPr>
              <a:xfrm>
                <a:off x="3831612" y="1150208"/>
                <a:ext cx="5604430" cy="1704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F6358573-565A-A7A2-D2EB-B2F1072810E4}"/>
                </a:ext>
              </a:extLst>
            </p:cNvPr>
            <p:cNvSpPr/>
            <p:nvPr/>
          </p:nvSpPr>
          <p:spPr>
            <a:xfrm>
              <a:off x="4546019" y="4119281"/>
              <a:ext cx="1393620" cy="3631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Initialize {</a:t>
              </a:r>
              <a:r>
                <a:rPr lang="en-US" sz="1000" dirty="0">
                  <a:solidFill>
                    <a:schemeClr val="tx1"/>
                  </a:solidFill>
                  <a:hlinkClick r:id="rId4" action="ppaction://hlinksldjump"/>
                </a:rPr>
                <a:t>initialize</a:t>
              </a:r>
              <a:r>
                <a:rPr lang="en-US" sz="1000" dirty="0">
                  <a:solidFill>
                    <a:schemeClr val="tx1"/>
                  </a:solidFill>
                </a:rPr>
                <a:t>(callbacks)}</a:t>
              </a:r>
            </a:p>
          </p:txBody>
        </p:sp>
        <p:sp>
          <p:nvSpPr>
            <p:cNvPr id="126" name="Rectangle 125">
              <a:extLst>
                <a:ext uri="{FF2B5EF4-FFF2-40B4-BE49-F238E27FC236}">
                  <a16:creationId xmlns:a16="http://schemas.microsoft.com/office/drawing/2014/main" id="{5A440217-A0C4-43DF-DB52-B873AD517100}"/>
                </a:ext>
              </a:extLst>
            </p:cNvPr>
            <p:cNvSpPr/>
            <p:nvPr/>
          </p:nvSpPr>
          <p:spPr>
            <a:xfrm>
              <a:off x="7722137" y="4104847"/>
              <a:ext cx="2369535"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Callback </a:t>
              </a:r>
              <a:r>
                <a:rPr lang="en-US" sz="1100" dirty="0" err="1">
                  <a:solidFill>
                    <a:schemeClr val="tx1"/>
                  </a:solidFill>
                </a:rPr>
                <a:t>funcs</a:t>
              </a:r>
              <a:r>
                <a:rPr lang="en-US" sz="1100" dirty="0">
                  <a:solidFill>
                    <a:schemeClr val="tx1"/>
                  </a:solidFill>
                </a:rPr>
                <a:t> {</a:t>
              </a:r>
              <a:r>
                <a:rPr lang="en-US" sz="1100" dirty="0">
                  <a:solidFill>
                    <a:schemeClr val="tx1"/>
                  </a:solidFill>
                  <a:hlinkClick r:id="rId5" action="ppaction://hlinksldjump"/>
                </a:rPr>
                <a:t>IBluetoothHciCallbacks</a:t>
              </a:r>
              <a:r>
                <a:rPr lang="en-US" sz="1100" dirty="0">
                  <a:solidFill>
                    <a:schemeClr val="tx1"/>
                  </a:solidFill>
                </a:rPr>
                <a:t> interface}</a:t>
              </a:r>
            </a:p>
          </p:txBody>
        </p:sp>
        <p:sp>
          <p:nvSpPr>
            <p:cNvPr id="128" name="Rectangle 127">
              <a:extLst>
                <a:ext uri="{FF2B5EF4-FFF2-40B4-BE49-F238E27FC236}">
                  <a16:creationId xmlns:a16="http://schemas.microsoft.com/office/drawing/2014/main" id="{4CC377D4-56B3-C6F6-FF40-D1E45BBF2F94}"/>
                </a:ext>
              </a:extLst>
            </p:cNvPr>
            <p:cNvSpPr/>
            <p:nvPr/>
          </p:nvSpPr>
          <p:spPr>
            <a:xfrm>
              <a:off x="8510690" y="341129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Receive ACL data</a:t>
              </a:r>
            </a:p>
          </p:txBody>
        </p:sp>
        <p:sp>
          <p:nvSpPr>
            <p:cNvPr id="129" name="Rectangle 128">
              <a:extLst>
                <a:ext uri="{FF2B5EF4-FFF2-40B4-BE49-F238E27FC236}">
                  <a16:creationId xmlns:a16="http://schemas.microsoft.com/office/drawing/2014/main" id="{4AA21CD7-5F9E-CFEE-B2F7-86B28890BA84}"/>
                </a:ext>
              </a:extLst>
            </p:cNvPr>
            <p:cNvSpPr/>
            <p:nvPr/>
          </p:nvSpPr>
          <p:spPr>
            <a:xfrm>
              <a:off x="9489033" y="340518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Receive SCO data</a:t>
              </a:r>
            </a:p>
          </p:txBody>
        </p:sp>
        <p:sp>
          <p:nvSpPr>
            <p:cNvPr id="130" name="Rectangle 129">
              <a:extLst>
                <a:ext uri="{FF2B5EF4-FFF2-40B4-BE49-F238E27FC236}">
                  <a16:creationId xmlns:a16="http://schemas.microsoft.com/office/drawing/2014/main" id="{EFDA41A2-8063-72DD-CD19-F8D6A7100BD2}"/>
                </a:ext>
              </a:extLst>
            </p:cNvPr>
            <p:cNvSpPr/>
            <p:nvPr/>
          </p:nvSpPr>
          <p:spPr>
            <a:xfrm>
              <a:off x="4671040" y="3418709"/>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6" action="ppaction://hlinksldjump"/>
                </a:rPr>
                <a:t>Send HCI command</a:t>
              </a:r>
              <a:endParaRPr lang="en-US" sz="1000" dirty="0">
                <a:solidFill>
                  <a:schemeClr val="tx1"/>
                </a:solidFill>
              </a:endParaRPr>
            </a:p>
          </p:txBody>
        </p:sp>
        <p:sp>
          <p:nvSpPr>
            <p:cNvPr id="131" name="Rectangle 130">
              <a:extLst>
                <a:ext uri="{FF2B5EF4-FFF2-40B4-BE49-F238E27FC236}">
                  <a16:creationId xmlns:a16="http://schemas.microsoft.com/office/drawing/2014/main" id="{27353DB6-A733-A89C-66DB-704826566D0E}"/>
                </a:ext>
              </a:extLst>
            </p:cNvPr>
            <p:cNvSpPr/>
            <p:nvPr/>
          </p:nvSpPr>
          <p:spPr>
            <a:xfrm>
              <a:off x="5617148" y="3416072"/>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6" action="ppaction://hlinksldjump"/>
                </a:rPr>
                <a:t>Send ACL data</a:t>
              </a:r>
              <a:endParaRPr lang="en-US" sz="1000" dirty="0">
                <a:solidFill>
                  <a:schemeClr val="tx1"/>
                </a:solidFill>
              </a:endParaRPr>
            </a:p>
          </p:txBody>
        </p:sp>
        <p:sp>
          <p:nvSpPr>
            <p:cNvPr id="132" name="Rectangle 131">
              <a:extLst>
                <a:ext uri="{FF2B5EF4-FFF2-40B4-BE49-F238E27FC236}">
                  <a16:creationId xmlns:a16="http://schemas.microsoft.com/office/drawing/2014/main" id="{4604032A-338B-5033-332C-F5FE054108B0}"/>
                </a:ext>
              </a:extLst>
            </p:cNvPr>
            <p:cNvSpPr/>
            <p:nvPr/>
          </p:nvSpPr>
          <p:spPr>
            <a:xfrm>
              <a:off x="6556568" y="3416072"/>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6" action="ppaction://hlinksldjump"/>
                </a:rPr>
                <a:t>Send SCO data</a:t>
              </a:r>
              <a:endParaRPr lang="en-US" sz="1000" dirty="0">
                <a:solidFill>
                  <a:schemeClr val="tx1"/>
                </a:solidFill>
              </a:endParaRPr>
            </a:p>
          </p:txBody>
        </p:sp>
        <p:sp>
          <p:nvSpPr>
            <p:cNvPr id="133" name="Rectangle 132">
              <a:extLst>
                <a:ext uri="{FF2B5EF4-FFF2-40B4-BE49-F238E27FC236}">
                  <a16:creationId xmlns:a16="http://schemas.microsoft.com/office/drawing/2014/main" id="{AA1CA282-64A8-6282-092D-8955FFCBF67A}"/>
                </a:ext>
              </a:extLst>
            </p:cNvPr>
            <p:cNvSpPr/>
            <p:nvPr/>
          </p:nvSpPr>
          <p:spPr>
            <a:xfrm>
              <a:off x="7546553" y="3411291"/>
              <a:ext cx="79182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HCI event receive</a:t>
              </a:r>
            </a:p>
          </p:txBody>
        </p:sp>
        <p:grpSp>
          <p:nvGrpSpPr>
            <p:cNvPr id="3" name="Group 2">
              <a:extLst>
                <a:ext uri="{FF2B5EF4-FFF2-40B4-BE49-F238E27FC236}">
                  <a16:creationId xmlns:a16="http://schemas.microsoft.com/office/drawing/2014/main" id="{3982B076-3D40-D9D9-AF5E-CCF8715BDD87}"/>
                </a:ext>
              </a:extLst>
            </p:cNvPr>
            <p:cNvGrpSpPr/>
            <p:nvPr/>
          </p:nvGrpSpPr>
          <p:grpSpPr>
            <a:xfrm>
              <a:off x="4422489" y="4921768"/>
              <a:ext cx="6013999" cy="1709942"/>
              <a:chOff x="4422489" y="4954520"/>
              <a:chExt cx="6013999" cy="1789753"/>
            </a:xfrm>
          </p:grpSpPr>
          <p:sp>
            <p:nvSpPr>
              <p:cNvPr id="157" name="Rectangle 156">
                <a:extLst>
                  <a:ext uri="{FF2B5EF4-FFF2-40B4-BE49-F238E27FC236}">
                    <a16:creationId xmlns:a16="http://schemas.microsoft.com/office/drawing/2014/main" id="{37A084AC-0E59-DEC9-46B2-9C2226996688}"/>
                  </a:ext>
                </a:extLst>
              </p:cNvPr>
              <p:cNvSpPr/>
              <p:nvPr/>
            </p:nvSpPr>
            <p:spPr>
              <a:xfrm>
                <a:off x="4422489" y="4954522"/>
                <a:ext cx="6011809" cy="36314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hlinkClick r:id="rId7" action="ppaction://hlinksldjump"/>
                  </a:rPr>
                  <a:t>Vendor Implementation</a:t>
                </a:r>
                <a:endParaRPr lang="en-US" sz="1500" dirty="0"/>
              </a:p>
            </p:txBody>
          </p:sp>
          <p:sp>
            <p:nvSpPr>
              <p:cNvPr id="158" name="Rectangle 157">
                <a:extLst>
                  <a:ext uri="{FF2B5EF4-FFF2-40B4-BE49-F238E27FC236}">
                    <a16:creationId xmlns:a16="http://schemas.microsoft.com/office/drawing/2014/main" id="{78FB25AB-A5B7-C393-96ED-0CEF507C0A3F}"/>
                  </a:ext>
                </a:extLst>
              </p:cNvPr>
              <p:cNvSpPr/>
              <p:nvPr/>
            </p:nvSpPr>
            <p:spPr>
              <a:xfrm>
                <a:off x="4424679" y="4954520"/>
                <a:ext cx="6011809" cy="1789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7412CF33-35A1-4C4C-62F4-BF7DD25CA649}"/>
                </a:ext>
              </a:extLst>
            </p:cNvPr>
            <p:cNvSpPr txBox="1"/>
            <p:nvPr/>
          </p:nvSpPr>
          <p:spPr>
            <a:xfrm>
              <a:off x="5265578" y="6170069"/>
              <a:ext cx="4412858" cy="307777"/>
            </a:xfrm>
            <a:prstGeom prst="rect">
              <a:avLst/>
            </a:prstGeom>
            <a:solidFill>
              <a:schemeClr val="bg1">
                <a:lumMod val="85000"/>
              </a:schemeClr>
            </a:solidFill>
          </p:spPr>
          <p:txBody>
            <a:bodyPr wrap="square" rtlCol="0">
              <a:spAutoFit/>
            </a:bodyPr>
            <a:lstStyle/>
            <a:p>
              <a:pPr algn="ctr"/>
              <a:r>
                <a:rPr lang="en-US" sz="1400" dirty="0"/>
                <a:t>Bluetooth Hardware</a:t>
              </a:r>
            </a:p>
          </p:txBody>
        </p:sp>
        <p:cxnSp>
          <p:nvCxnSpPr>
            <p:cNvPr id="14" name="Straight Arrow Connector 13">
              <a:extLst>
                <a:ext uri="{FF2B5EF4-FFF2-40B4-BE49-F238E27FC236}">
                  <a16:creationId xmlns:a16="http://schemas.microsoft.com/office/drawing/2014/main" id="{CB04E1D1-2623-CD50-1E51-4602A9F58597}"/>
                </a:ext>
              </a:extLst>
            </p:cNvPr>
            <p:cNvCxnSpPr>
              <a:stCxn id="102" idx="2"/>
              <a:endCxn id="130" idx="0"/>
            </p:cNvCxnSpPr>
            <p:nvPr/>
          </p:nvCxnSpPr>
          <p:spPr>
            <a:xfrm flipH="1">
              <a:off x="5066950" y="2517604"/>
              <a:ext cx="1001" cy="90110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EB59A2-3EF3-FFF3-1D20-D08F2487E2E5}"/>
                </a:ext>
              </a:extLst>
            </p:cNvPr>
            <p:cNvCxnSpPr>
              <a:stCxn id="103" idx="2"/>
              <a:endCxn id="131" idx="0"/>
            </p:cNvCxnSpPr>
            <p:nvPr/>
          </p:nvCxnSpPr>
          <p:spPr>
            <a:xfrm flipH="1">
              <a:off x="6013058" y="2514967"/>
              <a:ext cx="1001" cy="90110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DE1EFF-FEBB-D378-8EAF-FEF208DA2194}"/>
                </a:ext>
              </a:extLst>
            </p:cNvPr>
            <p:cNvCxnSpPr>
              <a:stCxn id="104" idx="2"/>
              <a:endCxn id="132" idx="0"/>
            </p:cNvCxnSpPr>
            <p:nvPr/>
          </p:nvCxnSpPr>
          <p:spPr>
            <a:xfrm flipH="1">
              <a:off x="6952478" y="2514967"/>
              <a:ext cx="1001" cy="90110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6F28CE5-0437-8F21-D6E3-E05F7536C4D9}"/>
                </a:ext>
              </a:extLst>
            </p:cNvPr>
            <p:cNvSpPr txBox="1"/>
            <p:nvPr/>
          </p:nvSpPr>
          <p:spPr>
            <a:xfrm>
              <a:off x="5387464" y="5681996"/>
              <a:ext cx="1248417" cy="253916"/>
            </a:xfrm>
            <a:prstGeom prst="rect">
              <a:avLst/>
            </a:prstGeom>
            <a:solidFill>
              <a:schemeClr val="bg1">
                <a:lumMod val="85000"/>
              </a:schemeClr>
            </a:solidFill>
          </p:spPr>
          <p:txBody>
            <a:bodyPr wrap="square" rtlCol="0">
              <a:spAutoFit/>
            </a:bodyPr>
            <a:lstStyle/>
            <a:p>
              <a:pPr algn="ctr"/>
              <a:r>
                <a:rPr lang="en-US" sz="1050" dirty="0"/>
                <a:t>write(</a:t>
              </a:r>
              <a:r>
                <a:rPr lang="en-US" sz="1050" dirty="0" err="1"/>
                <a:t>fd</a:t>
              </a:r>
              <a:r>
                <a:rPr lang="en-US" sz="1050" dirty="0"/>
                <a:t>…)</a:t>
              </a:r>
            </a:p>
          </p:txBody>
        </p:sp>
        <p:sp>
          <p:nvSpPr>
            <p:cNvPr id="43" name="TextBox 42">
              <a:extLst>
                <a:ext uri="{FF2B5EF4-FFF2-40B4-BE49-F238E27FC236}">
                  <a16:creationId xmlns:a16="http://schemas.microsoft.com/office/drawing/2014/main" id="{6FF2E327-A633-AA5F-BDB6-6DAE4D6A225E}"/>
                </a:ext>
              </a:extLst>
            </p:cNvPr>
            <p:cNvSpPr txBox="1"/>
            <p:nvPr/>
          </p:nvSpPr>
          <p:spPr>
            <a:xfrm>
              <a:off x="8282696" y="5645052"/>
              <a:ext cx="1248417" cy="253916"/>
            </a:xfrm>
            <a:prstGeom prst="rect">
              <a:avLst/>
            </a:prstGeom>
            <a:solidFill>
              <a:schemeClr val="bg1">
                <a:lumMod val="85000"/>
              </a:schemeClr>
            </a:solidFill>
          </p:spPr>
          <p:txBody>
            <a:bodyPr wrap="square" rtlCol="0">
              <a:spAutoFit/>
            </a:bodyPr>
            <a:lstStyle/>
            <a:p>
              <a:pPr algn="ctr"/>
              <a:r>
                <a:rPr lang="en-US" sz="1050" dirty="0"/>
                <a:t>read(</a:t>
              </a:r>
              <a:r>
                <a:rPr lang="en-US" sz="1050" dirty="0" err="1"/>
                <a:t>fd</a:t>
              </a:r>
              <a:r>
                <a:rPr lang="en-US" sz="1050" dirty="0"/>
                <a:t>…)</a:t>
              </a:r>
            </a:p>
          </p:txBody>
        </p:sp>
        <p:cxnSp>
          <p:nvCxnSpPr>
            <p:cNvPr id="46" name="Straight Arrow Connector 45">
              <a:extLst>
                <a:ext uri="{FF2B5EF4-FFF2-40B4-BE49-F238E27FC236}">
                  <a16:creationId xmlns:a16="http://schemas.microsoft.com/office/drawing/2014/main" id="{E9E31AB8-281F-DAA2-6853-D30FA40A667A}"/>
                </a:ext>
              </a:extLst>
            </p:cNvPr>
            <p:cNvCxnSpPr>
              <a:stCxn id="131" idx="2"/>
              <a:endCxn id="36" idx="0"/>
            </p:cNvCxnSpPr>
            <p:nvPr/>
          </p:nvCxnSpPr>
          <p:spPr>
            <a:xfrm flipH="1">
              <a:off x="6011673" y="3755948"/>
              <a:ext cx="1385" cy="19260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1D7B7919-0452-FDAA-AC2D-D5EFC5906607}"/>
                </a:ext>
              </a:extLst>
            </p:cNvPr>
            <p:cNvCxnSpPr>
              <a:stCxn id="130" idx="2"/>
            </p:cNvCxnSpPr>
            <p:nvPr/>
          </p:nvCxnSpPr>
          <p:spPr>
            <a:xfrm rot="16200000" flipH="1">
              <a:off x="5416671" y="3408863"/>
              <a:ext cx="245280" cy="944723"/>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409DB6EA-6A46-8FF6-8C68-94AB4B427BE8}"/>
                </a:ext>
              </a:extLst>
            </p:cNvPr>
            <p:cNvCxnSpPr>
              <a:stCxn id="132" idx="2"/>
            </p:cNvCxnSpPr>
            <p:nvPr/>
          </p:nvCxnSpPr>
          <p:spPr>
            <a:xfrm rot="5400000">
              <a:off x="6367354" y="3418740"/>
              <a:ext cx="247917" cy="922333"/>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D8F5377-CFCB-A322-5464-E8CEDB2B0658}"/>
                </a:ext>
              </a:extLst>
            </p:cNvPr>
            <p:cNvCxnSpPr>
              <a:stCxn id="43" idx="0"/>
              <a:endCxn id="126" idx="2"/>
            </p:cNvCxnSpPr>
            <p:nvPr/>
          </p:nvCxnSpPr>
          <p:spPr>
            <a:xfrm flipV="1">
              <a:off x="8906905" y="4444723"/>
              <a:ext cx="0" cy="120032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E4CA817-D4B0-89B5-C406-114D695FAF0F}"/>
                </a:ext>
              </a:extLst>
            </p:cNvPr>
            <p:cNvCxnSpPr>
              <a:stCxn id="126" idx="0"/>
              <a:endCxn id="133" idx="2"/>
            </p:cNvCxnSpPr>
            <p:nvPr/>
          </p:nvCxnSpPr>
          <p:spPr>
            <a:xfrm flipH="1" flipV="1">
              <a:off x="7942463" y="3751167"/>
              <a:ext cx="964442" cy="3536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8851E5-A065-0917-9A25-507A714B9E48}"/>
                </a:ext>
              </a:extLst>
            </p:cNvPr>
            <p:cNvCxnSpPr>
              <a:stCxn id="126" idx="0"/>
              <a:endCxn id="128" idx="2"/>
            </p:cNvCxnSpPr>
            <p:nvPr/>
          </p:nvCxnSpPr>
          <p:spPr>
            <a:xfrm flipH="1" flipV="1">
              <a:off x="8906600" y="3751167"/>
              <a:ext cx="305" cy="3536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B340B51-2B92-7F51-09DC-C88B0647C423}"/>
                </a:ext>
              </a:extLst>
            </p:cNvPr>
            <p:cNvCxnSpPr>
              <a:stCxn id="126" idx="0"/>
              <a:endCxn id="129" idx="2"/>
            </p:cNvCxnSpPr>
            <p:nvPr/>
          </p:nvCxnSpPr>
          <p:spPr>
            <a:xfrm flipV="1">
              <a:off x="8906905" y="3745057"/>
              <a:ext cx="978038" cy="35979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DD2CBA-4083-ED3A-831D-84AC5177C719}"/>
                </a:ext>
              </a:extLst>
            </p:cNvPr>
            <p:cNvCxnSpPr>
              <a:stCxn id="133" idx="0"/>
              <a:endCxn id="105" idx="2"/>
            </p:cNvCxnSpPr>
            <p:nvPr/>
          </p:nvCxnSpPr>
          <p:spPr>
            <a:xfrm flipH="1" flipV="1">
              <a:off x="7941805" y="2514967"/>
              <a:ext cx="658" cy="89632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CE412FB-3443-A722-6D24-72C52C1F42D9}"/>
                </a:ext>
              </a:extLst>
            </p:cNvPr>
            <p:cNvCxnSpPr>
              <a:stCxn id="128" idx="0"/>
              <a:endCxn id="100" idx="2"/>
            </p:cNvCxnSpPr>
            <p:nvPr/>
          </p:nvCxnSpPr>
          <p:spPr>
            <a:xfrm flipH="1" flipV="1">
              <a:off x="8899788" y="2515175"/>
              <a:ext cx="6812" cy="8961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6DC485-87B5-D46D-4AA6-6B94A27292F3}"/>
                </a:ext>
              </a:extLst>
            </p:cNvPr>
            <p:cNvCxnSpPr>
              <a:stCxn id="129" idx="0"/>
              <a:endCxn id="101" idx="2"/>
            </p:cNvCxnSpPr>
            <p:nvPr/>
          </p:nvCxnSpPr>
          <p:spPr>
            <a:xfrm flipV="1">
              <a:off x="9884943" y="2525801"/>
              <a:ext cx="3171" cy="8793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A80E2E4-626F-CCB0-F3A0-85CA325A802F}"/>
                </a:ext>
              </a:extLst>
            </p:cNvPr>
            <p:cNvCxnSpPr>
              <a:stCxn id="36" idx="2"/>
            </p:cNvCxnSpPr>
            <p:nvPr/>
          </p:nvCxnSpPr>
          <p:spPr>
            <a:xfrm>
              <a:off x="6011673" y="5935912"/>
              <a:ext cx="0" cy="23415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1693B24-0B5D-3506-2401-54B4673A28DE}"/>
                </a:ext>
              </a:extLst>
            </p:cNvPr>
            <p:cNvCxnSpPr>
              <a:cxnSpLocks/>
              <a:endCxn id="43" idx="2"/>
            </p:cNvCxnSpPr>
            <p:nvPr/>
          </p:nvCxnSpPr>
          <p:spPr>
            <a:xfrm flipV="1">
              <a:off x="8906905" y="5898968"/>
              <a:ext cx="0" cy="26168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BDFF551-702B-7923-69E9-CF2D7047831F}"/>
                </a:ext>
              </a:extLst>
            </p:cNvPr>
            <p:cNvCxnSpPr>
              <a:stCxn id="100" idx="0"/>
            </p:cNvCxnSpPr>
            <p:nvPr/>
          </p:nvCxnSpPr>
          <p:spPr>
            <a:xfrm flipV="1">
              <a:off x="8899788" y="581200"/>
              <a:ext cx="0" cy="159409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F072F976-679E-845F-9A28-424A8FADEFD7}"/>
                </a:ext>
              </a:extLst>
            </p:cNvPr>
            <p:cNvCxnSpPr>
              <a:stCxn id="105" idx="0"/>
            </p:cNvCxnSpPr>
            <p:nvPr/>
          </p:nvCxnSpPr>
          <p:spPr>
            <a:xfrm rot="5400000" flipH="1" flipV="1">
              <a:off x="8195610" y="1464102"/>
              <a:ext cx="457185" cy="964795"/>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A0CD5492-E8FC-79DF-014B-44E164B067B9}"/>
                </a:ext>
              </a:extLst>
            </p:cNvPr>
            <p:cNvCxnSpPr>
              <a:stCxn id="101" idx="0"/>
            </p:cNvCxnSpPr>
            <p:nvPr/>
          </p:nvCxnSpPr>
          <p:spPr>
            <a:xfrm rot="16200000" flipV="1">
              <a:off x="9159613" y="1457424"/>
              <a:ext cx="468019" cy="988984"/>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0" name="Rectangle 109">
            <a:extLst>
              <a:ext uri="{FF2B5EF4-FFF2-40B4-BE49-F238E27FC236}">
                <a16:creationId xmlns:a16="http://schemas.microsoft.com/office/drawing/2014/main" id="{0714382C-4DB2-A28A-7EB9-099A8F8D1BED}"/>
              </a:ext>
            </a:extLst>
          </p:cNvPr>
          <p:cNvSpPr/>
          <p:nvPr/>
        </p:nvSpPr>
        <p:spPr>
          <a:xfrm>
            <a:off x="5065696" y="5319655"/>
            <a:ext cx="1124244" cy="2744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Initialize {Initialize()}</a:t>
            </a:r>
          </a:p>
        </p:txBody>
      </p:sp>
      <p:cxnSp>
        <p:nvCxnSpPr>
          <p:cNvPr id="116" name="Connector: Elbow 115">
            <a:extLst>
              <a:ext uri="{FF2B5EF4-FFF2-40B4-BE49-F238E27FC236}">
                <a16:creationId xmlns:a16="http://schemas.microsoft.com/office/drawing/2014/main" id="{91CB93CE-E60E-9251-0217-B81A1CED410B}"/>
              </a:ext>
            </a:extLst>
          </p:cNvPr>
          <p:cNvCxnSpPr>
            <a:stCxn id="110" idx="1"/>
            <a:endCxn id="36" idx="1"/>
          </p:cNvCxnSpPr>
          <p:nvPr/>
        </p:nvCxnSpPr>
        <p:spPr>
          <a:xfrm rot="10800000" flipH="1" flipV="1">
            <a:off x="5065695" y="5456887"/>
            <a:ext cx="709695" cy="333594"/>
          </a:xfrm>
          <a:prstGeom prst="bentConnector3">
            <a:avLst>
              <a:gd name="adj1" fmla="val -27005"/>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E6F26109-F4C3-333C-8EED-C92DB123D1A2}"/>
              </a:ext>
            </a:extLst>
          </p:cNvPr>
          <p:cNvCxnSpPr>
            <a:stCxn id="71" idx="1"/>
            <a:endCxn id="125" idx="1"/>
          </p:cNvCxnSpPr>
          <p:nvPr/>
        </p:nvCxnSpPr>
        <p:spPr>
          <a:xfrm rot="10800000" flipV="1">
            <a:off x="4933946" y="1634934"/>
            <a:ext cx="24020" cy="2647447"/>
          </a:xfrm>
          <a:prstGeom prst="bentConnector3">
            <a:avLst>
              <a:gd name="adj1" fmla="val 1051707"/>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1A373C6-487E-4C53-F2E0-0157D88AFB07}"/>
              </a:ext>
            </a:extLst>
          </p:cNvPr>
          <p:cNvCxnSpPr>
            <a:stCxn id="125" idx="2"/>
            <a:endCxn id="110" idx="0"/>
          </p:cNvCxnSpPr>
          <p:nvPr/>
        </p:nvCxnSpPr>
        <p:spPr>
          <a:xfrm flipH="1">
            <a:off x="5627818" y="4463956"/>
            <a:ext cx="2938" cy="855699"/>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F745073F-A611-2118-867C-3EC2D2974EF2}"/>
              </a:ext>
            </a:extLst>
          </p:cNvPr>
          <p:cNvCxnSpPr>
            <a:stCxn id="43" idx="1"/>
            <a:endCxn id="110" idx="3"/>
          </p:cNvCxnSpPr>
          <p:nvPr/>
        </p:nvCxnSpPr>
        <p:spPr>
          <a:xfrm rot="10800000">
            <a:off x="6189941" y="5456887"/>
            <a:ext cx="2480683" cy="296650"/>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88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lstStyle/>
          <a:p>
            <a:r>
              <a:rPr lang="en-US" dirty="0"/>
              <a:t>HCI Layer - Initialize</a:t>
            </a:r>
          </a:p>
        </p:txBody>
      </p:sp>
      <p:grpSp>
        <p:nvGrpSpPr>
          <p:cNvPr id="6" name="Group 5">
            <a:extLst>
              <a:ext uri="{FF2B5EF4-FFF2-40B4-BE49-F238E27FC236}">
                <a16:creationId xmlns:a16="http://schemas.microsoft.com/office/drawing/2014/main" id="{6DFBA2E6-590E-39B5-AC39-A358E17344F7}"/>
              </a:ext>
            </a:extLst>
          </p:cNvPr>
          <p:cNvGrpSpPr/>
          <p:nvPr/>
        </p:nvGrpSpPr>
        <p:grpSpPr>
          <a:xfrm>
            <a:off x="775856" y="628073"/>
            <a:ext cx="9799780" cy="5375563"/>
            <a:chOff x="775856" y="628073"/>
            <a:chExt cx="9799780" cy="5375563"/>
          </a:xfrm>
        </p:grpSpPr>
        <p:sp>
          <p:nvSpPr>
            <p:cNvPr id="2" name="Rectangle 1">
              <a:extLst>
                <a:ext uri="{FF2B5EF4-FFF2-40B4-BE49-F238E27FC236}">
                  <a16:creationId xmlns:a16="http://schemas.microsoft.com/office/drawing/2014/main" id="{EE74ECFA-798C-75B3-6B64-2FFF52493B1C}"/>
                </a:ext>
              </a:extLst>
            </p:cNvPr>
            <p:cNvSpPr/>
            <p:nvPr/>
          </p:nvSpPr>
          <p:spPr>
            <a:xfrm>
              <a:off x="1372191" y="2461062"/>
              <a:ext cx="119456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Initialize {</a:t>
              </a:r>
              <a:r>
                <a:rPr lang="en-US" sz="1100" dirty="0" err="1">
                  <a:solidFill>
                    <a:schemeClr val="tx1"/>
                  </a:solidFill>
                </a:rPr>
                <a:t>hci_initialize</a:t>
              </a:r>
              <a:r>
                <a:rPr lang="en-US" sz="1100" dirty="0">
                  <a:solidFill>
                    <a:schemeClr val="tx1"/>
                  </a:solidFill>
                </a:rPr>
                <a:t>()}</a:t>
              </a:r>
            </a:p>
          </p:txBody>
        </p:sp>
        <p:sp>
          <p:nvSpPr>
            <p:cNvPr id="4" name="Speech Bubble: Rectangle with Corners Rounded 3">
              <a:extLst>
                <a:ext uri="{FF2B5EF4-FFF2-40B4-BE49-F238E27FC236}">
                  <a16:creationId xmlns:a16="http://schemas.microsoft.com/office/drawing/2014/main" id="{2E7B43F1-CAB8-2162-0692-84E22F22C28A}"/>
                </a:ext>
              </a:extLst>
            </p:cNvPr>
            <p:cNvSpPr/>
            <p:nvPr/>
          </p:nvSpPr>
          <p:spPr>
            <a:xfrm>
              <a:off x="3285451" y="628073"/>
              <a:ext cx="7290185" cy="5375563"/>
            </a:xfrm>
            <a:prstGeom prst="wedgeRoundRectCallout">
              <a:avLst>
                <a:gd name="adj1" fmla="val -59548"/>
                <a:gd name="adj2" fmla="val -13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96FA7E0-3E7C-942D-F8CE-3ACA50894773}"/>
                </a:ext>
              </a:extLst>
            </p:cNvPr>
            <p:cNvSpPr/>
            <p:nvPr/>
          </p:nvSpPr>
          <p:spPr>
            <a:xfrm>
              <a:off x="775856" y="5588000"/>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pic>
          <p:nvPicPr>
            <p:cNvPr id="10" name="Picture 9">
              <a:extLst>
                <a:ext uri="{FF2B5EF4-FFF2-40B4-BE49-F238E27FC236}">
                  <a16:creationId xmlns:a16="http://schemas.microsoft.com/office/drawing/2014/main" id="{01CCF37F-CC43-BCB5-96D0-12735BECF7F8}"/>
                </a:ext>
              </a:extLst>
            </p:cNvPr>
            <p:cNvPicPr>
              <a:picLocks noChangeAspect="1"/>
            </p:cNvPicPr>
            <p:nvPr/>
          </p:nvPicPr>
          <p:blipFill>
            <a:blip r:embed="rId3"/>
            <a:stretch>
              <a:fillRect/>
            </a:stretch>
          </p:blipFill>
          <p:spPr>
            <a:xfrm>
              <a:off x="3528291" y="1119638"/>
              <a:ext cx="6677891" cy="4320581"/>
            </a:xfrm>
            <a:prstGeom prst="rect">
              <a:avLst/>
            </a:prstGeom>
          </p:spPr>
        </p:pic>
        <p:sp>
          <p:nvSpPr>
            <p:cNvPr id="5" name="TextBox 4">
              <a:extLst>
                <a:ext uri="{FF2B5EF4-FFF2-40B4-BE49-F238E27FC236}">
                  <a16:creationId xmlns:a16="http://schemas.microsoft.com/office/drawing/2014/main" id="{4969C940-5D36-A6FD-4E79-05F0CF168E80}"/>
                </a:ext>
              </a:extLst>
            </p:cNvPr>
            <p:cNvSpPr txBox="1"/>
            <p:nvPr/>
          </p:nvSpPr>
          <p:spPr>
            <a:xfrm>
              <a:off x="3846561" y="669698"/>
              <a:ext cx="4798676" cy="369332"/>
            </a:xfrm>
            <a:prstGeom prst="rect">
              <a:avLst/>
            </a:prstGeom>
            <a:noFill/>
          </p:spPr>
          <p:txBody>
            <a:bodyPr wrap="square">
              <a:spAutoFit/>
            </a:bodyPr>
            <a:lstStyle/>
            <a:p>
              <a:r>
                <a:rPr lang="en-US" dirty="0"/>
                <a:t>System/bt/hci/src/hci_layer_android.cc</a:t>
              </a:r>
            </a:p>
          </p:txBody>
        </p:sp>
      </p:grpSp>
    </p:spTree>
    <p:extLst>
      <p:ext uri="{BB962C8B-B14F-4D97-AF65-F5344CB8AC3E}">
        <p14:creationId xmlns:p14="http://schemas.microsoft.com/office/powerpoint/2010/main" val="249732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A6AE0F93-5469-9244-48E4-57608E9FC2CC}"/>
              </a:ext>
            </a:extLst>
          </p:cNvPr>
          <p:cNvSpPr>
            <a:spLocks noGrp="1"/>
          </p:cNvSpPr>
          <p:nvPr>
            <p:ph type="title"/>
          </p:nvPr>
        </p:nvSpPr>
        <p:spPr>
          <a:xfrm>
            <a:off x="255918" y="25941"/>
            <a:ext cx="8596668" cy="736857"/>
          </a:xfrm>
        </p:spPr>
        <p:txBody>
          <a:bodyPr/>
          <a:lstStyle/>
          <a:p>
            <a:r>
              <a:rPr lang="en-US" dirty="0"/>
              <a:t>HCI Layer – Transmit data</a:t>
            </a:r>
          </a:p>
        </p:txBody>
      </p:sp>
      <p:grpSp>
        <p:nvGrpSpPr>
          <p:cNvPr id="12" name="Group 11">
            <a:extLst>
              <a:ext uri="{FF2B5EF4-FFF2-40B4-BE49-F238E27FC236}">
                <a16:creationId xmlns:a16="http://schemas.microsoft.com/office/drawing/2014/main" id="{1CA20718-9058-C60F-70F8-C2D5E3FC5613}"/>
              </a:ext>
            </a:extLst>
          </p:cNvPr>
          <p:cNvGrpSpPr/>
          <p:nvPr/>
        </p:nvGrpSpPr>
        <p:grpSpPr>
          <a:xfrm>
            <a:off x="122716" y="638423"/>
            <a:ext cx="11810666" cy="5907849"/>
            <a:chOff x="122716" y="638423"/>
            <a:chExt cx="11810666" cy="5907849"/>
          </a:xfrm>
        </p:grpSpPr>
        <p:sp>
          <p:nvSpPr>
            <p:cNvPr id="4" name="Speech Bubble: Rectangle with Corners Rounded 3">
              <a:extLst>
                <a:ext uri="{FF2B5EF4-FFF2-40B4-BE49-F238E27FC236}">
                  <a16:creationId xmlns:a16="http://schemas.microsoft.com/office/drawing/2014/main" id="{2E7B43F1-CAB8-2162-0692-84E22F22C28A}"/>
                </a:ext>
              </a:extLst>
            </p:cNvPr>
            <p:cNvSpPr/>
            <p:nvPr/>
          </p:nvSpPr>
          <p:spPr>
            <a:xfrm>
              <a:off x="1828802" y="662709"/>
              <a:ext cx="5828146" cy="5532582"/>
            </a:xfrm>
            <a:prstGeom prst="wedgeRoundRectCallout">
              <a:avLst>
                <a:gd name="adj1" fmla="val -58312"/>
                <a:gd name="adj2" fmla="val -154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496FA7E0-3E7C-942D-F8CE-3ACA50894773}"/>
                </a:ext>
              </a:extLst>
            </p:cNvPr>
            <p:cNvSpPr/>
            <p:nvPr/>
          </p:nvSpPr>
          <p:spPr>
            <a:xfrm>
              <a:off x="476767" y="6130636"/>
              <a:ext cx="822036" cy="4156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hlinkClick r:id="rId2" action="ppaction://hlinksldjump"/>
                </a:rPr>
                <a:t>Back</a:t>
              </a:r>
              <a:endParaRPr lang="en-US" sz="1400" dirty="0"/>
            </a:p>
          </p:txBody>
        </p:sp>
        <p:sp>
          <p:nvSpPr>
            <p:cNvPr id="3" name="Rectangle 2">
              <a:extLst>
                <a:ext uri="{FF2B5EF4-FFF2-40B4-BE49-F238E27FC236}">
                  <a16:creationId xmlns:a16="http://schemas.microsoft.com/office/drawing/2014/main" id="{377E2B13-8485-9ED7-FAB2-399034B9A90F}"/>
                </a:ext>
              </a:extLst>
            </p:cNvPr>
            <p:cNvSpPr/>
            <p:nvPr/>
          </p:nvSpPr>
          <p:spPr>
            <a:xfrm>
              <a:off x="122716" y="2477225"/>
              <a:ext cx="1194560" cy="339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Transmit data {</a:t>
              </a:r>
              <a:r>
                <a:rPr lang="en-US" sz="1100" dirty="0" err="1">
                  <a:solidFill>
                    <a:schemeClr val="tx1"/>
                  </a:solidFill>
                </a:rPr>
                <a:t>hci_transmit</a:t>
              </a:r>
              <a:r>
                <a:rPr lang="en-US" sz="1100" dirty="0">
                  <a:solidFill>
                    <a:schemeClr val="tx1"/>
                  </a:solidFill>
                </a:rPr>
                <a:t>()}</a:t>
              </a:r>
            </a:p>
          </p:txBody>
        </p:sp>
        <p:pic>
          <p:nvPicPr>
            <p:cNvPr id="9" name="Picture 8">
              <a:extLst>
                <a:ext uri="{FF2B5EF4-FFF2-40B4-BE49-F238E27FC236}">
                  <a16:creationId xmlns:a16="http://schemas.microsoft.com/office/drawing/2014/main" id="{C1C15A74-8406-EABB-5AB0-41BE27E861CA}"/>
                </a:ext>
              </a:extLst>
            </p:cNvPr>
            <p:cNvPicPr>
              <a:picLocks noChangeAspect="1"/>
            </p:cNvPicPr>
            <p:nvPr/>
          </p:nvPicPr>
          <p:blipFill>
            <a:blip r:embed="rId3"/>
            <a:stretch>
              <a:fillRect/>
            </a:stretch>
          </p:blipFill>
          <p:spPr>
            <a:xfrm>
              <a:off x="2076595" y="1363083"/>
              <a:ext cx="5286375" cy="4219575"/>
            </a:xfrm>
            <a:prstGeom prst="rect">
              <a:avLst/>
            </a:prstGeom>
          </p:spPr>
        </p:pic>
        <p:sp>
          <p:nvSpPr>
            <p:cNvPr id="5" name="TextBox 4">
              <a:extLst>
                <a:ext uri="{FF2B5EF4-FFF2-40B4-BE49-F238E27FC236}">
                  <a16:creationId xmlns:a16="http://schemas.microsoft.com/office/drawing/2014/main" id="{45A8A256-AC57-FC6B-67B2-7201853AE050}"/>
                </a:ext>
              </a:extLst>
            </p:cNvPr>
            <p:cNvSpPr txBox="1"/>
            <p:nvPr/>
          </p:nvSpPr>
          <p:spPr>
            <a:xfrm>
              <a:off x="2564294" y="638423"/>
              <a:ext cx="4798676" cy="369332"/>
            </a:xfrm>
            <a:prstGeom prst="rect">
              <a:avLst/>
            </a:prstGeom>
            <a:noFill/>
          </p:spPr>
          <p:txBody>
            <a:bodyPr wrap="square">
              <a:spAutoFit/>
            </a:bodyPr>
            <a:lstStyle/>
            <a:p>
              <a:r>
                <a:rPr lang="en-US" dirty="0"/>
                <a:t>System/bt/hci/src/hci_layer_android.cc</a:t>
              </a:r>
            </a:p>
          </p:txBody>
        </p:sp>
        <p:pic>
          <p:nvPicPr>
            <p:cNvPr id="8" name="Picture 7">
              <a:extLst>
                <a:ext uri="{FF2B5EF4-FFF2-40B4-BE49-F238E27FC236}">
                  <a16:creationId xmlns:a16="http://schemas.microsoft.com/office/drawing/2014/main" id="{2062E7D4-A4FE-7C2E-7FE0-C74B66DEE5AF}"/>
                </a:ext>
              </a:extLst>
            </p:cNvPr>
            <p:cNvPicPr>
              <a:picLocks noChangeAspect="1"/>
            </p:cNvPicPr>
            <p:nvPr/>
          </p:nvPicPr>
          <p:blipFill>
            <a:blip r:embed="rId4"/>
            <a:stretch>
              <a:fillRect/>
            </a:stretch>
          </p:blipFill>
          <p:spPr>
            <a:xfrm>
              <a:off x="7740072" y="1326139"/>
              <a:ext cx="4193310" cy="1514475"/>
            </a:xfrm>
            <a:prstGeom prst="rect">
              <a:avLst/>
            </a:prstGeom>
          </p:spPr>
        </p:pic>
        <p:cxnSp>
          <p:nvCxnSpPr>
            <p:cNvPr id="13" name="Connector: Elbow 12">
              <a:extLst>
                <a:ext uri="{FF2B5EF4-FFF2-40B4-BE49-F238E27FC236}">
                  <a16:creationId xmlns:a16="http://schemas.microsoft.com/office/drawing/2014/main" id="{38076B0D-414A-B7E8-0B85-02F3EF6F6BAA}"/>
                </a:ext>
              </a:extLst>
            </p:cNvPr>
            <p:cNvCxnSpPr>
              <a:cxnSpLocks/>
              <a:endCxn id="8" idx="0"/>
            </p:cNvCxnSpPr>
            <p:nvPr/>
          </p:nvCxnSpPr>
          <p:spPr>
            <a:xfrm>
              <a:off x="3629891" y="1154544"/>
              <a:ext cx="6206836" cy="171595"/>
            </a:xfrm>
            <a:prstGeom prst="bentConnector2">
              <a:avLst/>
            </a:prstGeom>
            <a:ln w="158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415F8E-809B-99CA-F737-018AAC5DED5B}"/>
                </a:ext>
              </a:extLst>
            </p:cNvPr>
            <p:cNvCxnSpPr>
              <a:cxnSpLocks/>
            </p:cNvCxnSpPr>
            <p:nvPr/>
          </p:nvCxnSpPr>
          <p:spPr>
            <a:xfrm flipV="1">
              <a:off x="3629891" y="1154544"/>
              <a:ext cx="0" cy="295565"/>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9C4C683-9F93-7CE9-7B95-B4093B33BB7B}"/>
                </a:ext>
              </a:extLst>
            </p:cNvPr>
            <p:cNvSpPr txBox="1"/>
            <p:nvPr/>
          </p:nvSpPr>
          <p:spPr>
            <a:xfrm>
              <a:off x="2250490" y="5611975"/>
              <a:ext cx="4318986" cy="276999"/>
            </a:xfrm>
            <a:prstGeom prst="rect">
              <a:avLst/>
            </a:prstGeom>
            <a:noFill/>
          </p:spPr>
          <p:txBody>
            <a:bodyPr wrap="square">
              <a:spAutoFit/>
            </a:bodyPr>
            <a:lstStyle/>
            <a:p>
              <a:r>
                <a:rPr lang="en-US" sz="1200" b="0" i="0" dirty="0">
                  <a:solidFill>
                    <a:schemeClr val="tx2"/>
                  </a:solidFill>
                  <a:effectLst/>
                  <a:latin typeface="+mj-lt"/>
                </a:rPr>
                <a:t>ACL (Asynchronous Connection Less) for general data frame</a:t>
              </a:r>
              <a:endParaRPr lang="en-US" sz="1200" dirty="0">
                <a:solidFill>
                  <a:schemeClr val="tx2"/>
                </a:solidFill>
                <a:latin typeface="+mj-lt"/>
              </a:endParaRPr>
            </a:p>
          </p:txBody>
        </p:sp>
        <p:sp>
          <p:nvSpPr>
            <p:cNvPr id="10" name="TextBox 9">
              <a:extLst>
                <a:ext uri="{FF2B5EF4-FFF2-40B4-BE49-F238E27FC236}">
                  <a16:creationId xmlns:a16="http://schemas.microsoft.com/office/drawing/2014/main" id="{8E44F1DF-EA9F-3300-869A-451A5D20418C}"/>
                </a:ext>
              </a:extLst>
            </p:cNvPr>
            <p:cNvSpPr txBox="1"/>
            <p:nvPr/>
          </p:nvSpPr>
          <p:spPr>
            <a:xfrm>
              <a:off x="2250489" y="5875777"/>
              <a:ext cx="4984812" cy="276999"/>
            </a:xfrm>
            <a:prstGeom prst="rect">
              <a:avLst/>
            </a:prstGeom>
            <a:noFill/>
          </p:spPr>
          <p:txBody>
            <a:bodyPr wrap="square">
              <a:spAutoFit/>
            </a:bodyPr>
            <a:lstStyle/>
            <a:p>
              <a:r>
                <a:rPr lang="en-US" sz="1200" b="0" i="0" dirty="0">
                  <a:solidFill>
                    <a:schemeClr val="tx2"/>
                  </a:solidFill>
                  <a:effectLst/>
                  <a:latin typeface="+mj-lt"/>
                </a:rPr>
                <a:t>SCO (Synchronous Connection Oriented) for synchronous audio frame</a:t>
              </a:r>
              <a:endParaRPr lang="en-US" sz="1200" dirty="0">
                <a:solidFill>
                  <a:schemeClr val="tx2"/>
                </a:solidFill>
                <a:latin typeface="+mj-lt"/>
              </a:endParaRPr>
            </a:p>
          </p:txBody>
        </p:sp>
      </p:grpSp>
    </p:spTree>
    <p:extLst>
      <p:ext uri="{BB962C8B-B14F-4D97-AF65-F5344CB8AC3E}">
        <p14:creationId xmlns:p14="http://schemas.microsoft.com/office/powerpoint/2010/main" val="1202731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7214</TotalTime>
  <Words>1700</Words>
  <Application>Microsoft Office PowerPoint</Application>
  <PresentationFormat>Widescreen</PresentationFormat>
  <Paragraphs>374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Roboto</vt:lpstr>
      <vt:lpstr>Trebuchet MS</vt:lpstr>
      <vt:lpstr>Wingdings 3</vt:lpstr>
      <vt:lpstr>Facet</vt:lpstr>
      <vt:lpstr>Android Bluetooth-BSP part</vt:lpstr>
      <vt:lpstr>Content</vt:lpstr>
      <vt:lpstr>Android Bluetooth Architecture</vt:lpstr>
      <vt:lpstr>Android Bluetooth Architecture</vt:lpstr>
      <vt:lpstr>Bluetooth Workflow</vt:lpstr>
      <vt:lpstr>PowerPoint Presentation</vt:lpstr>
      <vt:lpstr>HIDL and Vendor Implementation</vt:lpstr>
      <vt:lpstr>HCI Layer - Initialize</vt:lpstr>
      <vt:lpstr>HCI Layer – Transmit data</vt:lpstr>
      <vt:lpstr>HIDL Layer– Initialize</vt:lpstr>
      <vt:lpstr>HIDL Layer – IBluetoothHciCallbacks</vt:lpstr>
      <vt:lpstr>HIDL Layer– Send data</vt:lpstr>
      <vt:lpstr>Vendor Implementation</vt:lpstr>
      <vt:lpstr>Vendor Implementation-Send data via socket</vt:lpstr>
      <vt:lpstr>Vendor Implementation-Send data via socket</vt:lpstr>
      <vt:lpstr>Vendor Implementation-Send data via socket</vt:lpstr>
      <vt:lpstr>Vendor Implementation-Send data via socket</vt:lpstr>
      <vt:lpstr>Vendor Implementation-Send data via socket</vt:lpstr>
      <vt:lpstr>Vendor Implementation-HCI Driver</vt:lpstr>
      <vt:lpstr>Vendor Implementation-HCI Driver</vt:lpstr>
      <vt:lpstr>Vendor Implementation-HCI Driver</vt:lpstr>
      <vt:lpstr>Vendor Implementation-HCI Driver</vt:lpstr>
      <vt:lpstr>Vendor Implementation-HCI Driver</vt:lpstr>
      <vt:lpstr>Vendor Implementation-Send data via UART device file </vt:lpstr>
      <vt:lpstr>Vendor Implementation-Send data via UART device file </vt:lpstr>
      <vt:lpstr>Vendor Implementation-Send data via UART device file </vt:lpstr>
      <vt:lpstr>Vendor Implementation-Send data via UART device file </vt:lpstr>
      <vt:lpstr>Vendor Implementation-Send data via UART device file </vt:lpstr>
      <vt:lpstr>Vendor Implementation-Send data via UART device file </vt:lpstr>
      <vt:lpstr>Vendor Implementation-Send data via UART device file </vt:lpstr>
      <vt:lpstr>Vendor Implementation-Send data via UART device file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Tung (GAM.DAP)</dc:creator>
  <cp:lastModifiedBy>Nguyen Thanh Tung (GAM.DAP)</cp:lastModifiedBy>
  <cp:revision>350</cp:revision>
  <dcterms:created xsi:type="dcterms:W3CDTF">2023-01-07T12:42:29Z</dcterms:created>
  <dcterms:modified xsi:type="dcterms:W3CDTF">2023-01-15T13:44:33Z</dcterms:modified>
</cp:coreProperties>
</file>