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5"/>
  </p:notesMasterIdLst>
  <p:handoutMasterIdLst>
    <p:handoutMasterId r:id="rId40"/>
  </p:handoutMasterIdLst>
  <p:sldIdLst>
    <p:sldId id="256" r:id="rId3"/>
    <p:sldId id="259" r:id="rId4"/>
    <p:sldId id="258" r:id="rId5"/>
    <p:sldId id="261" r:id="rId6"/>
    <p:sldId id="260" r:id="rId7"/>
    <p:sldId id="262" r:id="rId8"/>
    <p:sldId id="263" r:id="rId9"/>
    <p:sldId id="279" r:id="rId10"/>
    <p:sldId id="291" r:id="rId11"/>
    <p:sldId id="292" r:id="rId12"/>
    <p:sldId id="265" r:id="rId13"/>
    <p:sldId id="271" r:id="rId14"/>
    <p:sldId id="273" r:id="rId15"/>
    <p:sldId id="272" r:id="rId16"/>
    <p:sldId id="266" r:id="rId17"/>
    <p:sldId id="274" r:id="rId18"/>
    <p:sldId id="278" r:id="rId19"/>
    <p:sldId id="267" r:id="rId20"/>
    <p:sldId id="282" r:id="rId21"/>
    <p:sldId id="276" r:id="rId22"/>
    <p:sldId id="275" r:id="rId23"/>
    <p:sldId id="277" r:id="rId24"/>
    <p:sldId id="264" r:id="rId25"/>
    <p:sldId id="269" r:id="rId26"/>
    <p:sldId id="270" r:id="rId27"/>
    <p:sldId id="285" r:id="rId28"/>
    <p:sldId id="268" r:id="rId29"/>
    <p:sldId id="280" r:id="rId30"/>
    <p:sldId id="281" r:id="rId31"/>
    <p:sldId id="283" r:id="rId32"/>
    <p:sldId id="284" r:id="rId33"/>
    <p:sldId id="286" r:id="rId34"/>
    <p:sldId id="293" r:id="rId36"/>
    <p:sldId id="294" r:id="rId37"/>
    <p:sldId id="289" r:id="rId38"/>
    <p:sldId id="288" r:id="rId39"/>
  </p:sldIdLst>
  <p:sldSz cx="11520170" cy="719899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135"/>
    <a:srgbClr val="420A0A"/>
    <a:srgbClr val="851515"/>
    <a:srgbClr val="672727"/>
    <a:srgbClr val="461A1A"/>
    <a:srgbClr val="501010"/>
    <a:srgbClr val="382828"/>
    <a:srgbClr val="CA463A"/>
    <a:srgbClr val="C9C1B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>
      <p:cViewPr varScale="1">
        <p:scale>
          <a:sx n="113" d="100"/>
          <a:sy n="113" d="100"/>
        </p:scale>
        <p:origin x="100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9" d="100"/>
          <a:sy n="89" d="100"/>
        </p:scale>
        <p:origin x="411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1A0E9-9F85-4466-91EC-B9D1A5CDE46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E4AE4-53D1-4F2B-BA35-167C432B238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ED8964-C77F-4CB7-9F84-7EB7D31F21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7A81-A92E-49D7-A0D9-5EAE52519B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8B977A81-A92E-49D7-A0D9-5EAE52519BB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blipFill dpi="0" rotWithShape="1">
          <a:blip r:embed="rId2">
            <a:alphaModFix amt="7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900000" y="3093665"/>
            <a:ext cx="8640445" cy="927735"/>
          </a:xfrm>
        </p:spPr>
        <p:txBody>
          <a:bodyPr lIns="90000" anchor="t">
            <a:normAutofit/>
          </a:bodyPr>
          <a:lstStyle>
            <a:lvl1pPr algn="l">
              <a:lnSpc>
                <a:spcPct val="100000"/>
              </a:lnSpc>
              <a:defRPr sz="4800" b="0">
                <a:solidFill>
                  <a:srgbClr val="2A3135"/>
                </a:solidFill>
                <a:latin typeface="MiSans Demibold" charset="-122"/>
                <a:ea typeface="MiSans Demibold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00000" y="2157895"/>
            <a:ext cx="8640366" cy="576000"/>
          </a:xfrm>
          <a:prstGeom prst="rect">
            <a:avLst/>
          </a:prstGeom>
        </p:spPr>
        <p:txBody>
          <a:bodyPr lIns="90000" anchor="b"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95000"/>
                    <a:lumOff val="5000"/>
                  </a:schemeClr>
                </a:solidFill>
                <a:latin typeface="MiSans Normal" charset="-122"/>
                <a:ea typeface="MiSans Normal" charset="-122"/>
              </a:defRPr>
            </a:lvl1pPr>
            <a:lvl2pPr marL="431800" indent="0" algn="ctr">
              <a:buNone/>
              <a:defRPr sz="189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10"/>
            </a:lvl4pPr>
            <a:lvl5pPr marL="1727835" indent="0" algn="ctr">
              <a:buNone/>
              <a:defRPr sz="1510"/>
            </a:lvl5pPr>
            <a:lvl6pPr marL="2160270" indent="0" algn="ctr">
              <a:buNone/>
              <a:defRPr sz="1510"/>
            </a:lvl6pPr>
            <a:lvl7pPr marL="2592070" indent="0" algn="ctr">
              <a:buNone/>
              <a:defRPr sz="1510"/>
            </a:lvl7pPr>
            <a:lvl8pPr marL="3023870" indent="0" algn="ctr">
              <a:buNone/>
              <a:defRPr sz="1510"/>
            </a:lvl8pPr>
            <a:lvl9pPr marL="3456305" indent="0" algn="ctr">
              <a:buNone/>
              <a:defRPr sz="151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>
            <a:off x="900000" y="6177253"/>
            <a:ext cx="2592110" cy="383297"/>
          </a:xfrm>
        </p:spPr>
        <p:txBody>
          <a:bodyPr lIns="90000"/>
          <a:lstStyle>
            <a:lvl1pPr>
              <a:defRPr>
                <a:solidFill>
                  <a:srgbClr val="5E6263"/>
                </a:solidFill>
                <a:latin typeface="MiSans" charset="-122"/>
                <a:ea typeface="MiSans" charset="-122"/>
              </a:defRPr>
            </a:lvl1pPr>
          </a:lstStyle>
          <a:p>
            <a:fld id="{86F49568-C05D-465E-8327-DF205A04034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3922586" y="6177252"/>
            <a:ext cx="2592110" cy="383297"/>
          </a:xfrm>
        </p:spPr>
        <p:txBody>
          <a:bodyPr/>
          <a:lstStyle>
            <a:lvl1pPr>
              <a:defRPr>
                <a:solidFill>
                  <a:srgbClr val="5E6263"/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 dirty="0"/>
              <a:t>AOSCC 2024</a:t>
            </a:r>
            <a:endParaRPr lang="zh-CN" altLang="en-US" dirty="0"/>
          </a:p>
        </p:txBody>
      </p:sp>
      <p:sp>
        <p:nvSpPr>
          <p:cNvPr id="19" name="文本占位符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900000" y="4895666"/>
            <a:ext cx="3877310" cy="504190"/>
          </a:xfrm>
          <a:prstGeom prst="rect">
            <a:avLst/>
          </a:prstGeom>
        </p:spPr>
        <p:txBody>
          <a:bodyPr lIns="90000" anchor="ctr">
            <a:noAutofit/>
          </a:bodyPr>
          <a:lstStyle>
            <a:lvl1pPr marL="36195" indent="0" algn="l">
              <a:buClr>
                <a:srgbClr val="198BD7"/>
              </a:buClr>
              <a:buFont typeface="Arial" panose="02080604020202020204" pitchFamily="34" charset="0"/>
              <a:buNone/>
              <a:defRPr sz="2400">
                <a:solidFill>
                  <a:srgbClr val="5E6263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  <a:endParaRPr lang="zh-CN" altLang="en-US" dirty="0"/>
          </a:p>
        </p:txBody>
      </p:sp>
      <p:sp>
        <p:nvSpPr>
          <p:cNvPr id="25" name="文本占位符 18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900000" y="5515902"/>
            <a:ext cx="3877310" cy="504190"/>
          </a:xfrm>
          <a:prstGeom prst="rect">
            <a:avLst/>
          </a:prstGeom>
        </p:spPr>
        <p:txBody>
          <a:bodyPr lIns="90000" anchor="ctr">
            <a:normAutofit/>
          </a:bodyPr>
          <a:lstStyle>
            <a:lvl1pPr marL="36195" indent="0" algn="l">
              <a:buClr>
                <a:srgbClr val="198BD7"/>
              </a:buClr>
              <a:buFont typeface="Arial" panose="02080604020202020204" pitchFamily="34" charset="0"/>
              <a:buNone/>
              <a:defRPr sz="2400">
                <a:solidFill>
                  <a:srgbClr val="5E6263"/>
                </a:solidFill>
                <a:latin typeface="MiSans Medium" charset="-122"/>
                <a:ea typeface="MiSans Medium" charset="-122"/>
              </a:defRPr>
            </a:lvl1pPr>
          </a:lstStyle>
          <a:p>
            <a:pPr lvl="0"/>
            <a:r>
              <a:rPr lang="zh-CN" altLang="en-US" dirty="0"/>
              <a:t>单击此处添加演讲者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900000" y="2913491"/>
            <a:ext cx="863728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/>
          <p:cNvGrpSpPr/>
          <p:nvPr userDrawn="1"/>
        </p:nvGrpSpPr>
        <p:grpSpPr>
          <a:xfrm>
            <a:off x="900000" y="1257632"/>
            <a:ext cx="6498654" cy="720090"/>
            <a:chOff x="2053087" y="1201546"/>
            <a:chExt cx="5950795" cy="720000"/>
          </a:xfrm>
        </p:grpSpPr>
        <p:sp>
          <p:nvSpPr>
            <p:cNvPr id="15" name="文本框 14"/>
            <p:cNvSpPr txBox="1"/>
            <p:nvPr userDrawn="1"/>
          </p:nvSpPr>
          <p:spPr>
            <a:xfrm>
              <a:off x="2053087" y="1201546"/>
              <a:ext cx="3167575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altLang="zh-CN" sz="4000" dirty="0">
                  <a:solidFill>
                    <a:srgbClr val="2A3135"/>
                  </a:solidFill>
                  <a:latin typeface="MiSans Medium" charset="-122"/>
                  <a:ea typeface="MiSans Medium" charset="-122"/>
                  <a:cs typeface="Open Sans" pitchFamily="2" charset="0"/>
                </a:rPr>
                <a:t>AOSCC 2024</a:t>
              </a:r>
              <a:endParaRPr lang="en-US" altLang="zh-CN" sz="4000" dirty="0">
                <a:solidFill>
                  <a:srgbClr val="2A3135"/>
                </a:solidFill>
                <a:latin typeface="MiSans Medium" charset="-122"/>
                <a:ea typeface="MiSans Medium" charset="-122"/>
                <a:cs typeface="Open Sans" pitchFamily="2" charset="0"/>
              </a:endParaRPr>
            </a:p>
          </p:txBody>
        </p:sp>
        <p:cxnSp>
          <p:nvCxnSpPr>
            <p:cNvPr id="31" name="直接连接符 30"/>
            <p:cNvCxnSpPr/>
            <p:nvPr userDrawn="1"/>
          </p:nvCxnSpPr>
          <p:spPr>
            <a:xfrm>
              <a:off x="5304796" y="1251322"/>
              <a:ext cx="0" cy="576000"/>
            </a:xfrm>
            <a:prstGeom prst="line">
              <a:avLst/>
            </a:prstGeom>
            <a:ln w="25400">
              <a:solidFill>
                <a:srgbClr val="CA463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 userDrawn="1"/>
          </p:nvSpPr>
          <p:spPr>
            <a:xfrm>
              <a:off x="5447604" y="1201546"/>
              <a:ext cx="2556278" cy="7200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zh-CN" altLang="en-US" sz="3800" dirty="0">
                  <a:solidFill>
                    <a:srgbClr val="CA463A"/>
                  </a:solidFill>
                  <a:latin typeface="MiSans Medium" charset="-122"/>
                  <a:ea typeface="MiSans Medium" charset="-122"/>
                </a:rPr>
                <a:t>欢迎</a:t>
              </a:r>
              <a:endParaRPr lang="zh-CN" altLang="en-US" sz="3800" dirty="0">
                <a:solidFill>
                  <a:srgbClr val="CA463A"/>
                </a:solidFill>
                <a:latin typeface="MiSans Medium" charset="-122"/>
                <a:ea typeface="MiSans Medium" charset="-122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488" y="7128000"/>
            <a:ext cx="11520000" cy="72000"/>
            <a:chOff x="0" y="5607497"/>
            <a:chExt cx="11526032" cy="147546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5607497"/>
              <a:ext cx="2881269" cy="147546"/>
            </a:xfrm>
            <a:prstGeom prst="rect">
              <a:avLst/>
            </a:prstGeom>
            <a:solidFill>
              <a:srgbClr val="C9C1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872725" y="5607497"/>
              <a:ext cx="2889813" cy="147546"/>
            </a:xfrm>
            <a:prstGeom prst="rect">
              <a:avLst/>
            </a:prstGeom>
            <a:solidFill>
              <a:srgbClr val="198B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5762538" y="5607497"/>
              <a:ext cx="2882225" cy="147546"/>
            </a:xfrm>
            <a:prstGeom prst="rect">
              <a:avLst/>
            </a:prstGeom>
            <a:solidFill>
              <a:srgbClr val="EAB9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8644763" y="5607497"/>
              <a:ext cx="2881269" cy="147546"/>
            </a:xfrm>
            <a:prstGeom prst="rect">
              <a:avLst/>
            </a:prstGeom>
            <a:solidFill>
              <a:srgbClr val="CC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00" y="719999"/>
            <a:ext cx="9612852" cy="7920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000" y="1800000"/>
            <a:ext cx="8064000" cy="4500000"/>
          </a:xfrm>
          <a:prstGeom prst="rect">
            <a:avLst/>
          </a:prstGeom>
        </p:spPr>
        <p:txBody>
          <a:bodyPr>
            <a:noAutofit/>
          </a:bodyPr>
          <a:lstStyle>
            <a:lvl1pPr marL="431800" indent="-360045">
              <a:lnSpc>
                <a:spcPct val="120000"/>
              </a:lnSpc>
              <a:defRPr sz="2800"/>
            </a:lvl1pPr>
            <a:lvl2pPr marL="899795" indent="-360045">
              <a:lnSpc>
                <a:spcPct val="120000"/>
              </a:lnSpc>
              <a:defRPr sz="2400"/>
            </a:lvl2pPr>
            <a:lvl3pPr marL="1259840">
              <a:lnSpc>
                <a:spcPct val="120000"/>
              </a:lnSpc>
              <a:defRPr sz="2000"/>
            </a:lvl3pPr>
            <a:lvl4pPr>
              <a:lnSpc>
                <a:spcPct val="120000"/>
              </a:lnSpc>
              <a:defRPr sz="1800"/>
            </a:lvl4pPr>
            <a:lvl5pPr>
              <a:lnSpc>
                <a:spcPct val="120000"/>
              </a:lnSpc>
              <a:defRPr sz="18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793804" y="6635743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5439" y="6635743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00" y="1800000"/>
            <a:ext cx="4896207" cy="456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000" y="1800000"/>
            <a:ext cx="4896207" cy="45678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 userDrawn="1"/>
        </p:nvSpPr>
        <p:spPr>
          <a:xfrm>
            <a:off x="793804" y="6635743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5439" y="6635743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>
            <a:off x="522862" y="378817"/>
            <a:ext cx="86409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300" dirty="0">
                <a:solidFill>
                  <a:srgbClr val="CA463A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“</a:t>
            </a:r>
            <a:endParaRPr lang="zh-CN" altLang="en-US" sz="17300" dirty="0">
              <a:solidFill>
                <a:srgbClr val="CA463A"/>
              </a:solidFill>
              <a:latin typeface="MiSans Demibold" charset="-122"/>
              <a:ea typeface="MiSans Demibold" charset="-122"/>
              <a:cs typeface="MiSans Demibold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1368479" y="1206607"/>
            <a:ext cx="4824536" cy="4103761"/>
          </a:xfrm>
        </p:spPr>
        <p:txBody>
          <a:bodyPr anchor="t">
            <a:normAutofit/>
          </a:bodyPr>
          <a:lstStyle>
            <a:lvl1pPr marL="71755" indent="0">
              <a:buNone/>
              <a:defRPr sz="4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488" y="7128000"/>
            <a:ext cx="11520000" cy="72000"/>
            <a:chOff x="0" y="5607497"/>
            <a:chExt cx="11526032" cy="147546"/>
          </a:xfrm>
        </p:grpSpPr>
        <p:sp>
          <p:nvSpPr>
            <p:cNvPr id="12" name="矩形 11"/>
            <p:cNvSpPr/>
            <p:nvPr userDrawn="1"/>
          </p:nvSpPr>
          <p:spPr>
            <a:xfrm>
              <a:off x="0" y="5607497"/>
              <a:ext cx="2881269" cy="147546"/>
            </a:xfrm>
            <a:prstGeom prst="rect">
              <a:avLst/>
            </a:prstGeom>
            <a:solidFill>
              <a:srgbClr val="C9C1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 userDrawn="1"/>
          </p:nvSpPr>
          <p:spPr>
            <a:xfrm>
              <a:off x="2872725" y="5607497"/>
              <a:ext cx="2889813" cy="147546"/>
            </a:xfrm>
            <a:prstGeom prst="rect">
              <a:avLst/>
            </a:prstGeom>
            <a:solidFill>
              <a:srgbClr val="198B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 userDrawn="1"/>
          </p:nvSpPr>
          <p:spPr>
            <a:xfrm>
              <a:off x="5762538" y="5607497"/>
              <a:ext cx="2882225" cy="147546"/>
            </a:xfrm>
            <a:prstGeom prst="rect">
              <a:avLst/>
            </a:prstGeom>
            <a:solidFill>
              <a:srgbClr val="EAB9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 userDrawn="1"/>
          </p:nvSpPr>
          <p:spPr>
            <a:xfrm>
              <a:off x="8644763" y="5607497"/>
              <a:ext cx="2881269" cy="147546"/>
            </a:xfrm>
            <a:prstGeom prst="rect">
              <a:avLst/>
            </a:prstGeom>
            <a:solidFill>
              <a:srgbClr val="CC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Date Placeholder 3"/>
          <p:cNvSpPr>
            <a:spLocks noGrp="1"/>
          </p:cNvSpPr>
          <p:nvPr>
            <p:ph type="dt" sz="half" idx="2"/>
          </p:nvPr>
        </p:nvSpPr>
        <p:spPr>
          <a:xfrm>
            <a:off x="793804" y="6635743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5439" y="6635743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4" name="文本框 3"/>
          <p:cNvSpPr txBox="1"/>
          <p:nvPr userDrawn="1"/>
        </p:nvSpPr>
        <p:spPr>
          <a:xfrm>
            <a:off x="5976268" y="4517464"/>
            <a:ext cx="864096" cy="275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7300" dirty="0">
                <a:solidFill>
                  <a:srgbClr val="CA463A"/>
                </a:solidFill>
                <a:latin typeface="MiSans Demibold" charset="-122"/>
                <a:ea typeface="MiSans Demibold" charset="-122"/>
                <a:cs typeface="MiSans Demibold" charset="-122"/>
              </a:rPr>
              <a:t>”</a:t>
            </a:r>
            <a:endParaRPr lang="zh-CN" altLang="en-US" sz="17300" dirty="0">
              <a:solidFill>
                <a:srgbClr val="CA463A"/>
              </a:solidFill>
              <a:latin typeface="MiSans Demibold" charset="-122"/>
              <a:ea typeface="MiSans Demibold" charset="-122"/>
              <a:cs typeface="MiSans Demibold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8" y="7128000"/>
            <a:ext cx="11520000" cy="72000"/>
            <a:chOff x="0" y="5607497"/>
            <a:chExt cx="11526032" cy="147546"/>
          </a:xfrm>
        </p:grpSpPr>
        <p:sp>
          <p:nvSpPr>
            <p:cNvPr id="8" name="矩形 7"/>
            <p:cNvSpPr/>
            <p:nvPr userDrawn="1"/>
          </p:nvSpPr>
          <p:spPr>
            <a:xfrm>
              <a:off x="0" y="5607497"/>
              <a:ext cx="2881269" cy="147546"/>
            </a:xfrm>
            <a:prstGeom prst="rect">
              <a:avLst/>
            </a:prstGeom>
            <a:solidFill>
              <a:srgbClr val="C9C1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 userDrawn="1"/>
          </p:nvSpPr>
          <p:spPr>
            <a:xfrm>
              <a:off x="2872725" y="5607497"/>
              <a:ext cx="2889813" cy="147546"/>
            </a:xfrm>
            <a:prstGeom prst="rect">
              <a:avLst/>
            </a:prstGeom>
            <a:solidFill>
              <a:srgbClr val="198BD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 userDrawn="1"/>
          </p:nvSpPr>
          <p:spPr>
            <a:xfrm>
              <a:off x="5762538" y="5607497"/>
              <a:ext cx="2882225" cy="147546"/>
            </a:xfrm>
            <a:prstGeom prst="rect">
              <a:avLst/>
            </a:prstGeom>
            <a:solidFill>
              <a:srgbClr val="EAB9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 userDrawn="1"/>
          </p:nvSpPr>
          <p:spPr>
            <a:xfrm>
              <a:off x="8644763" y="5607497"/>
              <a:ext cx="2881269" cy="147546"/>
            </a:xfrm>
            <a:prstGeom prst="rect">
              <a:avLst/>
            </a:prstGeom>
            <a:solidFill>
              <a:srgbClr val="CC191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00" y="720000"/>
            <a:ext cx="9612000" cy="792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3804" y="6635743"/>
            <a:ext cx="259211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fld id="{3C8BA057-24B4-4F7D-8797-4FCDAD2FC51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5439" y="6635743"/>
            <a:ext cx="388816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latin typeface="MiSans" charset="-122"/>
                <a:ea typeface="MiSans" charset="-122"/>
              </a:defRPr>
            </a:lvl1pPr>
          </a:lstStyle>
          <a:p>
            <a:r>
              <a:rPr lang="en-US" altLang="zh-CN"/>
              <a:t>AOSCC 2024</a:t>
            </a:r>
            <a:endParaRPr lang="zh-CN" altLang="en-US" dirty="0"/>
          </a:p>
        </p:txBody>
      </p:sp>
      <p:sp>
        <p:nvSpPr>
          <p:cNvPr id="16" name="文本占位符 15"/>
          <p:cNvSpPr>
            <a:spLocks noGrp="1"/>
          </p:cNvSpPr>
          <p:nvPr>
            <p:ph type="body" idx="1"/>
          </p:nvPr>
        </p:nvSpPr>
        <p:spPr>
          <a:xfrm>
            <a:off x="900000" y="1800000"/>
            <a:ext cx="8064000" cy="450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647676" y="720000"/>
            <a:ext cx="72000" cy="792000"/>
          </a:xfrm>
          <a:prstGeom prst="rect">
            <a:avLst/>
          </a:prstGeom>
          <a:solidFill>
            <a:srgbClr val="CA463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95000"/>
              <a:lumOff val="5000"/>
            </a:schemeClr>
          </a:solidFill>
          <a:latin typeface="MiSans Demibold" charset="-122"/>
          <a:ea typeface="MiSans Demibold" charset="-122"/>
          <a:cs typeface="+mj-cs"/>
        </a:defRPr>
      </a:lvl1pPr>
    </p:titleStyle>
    <p:bodyStyle>
      <a:lvl1pPr marL="431800" indent="-360045" algn="l" defTabSz="864235" rtl="0" eaLnBrk="1" latinLnBrk="0" hangingPunct="1">
        <a:lnSpc>
          <a:spcPct val="120000"/>
        </a:lnSpc>
        <a:spcBef>
          <a:spcPts val="945"/>
        </a:spcBef>
        <a:buFont typeface="Arial" panose="02080604020202020204" pitchFamily="34" charset="0"/>
        <a:buChar char="•"/>
        <a:defRPr sz="28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1pPr>
      <a:lvl2pPr marL="899795" indent="-360045" algn="l" defTabSz="864235" rtl="0" eaLnBrk="1" latinLnBrk="0" hangingPunct="1">
        <a:lnSpc>
          <a:spcPct val="120000"/>
        </a:lnSpc>
        <a:spcBef>
          <a:spcPts val="470"/>
        </a:spcBef>
        <a:buFont typeface="Arial" panose="02080604020202020204" pitchFamily="34" charset="0"/>
        <a:buChar char="•"/>
        <a:defRPr sz="24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2pPr>
      <a:lvl3pPr marL="1259840" indent="-288290" algn="l" defTabSz="864235" rtl="0" eaLnBrk="1" latinLnBrk="0" hangingPunct="1">
        <a:lnSpc>
          <a:spcPct val="120000"/>
        </a:lnSpc>
        <a:spcBef>
          <a:spcPts val="470"/>
        </a:spcBef>
        <a:buFont typeface="Arial" panose="02080604020202020204" pitchFamily="34" charset="0"/>
        <a:buChar char="•"/>
        <a:defRPr sz="20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3pPr>
      <a:lvl4pPr marL="1511935" indent="-215900" algn="l" defTabSz="864235" rtl="0" eaLnBrk="1" latinLnBrk="0" hangingPunct="1">
        <a:lnSpc>
          <a:spcPct val="120000"/>
        </a:lnSpc>
        <a:spcBef>
          <a:spcPts val="47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4pPr>
      <a:lvl5pPr marL="1943735" indent="-215900" algn="l" defTabSz="864235" rtl="0" eaLnBrk="1" latinLnBrk="0" hangingPunct="1">
        <a:lnSpc>
          <a:spcPct val="120000"/>
        </a:lnSpc>
        <a:spcBef>
          <a:spcPts val="470"/>
        </a:spcBef>
        <a:buFont typeface="Arial" panose="02080604020202020204" pitchFamily="34" charset="0"/>
        <a:buChar char="•"/>
        <a:defRPr sz="1800" kern="1200">
          <a:solidFill>
            <a:schemeClr val="tx1">
              <a:lumMod val="95000"/>
              <a:lumOff val="5000"/>
            </a:schemeClr>
          </a:solidFill>
          <a:latin typeface="MiSans Medium" charset="-122"/>
          <a:ea typeface="MiSans Medium" charset="-122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79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397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8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78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38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安同开源社区</a:t>
            </a:r>
            <a:r>
              <a:rPr lang="en-US" altLang="zh-CN">
                <a:sym typeface="+mn-ea"/>
              </a:rPr>
              <a:t> 2023 </a:t>
            </a:r>
            <a:r>
              <a:rPr lang="zh-CN" altLang="en-US">
                <a:sym typeface="+mn-ea"/>
              </a:rPr>
              <a:t>年度工作报告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众人拾柴火焰高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疾钀驚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摘要：社区文化工作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生产力解放：维护自动化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/>
              <a:t>BuildIt!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/>
              <a:t>Autobuild4 </a:t>
            </a:r>
            <a:r>
              <a:rPr lang="zh-CN" altLang="en-US"/>
              <a:t>与</a:t>
            </a:r>
            <a:r>
              <a:rPr altLang="zh-CN"/>
              <a:t> Dickens</a:t>
            </a:r>
            <a:endParaRPr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/>
              <a:t>BuildIt! </a:t>
            </a:r>
            <a:r>
              <a:rPr lang="zh-CN" altLang="en-US"/>
              <a:t>周边与</a:t>
            </a:r>
            <a:r>
              <a:rPr altLang="zh-CN"/>
              <a:t> It! </a:t>
            </a:r>
            <a:r>
              <a:rPr lang="zh-CN" altLang="en-US"/>
              <a:t>家族项目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亦师亦友：用户社区初具规模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在龙架构实现个人桌面生产力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规模化用户支持的尝试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嘴炮无用：践行用户友好承诺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/>
              <a:t>libLoL </a:t>
            </a:r>
            <a:r>
              <a:rPr lang="zh-CN" altLang="en-US"/>
              <a:t>打破世界线壁垒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zh-CN" altLang="en-US">
                <a:sym typeface="+mn-ea"/>
              </a:rPr>
              <a:t>安同开源社区</a:t>
            </a:r>
            <a:r>
              <a:rPr lang="en-US" altLang="zh-CN">
                <a:sym typeface="+mn-ea"/>
              </a:rPr>
              <a:t> 2023 </a:t>
            </a:r>
            <a:r>
              <a:rPr lang="zh-CN" altLang="en-US">
                <a:sym typeface="+mn-ea"/>
              </a:rPr>
              <a:t>年度工作报告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众人拾柴火焰高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r>
              <a:rPr lang="zh-CN" altLang="en-US"/>
              <a:t>白铭骢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/>
              <a:t>oma </a:t>
            </a:r>
            <a:r>
              <a:rPr lang="zh-CN" altLang="en-US"/>
              <a:t>小熊猫包管理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图形化安装程序与维护环境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altLang="zh-CN"/>
              <a:t>Spiral </a:t>
            </a:r>
            <a:r>
              <a:rPr lang="zh-CN" altLang="en-US"/>
              <a:t>兼容性标记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走出去：社区外宣工作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安记冰室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安同校园行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国产硬件与信创草根化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 sz="3600"/>
          </a:p>
          <a:p>
            <a:pPr fontAlgn="auto">
              <a:spcBef>
                <a:spcPts val="300"/>
              </a:spcBef>
            </a:pPr>
            <a:br>
              <a:rPr lang="zh-CN" altLang="en-US" sz="3600">
                <a:sym typeface="+mn-ea"/>
              </a:rPr>
            </a:br>
            <a:r>
              <a:rPr lang="zh-CN" altLang="en-US" sz="3600">
                <a:sym typeface="+mn-ea"/>
              </a:rPr>
              <a:t>那么，代价是什么呢？</a:t>
            </a:r>
            <a:endParaRPr lang="zh-CN" altLang="en-US" sz="3600">
              <a:sym typeface="+mn-ea"/>
            </a:endParaRPr>
          </a:p>
          <a:p>
            <a:pPr fontAlgn="auto">
              <a:spcBef>
                <a:spcPts val="300"/>
              </a:spcBef>
            </a:pPr>
            <a:r>
              <a:rPr lang="zh-CN" altLang="en-US" sz="2800"/>
              <a:t>（又有什么新老挑战？）</a:t>
            </a:r>
            <a:endParaRPr lang="zh-CN" altLang="en-US" sz="2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在丑话之前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社区的专业与热情有目共睹</a:t>
            </a:r>
            <a:endParaRPr lang="zh-CN" altLang="en-US"/>
          </a:p>
          <a:p>
            <a:pPr lvl="1"/>
            <a:r>
              <a:rPr lang="zh-CN" altLang="en-US"/>
              <a:t>专业态度与行动力毋庸置疑</a:t>
            </a:r>
            <a:endParaRPr lang="zh-CN" altLang="en-US"/>
          </a:p>
          <a:p>
            <a:pPr lvl="1"/>
            <a:r>
              <a:rPr lang="zh-CN" altLang="en-US"/>
              <a:t>支持与服务意识堪称模范</a:t>
            </a:r>
            <a:endParaRPr lang="zh-CN" altLang="en-US"/>
          </a:p>
          <a:p>
            <a:pPr lvl="0"/>
            <a:r>
              <a:rPr lang="zh-CN" altLang="en-US"/>
              <a:t>社区资源持续发挥积极作用</a:t>
            </a:r>
            <a:endParaRPr lang="zh-CN" altLang="en-US"/>
          </a:p>
          <a:p>
            <a:pPr lvl="1"/>
            <a:r>
              <a:rPr lang="zh-CN" altLang="en-US"/>
              <a:t>新贡献者得到较为充分的支持和培训</a:t>
            </a:r>
            <a:endParaRPr lang="zh-CN" altLang="en-US"/>
          </a:p>
          <a:p>
            <a:pPr lvl="1"/>
            <a:r>
              <a:rPr lang="zh-CN" altLang="en-US"/>
              <a:t>实习与校园交流活动逐渐成为稳定工作目标</a:t>
            </a:r>
            <a:endParaRPr lang="zh-CN" altLang="en-US"/>
          </a:p>
          <a:p>
            <a:pPr lvl="0"/>
            <a:r>
              <a:rPr lang="zh-CN" altLang="en-US"/>
              <a:t>社区内外支持依然坚实</a:t>
            </a:r>
            <a:endParaRPr lang="zh-CN" altLang="en-US"/>
          </a:p>
          <a:p>
            <a:pPr lvl="1"/>
            <a:r>
              <a:rPr lang="zh-CN" altLang="en-US"/>
              <a:t>众筹、活动审批与行业认可</a:t>
            </a:r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从内部看：超速与过热的社区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一些核心问题</a:t>
            </a:r>
            <a:endParaRPr lang="zh-CN" altLang="en-US"/>
          </a:p>
          <a:p>
            <a:pPr lvl="1"/>
            <a:r>
              <a:rPr lang="zh-CN" altLang="en-US"/>
              <a:t>民主议事难言充分到位</a:t>
            </a:r>
            <a:endParaRPr lang="zh-CN" altLang="en-US"/>
          </a:p>
          <a:p>
            <a:pPr lvl="1"/>
            <a:r>
              <a:rPr lang="zh-CN" altLang="en-US"/>
              <a:t>集体与个人主义的矛盾重合</a:t>
            </a:r>
            <a:endParaRPr lang="zh-CN" altLang="en-US"/>
          </a:p>
          <a:p>
            <a:pPr lvl="1"/>
            <a:r>
              <a:rPr lang="zh-CN" altLang="en-US"/>
              <a:t>建设性讨论中互信不足</a:t>
            </a:r>
            <a:endParaRPr lang="zh-CN" altLang="en-US"/>
          </a:p>
          <a:p>
            <a:pPr lvl="1"/>
            <a:r>
              <a:rPr lang="zh-CN" altLang="en-US"/>
              <a:t>资历与平等参与的矛盾</a:t>
            </a:r>
            <a:endParaRPr lang="zh-CN" altLang="en-US"/>
          </a:p>
          <a:p>
            <a:pPr lvl="1"/>
            <a:r>
              <a:rPr lang="zh-CN" altLang="en-US"/>
              <a:t>开发者、用户与安全空间的多重需求</a:t>
            </a:r>
            <a:endParaRPr lang="zh-CN" altLang="en-US"/>
          </a:p>
          <a:p>
            <a:pPr lvl="1"/>
            <a:r>
              <a:rPr lang="zh-CN" altLang="en-US"/>
              <a:t>志愿性原则的矫枉过正</a:t>
            </a:r>
            <a:endParaRPr lang="zh-CN" altLang="en-US"/>
          </a:p>
          <a:p>
            <a:pPr lvl="0"/>
            <a:r>
              <a:rPr lang="zh-CN" altLang="en-US"/>
              <a:t>大多不是我社特有的问题</a:t>
            </a:r>
            <a:endParaRPr lang="zh-CN" altLang="en-US"/>
          </a:p>
          <a:p>
            <a:pPr lvl="1"/>
            <a:r>
              <a:rPr lang="zh-CN" altLang="en-US"/>
              <a:t>但社区的存在就是为了解决问题！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诶呀，咋搁这儿来了！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AOSCC </a:t>
            </a:r>
            <a:r>
              <a:rPr lang="zh-CN" altLang="en-US"/>
              <a:t>第一次走进东北</a:t>
            </a:r>
            <a:endParaRPr lang="zh-CN" altLang="en-US"/>
          </a:p>
          <a:p>
            <a:pPr lvl="0"/>
            <a:r>
              <a:rPr lang="zh-CN" altLang="en-US"/>
              <a:t>本届</a:t>
            </a:r>
            <a:r>
              <a:rPr lang="en-US" altLang="zh-CN"/>
              <a:t> AOSCC </a:t>
            </a:r>
            <a:r>
              <a:rPr lang="zh-CN" altLang="en-US"/>
              <a:t>有史以来</a:t>
            </a:r>
            <a:endParaRPr lang="zh-CN" altLang="en-US"/>
          </a:p>
          <a:p>
            <a:pPr lvl="1"/>
            <a:r>
              <a:rPr lang="zh-CN" altLang="en-US"/>
              <a:t>与会者最多</a:t>
            </a:r>
            <a:endParaRPr lang="zh-CN" altLang="en-US"/>
          </a:p>
          <a:p>
            <a:pPr lvl="1"/>
            <a:r>
              <a:rPr lang="zh-CN" altLang="en-US"/>
              <a:t>参与社区最众</a:t>
            </a:r>
            <a:endParaRPr lang="zh-CN" altLang="en-US"/>
          </a:p>
          <a:p>
            <a:pPr lvl="1"/>
            <a:r>
              <a:rPr lang="zh-CN" altLang="en-US"/>
              <a:t>课题最多样</a:t>
            </a:r>
            <a:endParaRPr lang="zh-CN" altLang="en-US"/>
          </a:p>
          <a:p>
            <a:pPr lvl="1"/>
            <a:r>
              <a:rPr lang="zh-CN" altLang="en-US"/>
              <a:t>周边最丰富</a:t>
            </a:r>
            <a:endParaRPr lang="zh-CN" altLang="en-US"/>
          </a:p>
          <a:p>
            <a:pPr lvl="1"/>
            <a:r>
              <a:rPr lang="zh-CN" altLang="en-US" strike="sngStrike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预算最爆炸</a:t>
            </a:r>
            <a:endParaRPr lang="zh-CN" altLang="en-US" strike="sngStrike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从外部看：日渐狭窄的生存空间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草根社区的生存斗争</a:t>
            </a:r>
            <a:endParaRPr lang="zh-CN" altLang="en-US"/>
          </a:p>
          <a:p>
            <a:pPr lvl="1"/>
            <a:r>
              <a:rPr lang="zh-CN" altLang="en-US"/>
              <a:t>独立自主与开放平等的各类代价</a:t>
            </a:r>
            <a:endParaRPr lang="zh-CN" altLang="en-US"/>
          </a:p>
          <a:p>
            <a:pPr lvl="1"/>
            <a:r>
              <a:rPr lang="zh-CN" altLang="en-US"/>
              <a:t>被滥用的概念与不切实际的期望</a:t>
            </a:r>
            <a:endParaRPr lang="zh-CN" altLang="en-US"/>
          </a:p>
          <a:p>
            <a:pPr lvl="0"/>
            <a:r>
              <a:rPr lang="zh-CN" altLang="en-US"/>
              <a:t>社区与企业冤家路窄？</a:t>
            </a:r>
            <a:endParaRPr lang="zh-CN" altLang="en-US"/>
          </a:p>
          <a:p>
            <a:pPr lvl="1"/>
            <a:r>
              <a:rPr lang="zh-CN" altLang="en-US"/>
              <a:t>社区无意愿亦无能力对抗行业</a:t>
            </a:r>
            <a:endParaRPr lang="zh-CN" altLang="en-US"/>
          </a:p>
          <a:p>
            <a:pPr lvl="1"/>
            <a:r>
              <a:rPr lang="zh-CN" altLang="en-US"/>
              <a:t>社区参与者的身份重叠</a:t>
            </a:r>
            <a:endParaRPr lang="zh-CN" altLang="en-US"/>
          </a:p>
          <a:p>
            <a:pPr lvl="1"/>
            <a:r>
              <a:rPr lang="zh-CN" altLang="en-US"/>
              <a:t>如何平衡社区利益与行业协作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潜在解决方案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内部挑战</a:t>
            </a:r>
            <a:endParaRPr lang="zh-CN" altLang="en-US"/>
          </a:p>
          <a:p>
            <a:pPr lvl="1"/>
            <a:r>
              <a:rPr lang="zh-CN" altLang="en-US"/>
              <a:t>贡献者提高协作、时间计划和透明度意识</a:t>
            </a:r>
            <a:endParaRPr lang="zh-CN" altLang="en-US"/>
          </a:p>
          <a:p>
            <a:pPr lvl="1"/>
            <a:r>
              <a:rPr lang="zh-CN" altLang="en-US"/>
              <a:t>轮值树洞：匿名反馈，集体讨论</a:t>
            </a:r>
            <a:endParaRPr lang="zh-CN" altLang="en-US"/>
          </a:p>
          <a:p>
            <a:pPr lvl="2"/>
            <a:r>
              <a:rPr lang="zh-CN" altLang="en-US" sz="2000"/>
              <a:t>如有条件可安排区域性贡献者活动</a:t>
            </a:r>
            <a:endParaRPr lang="zh-CN" altLang="en-US"/>
          </a:p>
          <a:p>
            <a:pPr lvl="1"/>
            <a:r>
              <a:rPr lang="zh-CN" altLang="en-US"/>
              <a:t>从资深贡献者中探寻与培养更多的调停者与组织者</a:t>
            </a:r>
            <a:endParaRPr lang="zh-CN" altLang="en-US"/>
          </a:p>
          <a:p>
            <a:pPr lvl="0"/>
            <a:r>
              <a:rPr lang="zh-CN" altLang="en-US"/>
              <a:t>外部挑战</a:t>
            </a:r>
            <a:endParaRPr lang="zh-CN" altLang="en-US"/>
          </a:p>
          <a:p>
            <a:pPr lvl="1"/>
            <a:r>
              <a:rPr lang="zh-CN" altLang="en-US"/>
              <a:t>自律合规地推进外宣，证明社区的存在与意义</a:t>
            </a:r>
            <a:endParaRPr lang="zh-CN" altLang="en-US"/>
          </a:p>
          <a:p>
            <a:pPr lvl="1"/>
            <a:r>
              <a:rPr lang="zh-CN" altLang="en-US"/>
              <a:t>坚持协作，充分表达善意与合作意愿</a:t>
            </a:r>
            <a:endParaRPr lang="zh-CN" altLang="en-US"/>
          </a:p>
          <a:p>
            <a:pPr lvl="1"/>
            <a:r>
              <a:rPr lang="zh-CN" altLang="en-US"/>
              <a:t>身体力行地发挥监督与示范作用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几点坚持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不论条件如何，独善其身才是社区的生存之道</a:t>
            </a:r>
            <a:endParaRPr lang="zh-CN" altLang="en-US"/>
          </a:p>
          <a:p>
            <a:r>
              <a:rPr lang="zh-CN" altLang="en-US"/>
              <a:t>坚持发挥积极作用</a:t>
            </a:r>
            <a:endParaRPr lang="zh-CN" altLang="en-US"/>
          </a:p>
          <a:p>
            <a:pPr lvl="1"/>
            <a:r>
              <a:rPr lang="zh-CN" altLang="en-US"/>
              <a:t>通过校园行为校园社区破除信息壁垒、争取支持</a:t>
            </a:r>
            <a:endParaRPr lang="zh-CN" altLang="en-US"/>
          </a:p>
          <a:p>
            <a:pPr lvl="1"/>
            <a:r>
              <a:rPr lang="zh-CN" altLang="en-US"/>
              <a:t>参与</a:t>
            </a:r>
            <a:r>
              <a:rPr lang="en-US" altLang="zh-CN"/>
              <a:t> OSPP </a:t>
            </a:r>
            <a:r>
              <a:rPr lang="zh-CN" altLang="en-US"/>
              <a:t>等活动，让尽可能多的学生参与社区</a:t>
            </a:r>
            <a:endParaRPr lang="zh-CN" altLang="en-US"/>
          </a:p>
          <a:p>
            <a:pPr lvl="1"/>
            <a:r>
              <a:rPr lang="zh-CN" altLang="en-US"/>
              <a:t>坚持独立、自主、志愿驱动，留存社区净土</a:t>
            </a:r>
            <a:endParaRPr lang="zh-CN" altLang="en-US"/>
          </a:p>
          <a:p>
            <a:pPr lvl="0"/>
            <a:r>
              <a:rPr lang="zh-CN" altLang="en-US"/>
              <a:t>我们的存在不是借口</a:t>
            </a:r>
            <a:endParaRPr lang="zh-CN" altLang="en-US"/>
          </a:p>
          <a:p>
            <a:pPr lvl="1"/>
            <a:r>
              <a:rPr lang="zh-CN" altLang="en-US"/>
              <a:t>我们要证明社区的力量</a:t>
            </a:r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 sz="3600"/>
          </a:p>
          <a:p>
            <a:pPr fontAlgn="auto">
              <a:spcBef>
                <a:spcPts val="300"/>
              </a:spcBef>
            </a:pPr>
            <a:br>
              <a:rPr lang="zh-CN" altLang="en-US" sz="3600">
                <a:sym typeface="+mn-ea"/>
              </a:rPr>
            </a:br>
            <a:r>
              <a:rPr lang="zh-CN" altLang="en-US" sz="3600">
                <a:sym typeface="+mn-ea"/>
              </a:rPr>
              <a:t>来年有何计划？</a:t>
            </a:r>
            <a:endParaRPr lang="zh-CN" altLang="en-US" sz="28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 sz="3600"/>
          </a:p>
          <a:p>
            <a:br>
              <a:rPr lang="zh-CN" altLang="en-US" sz="3600"/>
            </a:br>
            <a:r>
              <a:rPr lang="zh-CN" altLang="en-US">
                <a:sym typeface="+mn-ea"/>
              </a:rPr>
              <a:t>欢迎提问</a:t>
            </a:r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1368425" y="1206500"/>
            <a:ext cx="5365750" cy="4104005"/>
          </a:xfrm>
        </p:spPr>
        <p:txBody>
          <a:bodyPr>
            <a:normAutofit lnSpcReduction="20000"/>
          </a:bodyPr>
          <a:p>
            <a:endParaRPr lang="zh-CN" altLang="en-US" sz="3600"/>
          </a:p>
          <a:p>
            <a:pPr fontAlgn="auto">
              <a:spcBef>
                <a:spcPts val="300"/>
              </a:spcBef>
            </a:pPr>
            <a:br>
              <a:rPr lang="zh-CN" altLang="en-US" sz="3600">
                <a:sym typeface="+mn-ea"/>
              </a:rPr>
            </a:br>
            <a:r>
              <a:rPr lang="zh-CN" altLang="en-US">
                <a:sym typeface="+mn-ea"/>
              </a:rPr>
              <a:t>谢谢大家，玩得开心！</a:t>
            </a:r>
            <a:endParaRPr lang="zh-CN" altLang="en-US">
              <a:sym typeface="+mn-ea"/>
            </a:endParaRPr>
          </a:p>
          <a:p>
            <a:pPr fontAlgn="auto">
              <a:spcBef>
                <a:spcPts val="300"/>
              </a:spcBef>
            </a:pPr>
            <a:r>
              <a:rPr lang="zh-CN" altLang="en-US" sz="2400"/>
              <a:t>午饭点欢迎来唠嗑～</a:t>
            </a:r>
            <a:endParaRPr lang="zh-CN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议程概览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一线工作者的专业展示、信息共享与社交平台</a:t>
            </a:r>
            <a:endParaRPr lang="en-US" altLang="zh-CN"/>
          </a:p>
          <a:p>
            <a:r>
              <a:rPr lang="en-US" altLang="zh-CN"/>
              <a:t>19 </a:t>
            </a:r>
            <a:r>
              <a:rPr lang="zh-CN" altLang="en-US"/>
              <a:t>名讲者，</a:t>
            </a:r>
            <a:r>
              <a:rPr lang="en-US" altLang="zh-CN"/>
              <a:t>18 </a:t>
            </a:r>
            <a:r>
              <a:rPr lang="zh-CN" altLang="en-US"/>
              <a:t>个分享课题，</a:t>
            </a:r>
            <a:r>
              <a:rPr lang="en-US" altLang="zh-CN"/>
              <a:t>4 </a:t>
            </a:r>
            <a:r>
              <a:rPr lang="zh-CN" altLang="en-US"/>
              <a:t>个主题</a:t>
            </a:r>
            <a:endParaRPr lang="zh-CN" altLang="en-US"/>
          </a:p>
          <a:p>
            <a:pPr lvl="1"/>
            <a:r>
              <a:rPr lang="zh-CN" altLang="en-US"/>
              <a:t>社区工作报告与投票</a:t>
            </a:r>
            <a:endParaRPr lang="zh-CN" altLang="en-US"/>
          </a:p>
          <a:p>
            <a:pPr lvl="1"/>
            <a:r>
              <a:rPr lang="zh-CN" altLang="en-US"/>
              <a:t>社区与社团运营</a:t>
            </a:r>
            <a:endParaRPr lang="zh-CN" altLang="en-US"/>
          </a:p>
          <a:p>
            <a:pPr lvl="1"/>
            <a:r>
              <a:rPr lang="zh-CN" altLang="en-US"/>
              <a:t>从个人到社区的实践</a:t>
            </a:r>
            <a:endParaRPr lang="zh-CN" altLang="en-US"/>
          </a:p>
          <a:p>
            <a:pPr lvl="1"/>
            <a:r>
              <a:rPr lang="zh-CN" altLang="en-US"/>
              <a:t>发行版维护与管理</a:t>
            </a:r>
            <a:endParaRPr lang="zh-CN" altLang="en-US"/>
          </a:p>
          <a:p>
            <a:pPr lvl="0"/>
            <a:r>
              <a:rPr lang="zh-CN" altLang="en-US"/>
              <a:t>“抽票投奖”和</a:t>
            </a:r>
            <a:r>
              <a:rPr lang="en-US" altLang="zh-CN"/>
              <a:t> PGP </a:t>
            </a:r>
            <a:r>
              <a:rPr lang="zh-CN" altLang="en-US"/>
              <a:t>签名会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7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先啰嗦几句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请爱护</a:t>
            </a:r>
            <a:r>
              <a:rPr lang="zh-CN"/>
              <a:t>社区年度聚会！</a:t>
            </a:r>
            <a:endParaRPr lang="zh-CN"/>
          </a:p>
          <a:p>
            <a:pPr lvl="1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社区贡献者、志愿者和讲者的共同劳动成果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pPr lvl="1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我们肩负着主办方的信任与支持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pPr lvl="0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无规矩不成方圆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pPr lvl="1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请时刻听从志愿者们的指引！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pPr lvl="1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注意保持卫生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pPr lvl="1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自觉维护会场秩序，有序提问和参与活动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  <a:p>
            <a:pPr lvl="1"/>
            <a:r>
              <a:rPr lang="zh-CN">
                <a:solidFill>
                  <a:schemeClr val="tx1">
                    <a:lumMod val="95000"/>
                    <a:lumOff val="5000"/>
                  </a:schemeClr>
                </a:solidFill>
                <a:uFillTx/>
              </a:rPr>
              <a:t>尊重他人、讲者和自己</a:t>
            </a:r>
            <a:endParaRPr lang="zh-CN">
              <a:solidFill>
                <a:schemeClr val="tx1">
                  <a:lumMod val="95000"/>
                  <a:lumOff val="5000"/>
                </a:schemeClr>
              </a:solidFill>
              <a:uFillTx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endParaRPr lang="zh-CN" altLang="en-US" sz="3600"/>
          </a:p>
          <a:p>
            <a:br>
              <a:rPr lang="zh-CN" altLang="en-US" sz="3600"/>
            </a:br>
            <a:r>
              <a:rPr lang="zh-CN" altLang="en-US"/>
              <a:t>他咋那么啰嗦啊！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进化</a:t>
            </a:r>
            <a:r>
              <a:rPr lang="zh-CN" altLang="en-US">
                <a:sym typeface="+mn-ea"/>
              </a:rPr>
              <a:t>与转折</a:t>
            </a:r>
            <a:r>
              <a:rPr lang="zh-CN" altLang="en-US"/>
              <a:t>中的社区</a:t>
            </a:r>
            <a:endParaRPr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在过去一年，社区的工作收效甚丰</a:t>
            </a:r>
            <a:endParaRPr lang="en-US" altLang="zh-CN"/>
          </a:p>
          <a:p>
            <a:pPr lvl="1"/>
            <a:r>
              <a:rPr lang="zh-CN" altLang="en-US"/>
              <a:t>重启了外宣工作并初见成效</a:t>
            </a:r>
            <a:endParaRPr lang="zh-CN" altLang="en-US"/>
          </a:p>
          <a:p>
            <a:pPr lvl="1"/>
            <a:r>
              <a:rPr lang="zh-CN" altLang="en-US"/>
              <a:t>实现了高水平的自动化设施</a:t>
            </a:r>
            <a:endParaRPr lang="zh-CN" altLang="en-US"/>
          </a:p>
          <a:p>
            <a:pPr lvl="1"/>
            <a:r>
              <a:rPr lang="zh-CN" altLang="en-US"/>
              <a:t>告别了用户比开发者少的“诅咒”</a:t>
            </a:r>
            <a:endParaRPr lang="zh-CN" altLang="en-US"/>
          </a:p>
          <a:p>
            <a:pPr lvl="1"/>
            <a:r>
              <a:rPr lang="zh-CN" altLang="en-US"/>
              <a:t>迎来了安装体验的完善调优</a:t>
            </a:r>
            <a:endParaRPr lang="zh-CN" altLang="en-US"/>
          </a:p>
          <a:p>
            <a:pPr lvl="1"/>
            <a:r>
              <a:rPr lang="zh-CN" altLang="en-US"/>
              <a:t>见证了十余年未见的高速膨胀</a:t>
            </a:r>
            <a:endParaRPr lang="zh-CN" altLang="en-US"/>
          </a:p>
          <a:p>
            <a:pPr lvl="0"/>
            <a:r>
              <a:rPr lang="zh-CN" altLang="en-US"/>
              <a:t>与此同时，社区工作面临“超速过热”的挑战</a:t>
            </a:r>
            <a:endParaRPr lang="zh-CN" altLang="en-US"/>
          </a:p>
          <a:p>
            <a:pPr lvl="1"/>
            <a:r>
              <a:rPr lang="zh-CN" altLang="en-US"/>
              <a:t>如何让社区组织与工作能力一同进化？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摘要：从数据看社区工作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参与社区项目维护的贡献者共</a:t>
            </a:r>
            <a:r>
              <a:rPr lang="en-US" altLang="zh-CN"/>
              <a:t> 50 </a:t>
            </a:r>
            <a:r>
              <a:rPr lang="zh-CN" altLang="en-US"/>
              <a:t>人</a:t>
            </a:r>
            <a:endParaRPr lang="zh-CN" altLang="en-US"/>
          </a:p>
          <a:p>
            <a:r>
              <a:rPr lang="zh-CN" altLang="en-US"/>
              <a:t>软件包树年提交</a:t>
            </a:r>
            <a:r>
              <a:rPr lang="en-US" altLang="zh-CN"/>
              <a:t> 5,677 </a:t>
            </a:r>
            <a:r>
              <a:rPr lang="zh-CN" altLang="en-US"/>
              <a:t>个</a:t>
            </a:r>
            <a:endParaRPr lang="zh-CN" altLang="en-US"/>
          </a:p>
          <a:p>
            <a:pPr lvl="1"/>
            <a:r>
              <a:rPr lang="zh-CN" altLang="en-US"/>
              <a:t>总提交数逼近</a:t>
            </a:r>
            <a:r>
              <a:rPr lang="en-US" altLang="zh-CN"/>
              <a:t> 100,000 </a:t>
            </a:r>
            <a:r>
              <a:rPr lang="zh-CN" altLang="en-US"/>
              <a:t>个</a:t>
            </a:r>
            <a:endParaRPr lang="zh-CN" altLang="en-US"/>
          </a:p>
          <a:p>
            <a:pPr lvl="0"/>
            <a:r>
              <a:rPr lang="zh-CN" altLang="en-US"/>
              <a:t>新增一级架构移植</a:t>
            </a:r>
            <a:r>
              <a:rPr lang="en-US" altLang="zh-CN"/>
              <a:t> 1 </a:t>
            </a:r>
            <a:r>
              <a:rPr lang="zh-CN" altLang="en-US"/>
              <a:t>个</a:t>
            </a:r>
            <a:endParaRPr lang="zh-CN" altLang="en-US"/>
          </a:p>
          <a:p>
            <a:r>
              <a:rPr lang="zh-CN" altLang="en-US">
                <a:sym typeface="+mn-ea"/>
              </a:rPr>
              <a:t>新增构建服务器</a:t>
            </a:r>
            <a:r>
              <a:rPr lang="en-US" altLang="zh-CN">
                <a:sym typeface="+mn-ea"/>
              </a:rPr>
              <a:t> 13 </a:t>
            </a:r>
            <a:r>
              <a:rPr lang="zh-CN" altLang="en-US">
                <a:sym typeface="+mn-ea"/>
              </a:rPr>
              <a:t>台</a:t>
            </a:r>
            <a:endParaRPr lang="zh-CN" altLang="en-US"/>
          </a:p>
          <a:p>
            <a:r>
              <a:rPr lang="zh-CN" altLang="en-US">
                <a:sym typeface="+mn-ea"/>
              </a:rPr>
              <a:t>新增镜像源</a:t>
            </a:r>
            <a:r>
              <a:rPr lang="en-US" altLang="zh-CN">
                <a:sym typeface="+mn-ea"/>
              </a:rPr>
              <a:t> 4 </a:t>
            </a:r>
            <a:r>
              <a:rPr lang="zh-CN" altLang="en-US">
                <a:sym typeface="+mn-ea"/>
              </a:rPr>
              <a:t>个</a:t>
            </a:r>
            <a:endParaRPr lang="zh-CN" altLang="en-US"/>
          </a:p>
          <a:p>
            <a:r>
              <a:rPr lang="zh-CN" altLang="en-US"/>
              <a:t>双周报《安记冰室》共发行</a:t>
            </a:r>
            <a:r>
              <a:rPr lang="en-US" altLang="zh-CN"/>
              <a:t> 18 </a:t>
            </a:r>
            <a:r>
              <a:rPr lang="zh-CN" altLang="en-US"/>
              <a:t>期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摘要：架构支持</a:t>
            </a:r>
            <a:endParaRPr altLang="zh-CN"/>
          </a:p>
        </p:txBody>
      </p:sp>
      <p:sp>
        <p:nvSpPr>
          <p:cNvPr id="5" name="内容占位符 4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">
      <a:majorFont>
        <a:latin typeface="Open Sans"/>
        <a:ea typeface="Noto Sans CJK SC"/>
        <a:cs typeface=""/>
      </a:majorFont>
      <a:minorFont>
        <a:latin typeface="Open Sans"/>
        <a:ea typeface="Noto Sans CJK SC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template-20240523</Template>
  <TotalTime>0</TotalTime>
  <Words>1386</Words>
  <Application>WPS 演示</Application>
  <PresentationFormat>自定义</PresentationFormat>
  <Paragraphs>167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Arial</vt:lpstr>
      <vt:lpstr>宋体</vt:lpstr>
      <vt:lpstr>Wingdings</vt:lpstr>
      <vt:lpstr>MiSans</vt:lpstr>
      <vt:lpstr>MiSans Demibold</vt:lpstr>
      <vt:lpstr>DejaVu Sans</vt:lpstr>
      <vt:lpstr>MiSans Medium</vt:lpstr>
      <vt:lpstr>MiSans Normal</vt:lpstr>
      <vt:lpstr>Open Sans</vt:lpstr>
      <vt:lpstr>宋体</vt:lpstr>
      <vt:lpstr>Arial Unicode MS</vt:lpstr>
      <vt:lpstr>微软雅黑</vt:lpstr>
      <vt:lpstr>方正黑体_GBK</vt:lpstr>
      <vt:lpstr>等线</vt:lpstr>
      <vt:lpstr>East Syriac Adiabene</vt:lpstr>
      <vt:lpstr>方正书宋_GBK</vt:lpstr>
      <vt:lpstr>Noto Sans CJK SC</vt:lpstr>
      <vt:lpstr>Symbol Neu</vt:lpstr>
      <vt:lpstr>Office 主题​​</vt:lpstr>
      <vt:lpstr>PowerPoint 演示文稿</vt:lpstr>
      <vt:lpstr>安同开源社区 2023 年度工作报告</vt:lpstr>
      <vt:lpstr>PowerPoint 演示文稿</vt:lpstr>
      <vt:lpstr>PowerPoint 演示文稿</vt:lpstr>
      <vt:lpstr>诶呀，咋搁这儿来了！</vt:lpstr>
      <vt:lpstr>PowerPoint 演示文稿</vt:lpstr>
      <vt:lpstr>PowerPoint 演示文稿</vt:lpstr>
      <vt:lpstr>PowerPoint 演示文稿</vt:lpstr>
      <vt:lpstr>摘要：社区数据</vt:lpstr>
      <vt:lpstr>摘要：架构支持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从内部看：超速与过热的社区</vt:lpstr>
      <vt:lpstr>PowerPoint 演示文稿</vt:lpstr>
      <vt:lpstr>PowerPoint 演示文稿</vt:lpstr>
      <vt:lpstr>潜在解决方案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嘟嘟 老</dc:creator>
  <cp:lastModifiedBy>mingcongbai</cp:lastModifiedBy>
  <cp:revision>112</cp:revision>
  <dcterms:created xsi:type="dcterms:W3CDTF">2024-07-10T10:16:18Z</dcterms:created>
  <dcterms:modified xsi:type="dcterms:W3CDTF">2024-07-10T10:16:18Z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2052-11.8.2.1132</vt:lpwstr>
  </property>
</Properties>
</file>