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2179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22/02/2024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22/02/2024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22/02/2024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22/02/2024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22/02/2024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22/02/2024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22/02/2024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22/02/2024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22/02/2024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6172200" cy="1872208"/>
          </a:xfrm>
        </p:spPr>
        <p:txBody>
          <a:bodyPr>
            <a:normAutofit/>
          </a:bodyPr>
          <a:lstStyle/>
          <a:p>
            <a:pPr algn="ctr"/>
            <a:r>
              <a:rPr lang="fr-FR" sz="3200" u="sng" dirty="0" smtClean="0">
                <a:solidFill>
                  <a:schemeClr val="accent1">
                    <a:lumMod val="75000"/>
                  </a:schemeClr>
                </a:solidFill>
              </a:rPr>
              <a:t>Introduction to </a:t>
            </a:r>
            <a:r>
              <a:rPr lang="fr-FR" sz="3200" u="sng" dirty="0" err="1" smtClean="0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fr-FR" sz="3200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200" u="sng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9752" y="4365104"/>
            <a:ext cx="6172200" cy="1371600"/>
          </a:xfrm>
        </p:spPr>
        <p:txBody>
          <a:bodyPr>
            <a:normAutofit fontScale="40000" lnSpcReduction="20000"/>
          </a:bodyPr>
          <a:lstStyle/>
          <a:p>
            <a:r>
              <a:rPr lang="en-US" sz="4500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3500" dirty="0" smtClean="0"/>
              <a:t>Overview of </a:t>
            </a:r>
            <a:r>
              <a:rPr lang="en-US" sz="3500" dirty="0" err="1" smtClean="0"/>
              <a:t>MongoDB</a:t>
            </a:r>
            <a:r>
              <a:rPr lang="en-US" sz="3500" dirty="0" smtClean="0"/>
              <a:t> and SQL</a:t>
            </a:r>
            <a:endParaRPr lang="en-US" sz="3500" b="0" dirty="0" smtClean="0"/>
          </a:p>
          <a:p>
            <a:pPr fontAlgn="base"/>
            <a:r>
              <a:rPr lang="en-US" sz="3500" b="0" dirty="0" smtClean="0"/>
              <a:t>Briefly introduce </a:t>
            </a:r>
            <a:r>
              <a:rPr lang="en-US" sz="3500" b="0" dirty="0" err="1" smtClean="0"/>
              <a:t>MongoDB</a:t>
            </a:r>
            <a:r>
              <a:rPr lang="en-US" sz="3500" b="0" dirty="0" smtClean="0"/>
              <a:t> as a </a:t>
            </a:r>
            <a:r>
              <a:rPr lang="en-US" sz="3500" b="0" dirty="0" err="1" smtClean="0"/>
              <a:t>NoSQL</a:t>
            </a:r>
            <a:r>
              <a:rPr lang="en-US" sz="3500" b="0" dirty="0" smtClean="0"/>
              <a:t> database and SQL as a traditional relational database management system (RDBMS).</a:t>
            </a:r>
          </a:p>
          <a:p>
            <a:pPr fontAlgn="base"/>
            <a:r>
              <a:rPr lang="en-US" sz="3500" b="0" dirty="0" smtClean="0"/>
              <a:t>Highlight key characteristics of each.</a:t>
            </a:r>
            <a:endParaRPr lang="en-US" sz="35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sz="3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sz="3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sz="3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600" b="1" u="sng" dirty="0" err="1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fr-FR" sz="3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2400" b="1" u="sng" dirty="0" smtClean="0"/>
              <a:t> "</a:t>
            </a:r>
            <a:r>
              <a:rPr lang="fr-FR" sz="2400" b="1" u="sng" dirty="0" err="1" smtClean="0"/>
              <a:t>MongoDB</a:t>
            </a:r>
            <a:r>
              <a:rPr lang="fr-FR" sz="2400" b="1" u="sng" dirty="0" smtClean="0"/>
              <a:t> - A </a:t>
            </a:r>
            <a:r>
              <a:rPr lang="fr-FR" sz="2400" b="1" u="sng" dirty="0" err="1" smtClean="0"/>
              <a:t>NoSQL</a:t>
            </a:r>
            <a:r>
              <a:rPr lang="fr-FR" sz="2400" b="1" u="sng" dirty="0" smtClean="0"/>
              <a:t> </a:t>
            </a:r>
            <a:r>
              <a:rPr lang="fr-FR" sz="2400" b="1" u="sng" dirty="0" err="1" smtClean="0"/>
              <a:t>Database</a:t>
            </a:r>
            <a:r>
              <a:rPr lang="fr-FR" sz="2400" b="1" u="sng" dirty="0" smtClean="0"/>
              <a:t>”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u="sng" dirty="0" smtClean="0">
                <a:solidFill>
                  <a:srgbClr val="FF0000"/>
                </a:solidFill>
              </a:rPr>
              <a:t>Document-</a:t>
            </a:r>
            <a:r>
              <a:rPr lang="fr-FR" u="sng" dirty="0" err="1" smtClean="0">
                <a:solidFill>
                  <a:srgbClr val="FF0000"/>
                </a:solidFill>
              </a:rPr>
              <a:t>Oriented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sz="1800" dirty="0" err="1" smtClean="0"/>
              <a:t>MongoDB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a document-</a:t>
            </a:r>
            <a:r>
              <a:rPr lang="fr-FR" sz="1800" dirty="0" err="1" smtClean="0"/>
              <a:t>oriented</a:t>
            </a:r>
            <a:r>
              <a:rPr lang="fr-FR" sz="1800" dirty="0" smtClean="0"/>
              <a:t> </a:t>
            </a:r>
            <a:r>
              <a:rPr lang="fr-FR" sz="1800" dirty="0" err="1" smtClean="0"/>
              <a:t>NoSQL</a:t>
            </a:r>
            <a:r>
              <a:rPr lang="fr-FR" sz="1800" dirty="0" smtClean="0"/>
              <a:t> </a:t>
            </a:r>
            <a:r>
              <a:rPr lang="fr-FR" sz="1800" dirty="0" err="1" smtClean="0"/>
              <a:t>database</a:t>
            </a:r>
            <a:r>
              <a:rPr lang="fr-FR" sz="1800" dirty="0" smtClean="0"/>
              <a:t>, </a:t>
            </a:r>
            <a:r>
              <a:rPr lang="fr-FR" sz="1800" dirty="0" err="1" smtClean="0"/>
              <a:t>storing</a:t>
            </a:r>
            <a:r>
              <a:rPr lang="fr-FR" sz="1800" dirty="0" smtClean="0"/>
              <a:t> data in flexible, JSON-</a:t>
            </a:r>
            <a:r>
              <a:rPr lang="fr-FR" sz="1800" dirty="0" err="1" smtClean="0"/>
              <a:t>like</a:t>
            </a:r>
            <a:r>
              <a:rPr lang="fr-FR" sz="1800" dirty="0" smtClean="0"/>
              <a:t> BSON documents</a:t>
            </a:r>
            <a:r>
              <a:rPr lang="fr-FR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fr-FR" sz="1800" dirty="0" smtClean="0"/>
          </a:p>
          <a:p>
            <a:pPr>
              <a:buFont typeface="Wingdings" pitchFamily="2" charset="2"/>
              <a:buChar char="Ø"/>
            </a:pPr>
            <a:r>
              <a:rPr lang="en-US" u="sng" dirty="0" smtClean="0">
                <a:solidFill>
                  <a:srgbClr val="FF0000"/>
                </a:solidFill>
              </a:rPr>
              <a:t>Schema-less</a:t>
            </a:r>
            <a:r>
              <a:rPr lang="en-US" u="sng" dirty="0" smtClean="0">
                <a:solidFill>
                  <a:srgbClr val="FF0000"/>
                </a:solidFill>
              </a:rPr>
              <a:t>:</a:t>
            </a:r>
            <a:r>
              <a:rPr lang="en-US" sz="1800" dirty="0" smtClean="0"/>
              <a:t> Unlike SQL databases, </a:t>
            </a:r>
            <a:r>
              <a:rPr lang="en-US" sz="1800" dirty="0" err="1" smtClean="0"/>
              <a:t>MongoDB</a:t>
            </a:r>
            <a:r>
              <a:rPr lang="en-US" sz="1800" dirty="0" smtClean="0"/>
              <a:t> is schema-less, allowing for dynamic and flexible data models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 fontAlgn="base">
              <a:buFont typeface="Wingdings" pitchFamily="2" charset="2"/>
              <a:buChar char="Ø"/>
            </a:pPr>
            <a:r>
              <a:rPr lang="en-US" u="sng" dirty="0" smtClean="0">
                <a:solidFill>
                  <a:srgbClr val="FF0000"/>
                </a:solidFill>
              </a:rPr>
              <a:t>Scalability 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Designed for horizontal scalability, making it suitable for large amounts of unstructured or semi-structured data</a:t>
            </a:r>
            <a:r>
              <a:rPr lang="en-US" sz="1800" dirty="0" smtClean="0"/>
              <a:t>.</a:t>
            </a:r>
          </a:p>
          <a:p>
            <a:pPr fontAlgn="base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u="sng" dirty="0" smtClean="0">
                <a:solidFill>
                  <a:srgbClr val="FF0000"/>
                </a:solidFill>
              </a:rPr>
              <a:t>Use Cases: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Commonly used for content management systems, real-time applications, and situations where flexibility and scalability are crucial.</a:t>
            </a:r>
            <a:endParaRPr lang="fr-FR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800" dirty="0" smtClean="0"/>
              <a:t/>
            </a:r>
            <a:br>
              <a:rPr lang="fr-FR" sz="3800" dirty="0" smtClean="0"/>
            </a:br>
            <a:r>
              <a:rPr lang="fr-FR" sz="3800" dirty="0" smtClean="0"/>
              <a:t/>
            </a:r>
            <a:br>
              <a:rPr lang="fr-FR" sz="3800" dirty="0" smtClean="0"/>
            </a:br>
            <a:r>
              <a:rPr lang="fr-FR" sz="3800" dirty="0" smtClean="0"/>
              <a:t> </a:t>
            </a:r>
            <a:r>
              <a:rPr lang="fr-FR" sz="3800" dirty="0" smtClean="0"/>
              <a:t> </a:t>
            </a:r>
            <a:r>
              <a:rPr lang="fr-FR" sz="4200" b="1" u="sng" dirty="0" smtClean="0">
                <a:solidFill>
                  <a:schemeClr val="accent1"/>
                </a:solidFill>
              </a:rPr>
              <a:t>SQL</a:t>
            </a:r>
            <a:r>
              <a:rPr lang="fr-FR" sz="3800" dirty="0" smtClean="0"/>
              <a:t/>
            </a:r>
            <a:br>
              <a:rPr lang="fr-FR" sz="3800" dirty="0" smtClean="0"/>
            </a:br>
            <a:r>
              <a:rPr lang="fr-FR" sz="3800" dirty="0" smtClean="0"/>
              <a:t> </a:t>
            </a:r>
            <a:r>
              <a:rPr lang="fr-FR" sz="2400" b="1" dirty="0" smtClean="0"/>
              <a:t>"SQL - A </a:t>
            </a:r>
            <a:r>
              <a:rPr lang="fr-FR" sz="2400" b="1" dirty="0" err="1" smtClean="0"/>
              <a:t>Relational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Database</a:t>
            </a:r>
            <a:r>
              <a:rPr lang="fr-FR" sz="2400" b="1" dirty="0" smtClean="0"/>
              <a:t>"</a:t>
            </a:r>
            <a:endParaRPr lang="fr-FR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u="sng" dirty="0" smtClean="0">
                <a:solidFill>
                  <a:srgbClr val="FF0000"/>
                </a:solidFill>
              </a:rPr>
              <a:t>Tabular Structure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sz="1800" dirty="0" smtClean="0"/>
              <a:t>SQL databases store data in tables with predefined schemas, enforcing a structured, tabular organization.</a:t>
            </a:r>
          </a:p>
          <a:p>
            <a:pPr fontAlgn="base"/>
            <a:r>
              <a:rPr lang="en-US" u="sng" dirty="0" smtClean="0">
                <a:solidFill>
                  <a:srgbClr val="FF0000"/>
                </a:solidFill>
              </a:rPr>
              <a:t>ACID </a:t>
            </a:r>
            <a:r>
              <a:rPr lang="en-US" u="sng" dirty="0" smtClean="0">
                <a:solidFill>
                  <a:srgbClr val="FF0000"/>
                </a:solidFill>
              </a:rPr>
              <a:t>Properties 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sz="1800" dirty="0" smtClean="0"/>
              <a:t>SQL databases maintain ACID properties (Atomicity, Consistency, Isolation, Durability) to ensure transactional reliability.</a:t>
            </a:r>
          </a:p>
          <a:p>
            <a:pPr fontAlgn="base"/>
            <a:r>
              <a:rPr lang="en-US" u="sng" dirty="0" smtClean="0">
                <a:solidFill>
                  <a:srgbClr val="FF0000"/>
                </a:solidFill>
              </a:rPr>
              <a:t>Relationships 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sz="1800" dirty="0" smtClean="0"/>
              <a:t>SQL databases are ideal for applications where relationships between tables are well-defined and crucial, such as financial systems and applications with complex data relationships.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Use </a:t>
            </a:r>
            <a:r>
              <a:rPr lang="en-US" u="sng" dirty="0" smtClean="0">
                <a:solidFill>
                  <a:srgbClr val="FF0000"/>
                </a:solidFill>
              </a:rPr>
              <a:t>Cases 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sz="1900" dirty="0" smtClean="0"/>
              <a:t>Widely used in traditional business applications, accounting, and systems where data integrity is paramount</a:t>
            </a:r>
            <a:r>
              <a:rPr lang="en-US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400" b="1" u="sng" dirty="0" err="1" smtClean="0">
                <a:solidFill>
                  <a:schemeClr val="accent1"/>
                </a:solidFill>
              </a:rPr>
              <a:t>Comparing</a:t>
            </a:r>
            <a:r>
              <a:rPr lang="fr-FR" sz="3400" b="1" u="sng" dirty="0" smtClean="0">
                <a:solidFill>
                  <a:schemeClr val="accent1"/>
                </a:solidFill>
              </a:rPr>
              <a:t> </a:t>
            </a:r>
            <a:r>
              <a:rPr lang="fr-FR" sz="3400" b="1" u="sng" dirty="0" err="1" smtClean="0">
                <a:solidFill>
                  <a:schemeClr val="accent1"/>
                </a:solidFill>
              </a:rPr>
              <a:t>MongoDB</a:t>
            </a:r>
            <a:r>
              <a:rPr lang="fr-FR" sz="3400" b="1" u="sng" dirty="0" smtClean="0">
                <a:solidFill>
                  <a:schemeClr val="accent1"/>
                </a:solidFill>
              </a:rPr>
              <a:t> and SQL</a:t>
            </a:r>
            <a:endParaRPr lang="fr-FR" sz="34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u="sng" dirty="0" smtClean="0">
                <a:solidFill>
                  <a:srgbClr val="FF0000"/>
                </a:solidFill>
              </a:rPr>
              <a:t>Data Model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sz="1900" dirty="0" err="1" smtClean="0"/>
              <a:t>MongoDB</a:t>
            </a:r>
            <a:r>
              <a:rPr lang="fr-FR" sz="1900" dirty="0" smtClean="0"/>
              <a:t> </a:t>
            </a:r>
            <a:r>
              <a:rPr lang="fr-FR" sz="1900" dirty="0" err="1" smtClean="0"/>
              <a:t>offers</a:t>
            </a:r>
            <a:r>
              <a:rPr lang="fr-FR" sz="1900" dirty="0" smtClean="0"/>
              <a:t> a flexible, </a:t>
            </a:r>
            <a:r>
              <a:rPr lang="fr-FR" sz="1900" dirty="0" err="1" smtClean="0"/>
              <a:t>schema</a:t>
            </a:r>
            <a:r>
              <a:rPr lang="fr-FR" sz="1900" dirty="0" smtClean="0"/>
              <a:t>-</a:t>
            </a:r>
            <a:r>
              <a:rPr lang="fr-FR" sz="1900" dirty="0" err="1" smtClean="0"/>
              <a:t>less</a:t>
            </a:r>
            <a:r>
              <a:rPr lang="fr-FR" sz="1900" dirty="0" smtClean="0"/>
              <a:t> data model, </a:t>
            </a:r>
            <a:r>
              <a:rPr lang="fr-FR" sz="1900" dirty="0" err="1" smtClean="0"/>
              <a:t>while</a:t>
            </a:r>
            <a:r>
              <a:rPr lang="fr-FR" sz="1900" dirty="0" smtClean="0"/>
              <a:t> SQL </a:t>
            </a:r>
            <a:r>
              <a:rPr lang="fr-FR" sz="1900" dirty="0" err="1" smtClean="0"/>
              <a:t>databases</a:t>
            </a:r>
            <a:r>
              <a:rPr lang="fr-FR" sz="1900" dirty="0" smtClean="0"/>
              <a:t> have a </a:t>
            </a:r>
            <a:r>
              <a:rPr lang="fr-FR" sz="1900" dirty="0" err="1" smtClean="0"/>
              <a:t>rigid</a:t>
            </a:r>
            <a:r>
              <a:rPr lang="fr-FR" sz="1900" dirty="0" smtClean="0"/>
              <a:t>, </a:t>
            </a:r>
            <a:r>
              <a:rPr lang="fr-FR" sz="1900" dirty="0" err="1" smtClean="0"/>
              <a:t>predefined</a:t>
            </a:r>
            <a:r>
              <a:rPr lang="fr-FR" sz="1900" dirty="0" smtClean="0"/>
              <a:t> </a:t>
            </a:r>
            <a:r>
              <a:rPr lang="fr-FR" sz="1900" dirty="0" err="1" smtClean="0"/>
              <a:t>schema</a:t>
            </a:r>
            <a:r>
              <a:rPr lang="fr-FR" sz="1900" dirty="0" smtClean="0"/>
              <a:t>.</a:t>
            </a:r>
          </a:p>
          <a:p>
            <a:pPr fontAlgn="base"/>
            <a:r>
              <a:rPr lang="fr-FR" u="sng" dirty="0" err="1" smtClean="0">
                <a:solidFill>
                  <a:srgbClr val="FF0000"/>
                </a:solidFill>
              </a:rPr>
              <a:t>Scalability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sz="1900" dirty="0" err="1" smtClean="0"/>
              <a:t>MongoDB</a:t>
            </a:r>
            <a:r>
              <a:rPr lang="fr-FR" sz="1900" dirty="0" smtClean="0"/>
              <a:t> </a:t>
            </a:r>
            <a:r>
              <a:rPr lang="fr-FR" sz="1900" dirty="0" err="1" smtClean="0"/>
              <a:t>excels</a:t>
            </a:r>
            <a:r>
              <a:rPr lang="fr-FR" sz="1900" dirty="0" smtClean="0"/>
              <a:t> in horizontal </a:t>
            </a:r>
            <a:r>
              <a:rPr lang="fr-FR" sz="1900" dirty="0" err="1" smtClean="0"/>
              <a:t>scalability</a:t>
            </a:r>
            <a:r>
              <a:rPr lang="fr-FR" sz="1900" dirty="0" smtClean="0"/>
              <a:t>, </a:t>
            </a:r>
            <a:r>
              <a:rPr lang="fr-FR" sz="1900" dirty="0" err="1" smtClean="0"/>
              <a:t>whereas</a:t>
            </a:r>
            <a:r>
              <a:rPr lang="fr-FR" sz="1900" dirty="0" smtClean="0"/>
              <a:t> SQL </a:t>
            </a:r>
            <a:r>
              <a:rPr lang="fr-FR" sz="1900" dirty="0" err="1" smtClean="0"/>
              <a:t>databases</a:t>
            </a:r>
            <a:r>
              <a:rPr lang="fr-FR" sz="1900" dirty="0" smtClean="0"/>
              <a:t> are </a:t>
            </a:r>
            <a:r>
              <a:rPr lang="fr-FR" sz="1900" dirty="0" err="1" smtClean="0"/>
              <a:t>vertically</a:t>
            </a:r>
            <a:r>
              <a:rPr lang="fr-FR" sz="1900" dirty="0" smtClean="0"/>
              <a:t> </a:t>
            </a:r>
            <a:r>
              <a:rPr lang="fr-FR" sz="1900" dirty="0" err="1" smtClean="0"/>
              <a:t>scalable</a:t>
            </a:r>
            <a:r>
              <a:rPr lang="fr-FR" sz="1900" dirty="0" smtClean="0"/>
              <a:t>.</a:t>
            </a:r>
          </a:p>
          <a:p>
            <a:pPr fontAlgn="base"/>
            <a:r>
              <a:rPr lang="fr-FR" u="sng" dirty="0" err="1" smtClean="0">
                <a:solidFill>
                  <a:srgbClr val="FF0000"/>
                </a:solidFill>
              </a:rPr>
              <a:t>Query</a:t>
            </a:r>
            <a:r>
              <a:rPr lang="fr-FR" u="sng" dirty="0" smtClean="0">
                <a:solidFill>
                  <a:srgbClr val="FF0000"/>
                </a:solidFill>
              </a:rPr>
              <a:t> </a:t>
            </a:r>
            <a:r>
              <a:rPr lang="fr-FR" u="sng" dirty="0" err="1" smtClean="0">
                <a:solidFill>
                  <a:srgbClr val="FF0000"/>
                </a:solidFill>
              </a:rPr>
              <a:t>Language</a:t>
            </a:r>
            <a:r>
              <a:rPr lang="fr-FR" dirty="0" smtClean="0"/>
              <a:t>: </a:t>
            </a:r>
            <a:r>
              <a:rPr lang="fr-FR" sz="1900" dirty="0" err="1" smtClean="0"/>
              <a:t>MongoDB</a:t>
            </a:r>
            <a:r>
              <a:rPr lang="fr-FR" sz="1900" dirty="0" smtClean="0"/>
              <a:t> uses a </a:t>
            </a:r>
            <a:r>
              <a:rPr lang="fr-FR" sz="1900" dirty="0" err="1" smtClean="0"/>
              <a:t>powerful</a:t>
            </a:r>
            <a:r>
              <a:rPr lang="fr-FR" sz="1900" dirty="0" smtClean="0"/>
              <a:t> </a:t>
            </a:r>
            <a:r>
              <a:rPr lang="fr-FR" sz="1900" dirty="0" err="1" smtClean="0"/>
              <a:t>query</a:t>
            </a:r>
            <a:r>
              <a:rPr lang="fr-FR" sz="1900" dirty="0" smtClean="0"/>
              <a:t> </a:t>
            </a:r>
            <a:r>
              <a:rPr lang="fr-FR" sz="1900" dirty="0" err="1" smtClean="0"/>
              <a:t>language</a:t>
            </a:r>
            <a:r>
              <a:rPr lang="fr-FR" sz="1900" dirty="0" smtClean="0"/>
              <a:t> for document </a:t>
            </a:r>
            <a:r>
              <a:rPr lang="fr-FR" sz="1900" dirty="0" err="1" smtClean="0"/>
              <a:t>databases</a:t>
            </a:r>
            <a:r>
              <a:rPr lang="fr-FR" sz="1900" dirty="0" smtClean="0"/>
              <a:t>, </a:t>
            </a:r>
            <a:r>
              <a:rPr lang="fr-FR" sz="1900" dirty="0" err="1" smtClean="0"/>
              <a:t>while</a:t>
            </a:r>
            <a:r>
              <a:rPr lang="fr-FR" sz="1900" dirty="0" smtClean="0"/>
              <a:t> SQL </a:t>
            </a:r>
            <a:r>
              <a:rPr lang="fr-FR" sz="1900" dirty="0" err="1" smtClean="0"/>
              <a:t>databases</a:t>
            </a:r>
            <a:r>
              <a:rPr lang="fr-FR" sz="1900" dirty="0" smtClean="0"/>
              <a:t> use SQL </a:t>
            </a:r>
            <a:r>
              <a:rPr lang="fr-FR" sz="1900" dirty="0" err="1" smtClean="0"/>
              <a:t>queries</a:t>
            </a:r>
            <a:r>
              <a:rPr lang="fr-FR" sz="1900" dirty="0" smtClean="0"/>
              <a:t> for </a:t>
            </a:r>
            <a:r>
              <a:rPr lang="fr-FR" sz="1900" dirty="0" err="1" smtClean="0"/>
              <a:t>tabular</a:t>
            </a:r>
            <a:r>
              <a:rPr lang="fr-FR" sz="1900" dirty="0" smtClean="0"/>
              <a:t> data.</a:t>
            </a:r>
          </a:p>
          <a:p>
            <a:pPr fontAlgn="base"/>
            <a:r>
              <a:rPr lang="fr-FR" u="sng" dirty="0" smtClean="0">
                <a:solidFill>
                  <a:srgbClr val="FF0000"/>
                </a:solidFill>
              </a:rPr>
              <a:t>Transactions</a:t>
            </a:r>
            <a:r>
              <a:rPr lang="fr-FR" dirty="0" smtClean="0"/>
              <a:t>: </a:t>
            </a:r>
            <a:r>
              <a:rPr lang="fr-FR" sz="1900" dirty="0" smtClean="0"/>
              <a:t>SQL </a:t>
            </a:r>
            <a:r>
              <a:rPr lang="fr-FR" sz="1900" dirty="0" err="1" smtClean="0"/>
              <a:t>databases</a:t>
            </a:r>
            <a:r>
              <a:rPr lang="fr-FR" sz="1900" dirty="0" smtClean="0"/>
              <a:t> </a:t>
            </a:r>
            <a:r>
              <a:rPr lang="fr-FR" sz="1900" dirty="0" err="1" smtClean="0"/>
              <a:t>guarantee</a:t>
            </a:r>
            <a:r>
              <a:rPr lang="fr-FR" sz="1900" dirty="0" smtClean="0"/>
              <a:t> ACID </a:t>
            </a:r>
            <a:r>
              <a:rPr lang="fr-FR" sz="1900" dirty="0" err="1" smtClean="0"/>
              <a:t>compliance</a:t>
            </a:r>
            <a:r>
              <a:rPr lang="fr-FR" sz="1900" dirty="0" smtClean="0"/>
              <a:t>, </a:t>
            </a:r>
            <a:r>
              <a:rPr lang="fr-FR" sz="1900" dirty="0" err="1" smtClean="0"/>
              <a:t>ensuring</a:t>
            </a:r>
            <a:r>
              <a:rPr lang="fr-FR" sz="1900" dirty="0" smtClean="0"/>
              <a:t> the </a:t>
            </a:r>
            <a:r>
              <a:rPr lang="fr-FR" sz="1900" dirty="0" err="1" smtClean="0"/>
              <a:t>consistency</a:t>
            </a:r>
            <a:r>
              <a:rPr lang="fr-FR" sz="1900" dirty="0" smtClean="0"/>
              <a:t> and </a:t>
            </a:r>
            <a:r>
              <a:rPr lang="fr-FR" sz="1900" dirty="0" err="1" smtClean="0"/>
              <a:t>reliability</a:t>
            </a:r>
            <a:r>
              <a:rPr lang="fr-FR" sz="1900" dirty="0" smtClean="0"/>
              <a:t> of transactions. </a:t>
            </a:r>
            <a:r>
              <a:rPr lang="fr-FR" sz="1900" dirty="0" err="1" smtClean="0"/>
              <a:t>MongoDB</a:t>
            </a:r>
            <a:r>
              <a:rPr lang="fr-FR" sz="1900" dirty="0" smtClean="0"/>
              <a:t> </a:t>
            </a:r>
            <a:r>
              <a:rPr lang="fr-FR" sz="1900" dirty="0" err="1" smtClean="0"/>
              <a:t>may</a:t>
            </a:r>
            <a:r>
              <a:rPr lang="fr-FR" sz="1900" dirty="0" smtClean="0"/>
              <a:t> sacrifice strict </a:t>
            </a:r>
            <a:r>
              <a:rPr lang="fr-FR" sz="1900" dirty="0" err="1" smtClean="0"/>
              <a:t>consistency</a:t>
            </a:r>
            <a:r>
              <a:rPr lang="fr-FR" sz="1900" dirty="0" smtClean="0"/>
              <a:t> for </a:t>
            </a:r>
            <a:r>
              <a:rPr lang="fr-FR" sz="1900" dirty="0" err="1" smtClean="0"/>
              <a:t>scalability</a:t>
            </a:r>
            <a:r>
              <a:rPr lang="fr-FR" sz="1900" dirty="0" smtClean="0"/>
              <a:t> in </a:t>
            </a:r>
            <a:r>
              <a:rPr lang="fr-FR" sz="1900" dirty="0" err="1" smtClean="0"/>
              <a:t>some</a:t>
            </a:r>
            <a:r>
              <a:rPr lang="fr-FR" sz="1900" dirty="0" smtClean="0"/>
              <a:t> scenarios.</a:t>
            </a:r>
          </a:p>
          <a:p>
            <a:r>
              <a:rPr lang="fr-FR" u="sng" dirty="0" smtClean="0">
                <a:solidFill>
                  <a:srgbClr val="FF0000"/>
                </a:solidFill>
              </a:rPr>
              <a:t>Use Cases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sz="1900" dirty="0" err="1" smtClean="0"/>
              <a:t>Highlight</a:t>
            </a:r>
            <a:r>
              <a:rPr lang="fr-FR" sz="1900" dirty="0" smtClean="0"/>
              <a:t> scenarios </a:t>
            </a:r>
            <a:r>
              <a:rPr lang="fr-FR" sz="1900" dirty="0" err="1" smtClean="0"/>
              <a:t>where</a:t>
            </a:r>
            <a:r>
              <a:rPr lang="fr-FR" sz="1900" dirty="0" smtClean="0"/>
              <a:t> one </a:t>
            </a:r>
            <a:r>
              <a:rPr lang="fr-FR" sz="1900" dirty="0" err="1" smtClean="0"/>
              <a:t>may</a:t>
            </a:r>
            <a:r>
              <a:rPr lang="fr-FR" sz="1900" dirty="0" smtClean="0"/>
              <a:t> </a:t>
            </a:r>
            <a:r>
              <a:rPr lang="fr-FR" sz="1900" dirty="0" err="1" smtClean="0"/>
              <a:t>be</a:t>
            </a:r>
            <a:r>
              <a:rPr lang="fr-FR" sz="1900" dirty="0" smtClean="0"/>
              <a:t> more </a:t>
            </a:r>
            <a:r>
              <a:rPr lang="fr-FR" sz="1900" dirty="0" err="1" smtClean="0"/>
              <a:t>suitable</a:t>
            </a:r>
            <a:r>
              <a:rPr lang="fr-FR" sz="1900" dirty="0" smtClean="0"/>
              <a:t> </a:t>
            </a:r>
            <a:r>
              <a:rPr lang="fr-FR" sz="1900" dirty="0" err="1" smtClean="0"/>
              <a:t>than</a:t>
            </a:r>
            <a:r>
              <a:rPr lang="fr-FR" sz="1900" dirty="0" smtClean="0"/>
              <a:t> the </a:t>
            </a:r>
            <a:r>
              <a:rPr lang="fr-FR" sz="1900" dirty="0" err="1" smtClean="0"/>
              <a:t>other</a:t>
            </a:r>
            <a:r>
              <a:rPr lang="fr-FR" sz="1900" dirty="0" smtClean="0"/>
              <a:t> </a:t>
            </a:r>
            <a:r>
              <a:rPr lang="fr-FR" sz="1900" dirty="0" err="1" smtClean="0"/>
              <a:t>based</a:t>
            </a:r>
            <a:r>
              <a:rPr lang="fr-FR" sz="1900" dirty="0" smtClean="0"/>
              <a:t> on </a:t>
            </a:r>
            <a:r>
              <a:rPr lang="fr-FR" sz="1900" dirty="0" err="1" smtClean="0"/>
              <a:t>requirements</a:t>
            </a:r>
            <a:r>
              <a:rPr lang="fr-FR" sz="1900" dirty="0" smtClean="0"/>
              <a:t>.</a:t>
            </a:r>
            <a:endParaRPr lang="fr-FR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fr-FR" dirty="0" smtClean="0"/>
              <a:t> </a:t>
            </a:r>
            <a:r>
              <a:rPr lang="fr-FR" sz="3600" b="1" u="sng" dirty="0" smtClean="0">
                <a:solidFill>
                  <a:schemeClr val="accent1"/>
                </a:solidFill>
              </a:rPr>
              <a:t>CONCLUSION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en-US" sz="1800" b="1" u="sng" dirty="0" smtClean="0"/>
              <a:t> "Choosing the Right Database for Your Project"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endParaRPr lang="en-US" u="sng" dirty="0" smtClean="0"/>
          </a:p>
          <a:p>
            <a:pPr fontAlgn="base"/>
            <a:r>
              <a:rPr lang="en-US" u="sng" dirty="0" smtClean="0">
                <a:solidFill>
                  <a:srgbClr val="FF0000"/>
                </a:solidFill>
              </a:rPr>
              <a:t>Considerations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sz="1800" dirty="0" smtClean="0"/>
              <a:t>Summarize the key differences and considerations between </a:t>
            </a:r>
            <a:r>
              <a:rPr lang="en-US" sz="1800" dirty="0" err="1" smtClean="0"/>
              <a:t>MongoDB</a:t>
            </a:r>
            <a:r>
              <a:rPr lang="en-US" sz="1800" dirty="0" smtClean="0"/>
              <a:t> and SQL</a:t>
            </a:r>
            <a:r>
              <a:rPr lang="en-US" sz="1800" dirty="0" smtClean="0"/>
              <a:t>.</a:t>
            </a:r>
          </a:p>
          <a:p>
            <a:pPr fontAlgn="base"/>
            <a:endParaRPr lang="en-US" sz="1800" dirty="0" smtClean="0"/>
          </a:p>
          <a:p>
            <a:pPr fontAlgn="base"/>
            <a:r>
              <a:rPr lang="en-US" u="sng" dirty="0" smtClean="0">
                <a:solidFill>
                  <a:srgbClr val="FF0000"/>
                </a:solidFill>
              </a:rPr>
              <a:t>Project Requirements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sz="1800" dirty="0" smtClean="0"/>
              <a:t>Emphasize the importance of understanding project requirements when choosing between </a:t>
            </a:r>
            <a:r>
              <a:rPr lang="en-US" sz="1800" dirty="0" err="1" smtClean="0"/>
              <a:t>MongoDB</a:t>
            </a:r>
            <a:r>
              <a:rPr lang="en-US" sz="1800" dirty="0" smtClean="0"/>
              <a:t> and SQL</a:t>
            </a:r>
            <a:r>
              <a:rPr lang="en-US" dirty="0" smtClean="0"/>
              <a:t>.</a:t>
            </a:r>
          </a:p>
          <a:p>
            <a:pPr fontAlgn="base">
              <a:buNone/>
            </a:pPr>
            <a:endParaRPr lang="en-US" dirty="0" smtClean="0"/>
          </a:p>
          <a:p>
            <a:r>
              <a:rPr lang="en-US" u="sng" dirty="0" smtClean="0">
                <a:solidFill>
                  <a:srgbClr val="FF0000"/>
                </a:solidFill>
              </a:rPr>
              <a:t>Final Thoughts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Conclude with the idea that the choice between </a:t>
            </a:r>
            <a:r>
              <a:rPr lang="en-US" sz="1800" dirty="0" err="1" smtClean="0"/>
              <a:t>MongoDB</a:t>
            </a:r>
            <a:r>
              <a:rPr lang="en-US" sz="1800" dirty="0" smtClean="0"/>
              <a:t> and SQL depends on the specific needs of the project and the nature of the data.</a:t>
            </a:r>
            <a:endParaRPr lang="fr-FR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</TotalTime>
  <Words>340</Words>
  <Application>Microsoft Office PowerPoint</Application>
  <PresentationFormat>Affichage à l'écran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Oriel</vt:lpstr>
      <vt:lpstr>Introduction to Database :</vt:lpstr>
      <vt:lpstr>    MongoDB   "MongoDB - A NoSQL Database”</vt:lpstr>
      <vt:lpstr>    SQL  "SQL - A Relational Database"</vt:lpstr>
      <vt:lpstr>Comparing MongoDB and SQL</vt:lpstr>
      <vt:lpstr>   CONCLUSION  "Choosing the Right Database for Your Project"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:</dc:title>
  <dc:creator>bilel</dc:creator>
  <cp:lastModifiedBy>MHK</cp:lastModifiedBy>
  <cp:revision>4</cp:revision>
  <dcterms:created xsi:type="dcterms:W3CDTF">2024-02-22T14:51:47Z</dcterms:created>
  <dcterms:modified xsi:type="dcterms:W3CDTF">2024-02-22T15:07:54Z</dcterms:modified>
</cp:coreProperties>
</file>