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9144000" cy="5143500" type="screen16x9"/>
  <p:notesSz cx="6858000" cy="9144000"/>
  <p:embeddedFontLst>
    <p:embeddedFont>
      <p:font typeface="Raleway" panose="020B0503030101060003" pitchFamily="34" charset="77"/>
      <p:regular r:id="rId25"/>
      <p:bold r:id="rId26"/>
      <p:italic r:id="rId27"/>
      <p:boldItalic r:id="rId28"/>
    </p:embeddedFont>
    <p:embeddedFont>
      <p:font typeface="Raleway ExtraBold" panose="020B0503030101060003" pitchFamily="34" charset="77"/>
      <p:bold r:id="rId29"/>
      <p:italic r:id="rId30"/>
      <p:boldItalic r:id="rId31"/>
    </p:embeddedFont>
    <p:embeddedFont>
      <p:font typeface="Raleway Light" panose="020B0403030101060003" pitchFamily="34" charset="77"/>
      <p:regular r:id="rId32"/>
      <p:bold r:id="rId33"/>
      <p:italic r:id="rId34"/>
      <p:bold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52"/>
  </p:normalViewPr>
  <p:slideViewPr>
    <p:cSldViewPr snapToGrid="0">
      <p:cViewPr varScale="1">
        <p:scale>
          <a:sx n="134" d="100"/>
          <a:sy n="134" d="100"/>
        </p:scale>
        <p:origin x="100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font" Target="fonts/font11.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www.businessofapps.com/data/just-eat-statistics/" TargetMode="External"/><Relationship Id="rId2" Type="http://schemas.openxmlformats.org/officeDocument/2006/relationships/slide" Target="../slides/slide3.xml"/><Relationship Id="rId1" Type="http://schemas.openxmlformats.org/officeDocument/2006/relationships/notesMaster" Target="../notesMasters/notesMaster1.xml"/><Relationship Id="rId4" Type="http://schemas.openxmlformats.org/officeDocument/2006/relationships/hyperlink" Target="https://www.justeattakeaway.com/our-markets" TargetMode="External"/></Relationships>
</file>

<file path=ppt/notesSlides/_rels/notesSlide4.xml.rels><?xml version="1.0" encoding="UTF-8" standalone="yes"?>
<Relationships xmlns="http://schemas.openxmlformats.org/package/2006/relationships"><Relationship Id="rId8" Type="http://schemas.openxmlformats.org/officeDocument/2006/relationships/hyperlink" Target="https://gorillas.io/en/manifesto" TargetMode="External"/><Relationship Id="rId13" Type="http://schemas.openxmlformats.org/officeDocument/2006/relationships/hyperlink" Target="https://mopinion.com/albert-heijn-caters-to-online-shoppers-with-customer-feedback/" TargetMode="External"/><Relationship Id="rId3" Type="http://schemas.openxmlformats.org/officeDocument/2006/relationships/hyperlink" Target="https://deliveroo.nl/en/" TargetMode="External"/><Relationship Id="rId7" Type="http://schemas.openxmlformats.org/officeDocument/2006/relationships/hyperlink" Target="https://getir.com/hakkimizda/" TargetMode="External"/><Relationship Id="rId12" Type="http://schemas.openxmlformats.org/officeDocument/2006/relationships/hyperlink" Target="https://www.jumbo.com/boodschappen-bestellen/thuisbezorgen" TargetMode="External"/><Relationship Id="rId2" Type="http://schemas.openxmlformats.org/officeDocument/2006/relationships/slide" Target="../slides/slide4.xml"/><Relationship Id="rId1" Type="http://schemas.openxmlformats.org/officeDocument/2006/relationships/notesMaster" Target="../notesMasters/notesMaster1.xml"/><Relationship Id="rId6" Type="http://schemas.openxmlformats.org/officeDocument/2006/relationships/hyperlink" Target="https://about.ubereats.com/nl/en/?_ga=2.158131449.2120831733.1670864377-660897172.1670864377" TargetMode="External"/><Relationship Id="rId11" Type="http://schemas.openxmlformats.org/officeDocument/2006/relationships/hyperlink" Target="https://toogoodtogo.com/en-us/business" TargetMode="External"/><Relationship Id="rId5" Type="http://schemas.openxmlformats.org/officeDocument/2006/relationships/hyperlink" Target="https://www.uber.com/en-TZ/newsroom/ubereats-tech-update-2/" TargetMode="External"/><Relationship Id="rId10" Type="http://schemas.openxmlformats.org/officeDocument/2006/relationships/hyperlink" Target="https://toogoodtogo.com/en-us/movement/education/faq" TargetMode="External"/><Relationship Id="rId4" Type="http://schemas.openxmlformats.org/officeDocument/2006/relationships/hyperlink" Target="https://deliveroo.co.uk/about-us" TargetMode="External"/><Relationship Id="rId9" Type="http://schemas.openxmlformats.org/officeDocument/2006/relationships/hyperlink" Target="https://vigourtimes.com/grocery-delivery-firm-getir-acquires-embattled-rival-gorillas/" TargetMode="External"/><Relationship Id="rId14" Type="http://schemas.openxmlformats.org/officeDocument/2006/relationships/hyperlink" Target="https://www.dominos.nl/app"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g35f391192_00: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 name="Google Shape;55;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1bd8a678f43_0_59: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1bd8a678f43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1bd8a678f43_0_71: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1bd8a678f43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1bd8a678f43_0_89: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1bd8a678f43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1c48425573b_0_12: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1c48425573b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1c48425573b_0_25: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1c48425573b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1c48425573b_0_35: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1c48425573b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1c48425573b_0_46: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g1c48425573b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1c48425573b_0_69: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g1c48425573b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1c48425573b_0_121: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 name="Google Shape;254;g1c48425573b_0_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g1c48425573b_0_180: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 name="Google Shape;264;g1c48425573b_0_1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5fea783189_2_55: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5fea783189_2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1c48425573b_0_156: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g1c48425573b_0_1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1c48425573b_0_190: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1c48425573b_0_1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35ed75ccf_0134: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 name="Google Shape;301;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5fea783189_2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5fea783189_2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hlink"/>
                </a:solidFill>
                <a:hlinkClick r:id="rId3"/>
              </a:rPr>
              <a:t>https://www.businessofapps.com/data/just-eat-statistics/</a:t>
            </a:r>
            <a:endParaRPr/>
          </a:p>
          <a:p>
            <a:pPr marL="0" lvl="0" indent="0" algn="l" rtl="0">
              <a:spcBef>
                <a:spcPts val="0"/>
              </a:spcBef>
              <a:spcAft>
                <a:spcPts val="0"/>
              </a:spcAft>
              <a:buNone/>
            </a:pPr>
            <a:r>
              <a:rPr lang="en" u="sng">
                <a:solidFill>
                  <a:schemeClr val="hlink"/>
                </a:solidFill>
                <a:hlinkClick r:id="rId4"/>
              </a:rPr>
              <a:t>https://www.justeattakeaway.com/our-markets</a:t>
            </a:r>
            <a:endParaRPr/>
          </a:p>
          <a:p>
            <a:pPr marL="0" lvl="0" indent="0" algn="l" rtl="0">
              <a:spcBef>
                <a:spcPts val="0"/>
              </a:spcBef>
              <a:spcAft>
                <a:spcPts val="0"/>
              </a:spcAft>
              <a:buNone/>
            </a:pPr>
            <a:r>
              <a:rPr lang="en"/>
              <a:t>https://www.justeattakeaway.com/what-we-do</a:t>
            </a:r>
            <a:endParaRPr/>
          </a:p>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1ad12bee868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1ad12bee868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hlink"/>
                </a:solidFill>
                <a:hlinkClick r:id="rId3"/>
              </a:rPr>
              <a:t>https://deliveroo.nl/en/</a:t>
            </a:r>
            <a:endParaRPr/>
          </a:p>
          <a:p>
            <a:pPr marL="0" lvl="0" indent="0" algn="l" rtl="0">
              <a:spcBef>
                <a:spcPts val="0"/>
              </a:spcBef>
              <a:spcAft>
                <a:spcPts val="0"/>
              </a:spcAft>
              <a:buNone/>
            </a:pPr>
            <a:r>
              <a:rPr lang="en" u="sng">
                <a:solidFill>
                  <a:schemeClr val="hlink"/>
                </a:solidFill>
                <a:hlinkClick r:id="rId4"/>
              </a:rPr>
              <a:t>https://deliveroo.co.uk/about-us</a:t>
            </a:r>
            <a:endParaRPr/>
          </a:p>
          <a:p>
            <a:pPr marL="0" lvl="0" indent="0" algn="l" rtl="0">
              <a:spcBef>
                <a:spcPts val="0"/>
              </a:spcBef>
              <a:spcAft>
                <a:spcPts val="0"/>
              </a:spcAft>
              <a:buNone/>
            </a:pPr>
            <a:r>
              <a:rPr lang="en" u="sng">
                <a:solidFill>
                  <a:schemeClr val="hlink"/>
                </a:solidFill>
                <a:hlinkClick r:id="rId5"/>
              </a:rPr>
              <a:t>https://www.uber.com/en-TZ/newsroom/ubereats-tech-update-2/</a:t>
            </a:r>
            <a:endParaRPr/>
          </a:p>
          <a:p>
            <a:pPr marL="0" lvl="0" indent="0" algn="l" rtl="0">
              <a:spcBef>
                <a:spcPts val="0"/>
              </a:spcBef>
              <a:spcAft>
                <a:spcPts val="0"/>
              </a:spcAft>
              <a:buNone/>
            </a:pPr>
            <a:r>
              <a:rPr lang="en" u="sng">
                <a:solidFill>
                  <a:schemeClr val="hlink"/>
                </a:solidFill>
                <a:hlinkClick r:id="rId6"/>
              </a:rPr>
              <a:t>https://about.ubereats.com/nl/en/?_ga=2.158131449.2120831733.1670864377-660897172.1670864377</a:t>
            </a:r>
            <a:endParaRPr/>
          </a:p>
          <a:p>
            <a:pPr marL="0" lvl="0" indent="0" algn="l" rtl="0">
              <a:spcBef>
                <a:spcPts val="0"/>
              </a:spcBef>
              <a:spcAft>
                <a:spcPts val="0"/>
              </a:spcAft>
              <a:buNone/>
            </a:pPr>
            <a:r>
              <a:rPr lang="en" u="sng">
                <a:solidFill>
                  <a:schemeClr val="hlink"/>
                </a:solidFill>
                <a:hlinkClick r:id="rId7"/>
              </a:rPr>
              <a:t>https://getir.com/hakkimizda/</a:t>
            </a:r>
            <a:endParaRPr/>
          </a:p>
          <a:p>
            <a:pPr marL="0" lvl="0" indent="0" algn="l" rtl="0">
              <a:spcBef>
                <a:spcPts val="0"/>
              </a:spcBef>
              <a:spcAft>
                <a:spcPts val="0"/>
              </a:spcAft>
              <a:buNone/>
            </a:pPr>
            <a:r>
              <a:rPr lang="en" u="sng">
                <a:solidFill>
                  <a:schemeClr val="hlink"/>
                </a:solidFill>
                <a:hlinkClick r:id="rId8"/>
              </a:rPr>
              <a:t>https://gorillas.io/en/manifesto</a:t>
            </a:r>
            <a:endParaRPr/>
          </a:p>
          <a:p>
            <a:pPr marL="0" lvl="0" indent="0" algn="l" rtl="0">
              <a:spcBef>
                <a:spcPts val="0"/>
              </a:spcBef>
              <a:spcAft>
                <a:spcPts val="0"/>
              </a:spcAft>
              <a:buNone/>
            </a:pPr>
            <a:r>
              <a:rPr lang="en" u="sng">
                <a:solidFill>
                  <a:schemeClr val="hlink"/>
                </a:solidFill>
                <a:hlinkClick r:id="rId9"/>
              </a:rPr>
              <a:t>https://vigourtimes.com/grocery-delivery-firm-getir-acquires-embattled-rival-gorillas/</a:t>
            </a:r>
            <a:endParaRPr/>
          </a:p>
          <a:p>
            <a:pPr marL="0" lvl="0" indent="0" algn="l" rtl="0">
              <a:spcBef>
                <a:spcPts val="0"/>
              </a:spcBef>
              <a:spcAft>
                <a:spcPts val="0"/>
              </a:spcAft>
              <a:buNone/>
            </a:pPr>
            <a:r>
              <a:rPr lang="en" u="sng">
                <a:solidFill>
                  <a:schemeClr val="hlink"/>
                </a:solidFill>
                <a:hlinkClick r:id="rId10"/>
              </a:rPr>
              <a:t>https://toogoodtogo.com/en-us/movement/education/faq</a:t>
            </a:r>
            <a:endParaRPr/>
          </a:p>
          <a:p>
            <a:pPr marL="0" lvl="0" indent="0" algn="l" rtl="0">
              <a:spcBef>
                <a:spcPts val="0"/>
              </a:spcBef>
              <a:spcAft>
                <a:spcPts val="0"/>
              </a:spcAft>
              <a:buNone/>
            </a:pPr>
            <a:r>
              <a:rPr lang="en" u="sng">
                <a:solidFill>
                  <a:schemeClr val="hlink"/>
                </a:solidFill>
                <a:hlinkClick r:id="rId11"/>
              </a:rPr>
              <a:t>https://toogoodtogo.com/en-us/business</a:t>
            </a:r>
            <a:endParaRPr/>
          </a:p>
          <a:p>
            <a:pPr marL="0" lvl="0" indent="0" algn="l" rtl="0">
              <a:spcBef>
                <a:spcPts val="0"/>
              </a:spcBef>
              <a:spcAft>
                <a:spcPts val="0"/>
              </a:spcAft>
              <a:buNone/>
            </a:pPr>
            <a:r>
              <a:rPr lang="en" u="sng">
                <a:solidFill>
                  <a:schemeClr val="hlink"/>
                </a:solidFill>
                <a:hlinkClick r:id="rId12"/>
              </a:rPr>
              <a:t>https://www.jumbo.com/boodschappen-bestellen/thuisbezorgen</a:t>
            </a:r>
            <a:endParaRPr/>
          </a:p>
          <a:p>
            <a:pPr marL="0" lvl="0" indent="0" algn="l" rtl="0">
              <a:spcBef>
                <a:spcPts val="0"/>
              </a:spcBef>
              <a:spcAft>
                <a:spcPts val="0"/>
              </a:spcAft>
              <a:buNone/>
            </a:pPr>
            <a:r>
              <a:rPr lang="en" u="sng">
                <a:solidFill>
                  <a:schemeClr val="hlink"/>
                </a:solidFill>
                <a:hlinkClick r:id="rId13"/>
              </a:rPr>
              <a:t>https://mopinion.com/albert-heijn-caters-to-online-shoppers-with-customer-feedback/</a:t>
            </a:r>
            <a:endParaRPr/>
          </a:p>
          <a:p>
            <a:pPr marL="0" lvl="0" indent="0" algn="l" rtl="0">
              <a:spcBef>
                <a:spcPts val="0"/>
              </a:spcBef>
              <a:spcAft>
                <a:spcPts val="0"/>
              </a:spcAft>
              <a:buNone/>
            </a:pPr>
            <a:r>
              <a:rPr lang="en" u="sng">
                <a:solidFill>
                  <a:schemeClr val="hlink"/>
                </a:solidFill>
                <a:hlinkClick r:id="rId14"/>
              </a:rPr>
              <a:t>https://www.dominos.nl/app</a:t>
            </a:r>
            <a:endParaRPr/>
          </a:p>
          <a:p>
            <a:pPr marL="0" lvl="0" indent="0" algn="l" rtl="0">
              <a:spcBef>
                <a:spcPts val="0"/>
              </a:spcBef>
              <a:spcAft>
                <a:spcPts val="0"/>
              </a:spcAft>
              <a:buNone/>
            </a:pPr>
            <a:r>
              <a:rPr lang="en"/>
              <a:t>https://www.mcdonalds.com/us/en-us/about-us.html</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1ad12bee868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1ad12bee868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1bd8a678f43_0_0: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1bd8a678f4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1bd8a678f43_0_25: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1bd8a678f43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1bd8a678f43_0_40: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1bd8a678f43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5fea783189_2_93: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5fea783189_2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rgbClr val="FFB600"/>
        </a:solidFill>
        <a:effectLst/>
      </p:bgPr>
    </p:bg>
    <p:spTree>
      <p:nvGrpSpPr>
        <p:cNvPr id="1" name="Shape 9"/>
        <p:cNvGrpSpPr/>
        <p:nvPr/>
      </p:nvGrpSpPr>
      <p:grpSpPr>
        <a:xfrm>
          <a:off x="0" y="0"/>
          <a:ext cx="0" cy="0"/>
          <a:chOff x="0" y="0"/>
          <a:chExt cx="0" cy="0"/>
        </a:xfrm>
      </p:grpSpPr>
      <p:sp>
        <p:nvSpPr>
          <p:cNvPr id="10" name="Google Shape;10;p2"/>
          <p:cNvSpPr/>
          <p:nvPr/>
        </p:nvSpPr>
        <p:spPr>
          <a:xfrm>
            <a:off x="390735" y="379877"/>
            <a:ext cx="8362529" cy="4383746"/>
          </a:xfrm>
          <a:custGeom>
            <a:avLst/>
            <a:gdLst/>
            <a:ahLst/>
            <a:cxnLst/>
            <a:rect l="l" t="t" r="r" b="b"/>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FFFFFF"/>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txBox="1">
            <a:spLocks noGrp="1"/>
          </p:cNvSpPr>
          <p:nvPr>
            <p:ph type="ctrTitle"/>
          </p:nvPr>
        </p:nvSpPr>
        <p:spPr>
          <a:xfrm>
            <a:off x="685800" y="3287213"/>
            <a:ext cx="7772400" cy="1159800"/>
          </a:xfrm>
          <a:prstGeom prst="rect">
            <a:avLst/>
          </a:prstGeom>
        </p:spPr>
        <p:txBody>
          <a:bodyPr spcFirstLastPara="1" wrap="square" lIns="91425" tIns="91425" rIns="91425" bIns="91425" anchor="b" anchorCtr="0">
            <a:noAutofit/>
          </a:bodyPr>
          <a:lstStyle>
            <a:lvl1pPr lvl="0">
              <a:spcBef>
                <a:spcPts val="0"/>
              </a:spcBef>
              <a:spcAft>
                <a:spcPts val="0"/>
              </a:spcAft>
              <a:buClr>
                <a:srgbClr val="FFFFFF"/>
              </a:buClr>
              <a:buSzPts val="6000"/>
              <a:buNone/>
              <a:defRPr sz="6000">
                <a:solidFill>
                  <a:srgbClr val="FFFFFF"/>
                </a:solidFill>
              </a:defRPr>
            </a:lvl1pPr>
            <a:lvl2pPr lvl="1">
              <a:spcBef>
                <a:spcPts val="0"/>
              </a:spcBef>
              <a:spcAft>
                <a:spcPts val="0"/>
              </a:spcAft>
              <a:buClr>
                <a:srgbClr val="FFFFFF"/>
              </a:buClr>
              <a:buSzPts val="6000"/>
              <a:buNone/>
              <a:defRPr sz="6000">
                <a:solidFill>
                  <a:srgbClr val="FFFFFF"/>
                </a:solidFill>
              </a:defRPr>
            </a:lvl2pPr>
            <a:lvl3pPr lvl="2">
              <a:spcBef>
                <a:spcPts val="0"/>
              </a:spcBef>
              <a:spcAft>
                <a:spcPts val="0"/>
              </a:spcAft>
              <a:buClr>
                <a:srgbClr val="FFFFFF"/>
              </a:buClr>
              <a:buSzPts val="6000"/>
              <a:buNone/>
              <a:defRPr sz="6000">
                <a:solidFill>
                  <a:srgbClr val="FFFFFF"/>
                </a:solidFill>
              </a:defRPr>
            </a:lvl3pPr>
            <a:lvl4pPr lvl="3">
              <a:spcBef>
                <a:spcPts val="0"/>
              </a:spcBef>
              <a:spcAft>
                <a:spcPts val="0"/>
              </a:spcAft>
              <a:buClr>
                <a:srgbClr val="FFFFFF"/>
              </a:buClr>
              <a:buSzPts val="6000"/>
              <a:buNone/>
              <a:defRPr sz="6000">
                <a:solidFill>
                  <a:srgbClr val="FFFFFF"/>
                </a:solidFill>
              </a:defRPr>
            </a:lvl4pPr>
            <a:lvl5pPr lvl="4">
              <a:spcBef>
                <a:spcPts val="0"/>
              </a:spcBef>
              <a:spcAft>
                <a:spcPts val="0"/>
              </a:spcAft>
              <a:buClr>
                <a:srgbClr val="FFFFFF"/>
              </a:buClr>
              <a:buSzPts val="6000"/>
              <a:buNone/>
              <a:defRPr sz="6000">
                <a:solidFill>
                  <a:srgbClr val="FFFFFF"/>
                </a:solidFill>
              </a:defRPr>
            </a:lvl5pPr>
            <a:lvl6pPr lvl="5">
              <a:spcBef>
                <a:spcPts val="0"/>
              </a:spcBef>
              <a:spcAft>
                <a:spcPts val="0"/>
              </a:spcAft>
              <a:buClr>
                <a:srgbClr val="FFFFFF"/>
              </a:buClr>
              <a:buSzPts val="6000"/>
              <a:buNone/>
              <a:defRPr sz="6000">
                <a:solidFill>
                  <a:srgbClr val="FFFFFF"/>
                </a:solidFill>
              </a:defRPr>
            </a:lvl6pPr>
            <a:lvl7pPr lvl="6">
              <a:spcBef>
                <a:spcPts val="0"/>
              </a:spcBef>
              <a:spcAft>
                <a:spcPts val="0"/>
              </a:spcAft>
              <a:buClr>
                <a:srgbClr val="FFFFFF"/>
              </a:buClr>
              <a:buSzPts val="6000"/>
              <a:buNone/>
              <a:defRPr sz="6000">
                <a:solidFill>
                  <a:srgbClr val="FFFFFF"/>
                </a:solidFill>
              </a:defRPr>
            </a:lvl7pPr>
            <a:lvl8pPr lvl="7">
              <a:spcBef>
                <a:spcPts val="0"/>
              </a:spcBef>
              <a:spcAft>
                <a:spcPts val="0"/>
              </a:spcAft>
              <a:buClr>
                <a:srgbClr val="FFFFFF"/>
              </a:buClr>
              <a:buSzPts val="6000"/>
              <a:buNone/>
              <a:defRPr sz="6000">
                <a:solidFill>
                  <a:srgbClr val="FFFFFF"/>
                </a:solidFill>
              </a:defRPr>
            </a:lvl8pPr>
            <a:lvl9pPr lvl="8">
              <a:spcBef>
                <a:spcPts val="0"/>
              </a:spcBef>
              <a:spcAft>
                <a:spcPts val="0"/>
              </a:spcAft>
              <a:buClr>
                <a:srgbClr val="FFFFFF"/>
              </a:buClr>
              <a:buSzPts val="6000"/>
              <a:buNone/>
              <a:defRPr sz="6000">
                <a:solidFill>
                  <a:srgbClr val="FFFFFF"/>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colored">
  <p:cSld name="BLANK_1">
    <p:bg>
      <p:bgPr>
        <a:solidFill>
          <a:srgbClr val="FFB600"/>
        </a:solidFill>
        <a:effectLst/>
      </p:bgPr>
    </p:bg>
    <p:spTree>
      <p:nvGrpSpPr>
        <p:cNvPr id="1" name="Shape 50"/>
        <p:cNvGrpSpPr/>
        <p:nvPr/>
      </p:nvGrpSpPr>
      <p:grpSpPr>
        <a:xfrm>
          <a:off x="0" y="0"/>
          <a:ext cx="0" cy="0"/>
          <a:chOff x="0" y="0"/>
          <a:chExt cx="0" cy="0"/>
        </a:xfrm>
      </p:grpSpPr>
      <p:sp>
        <p:nvSpPr>
          <p:cNvPr id="51" name="Google Shape;51;p11"/>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
        <p:nvSpPr>
          <p:cNvPr id="52" name="Google Shape;52;p11"/>
          <p:cNvSpPr/>
          <p:nvPr/>
        </p:nvSpPr>
        <p:spPr>
          <a:xfrm>
            <a:off x="390735" y="379877"/>
            <a:ext cx="8362529" cy="4383746"/>
          </a:xfrm>
          <a:custGeom>
            <a:avLst/>
            <a:gdLst/>
            <a:ahLst/>
            <a:cxnLst/>
            <a:rect l="l" t="t" r="r" b="b"/>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FFFFFF"/>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solidFill>
          <a:srgbClr val="FFB600"/>
        </a:solidFill>
        <a:effectLst/>
      </p:bgPr>
    </p:bg>
    <p:spTree>
      <p:nvGrpSpPr>
        <p:cNvPr id="1" name="Shape 12"/>
        <p:cNvGrpSpPr/>
        <p:nvPr/>
      </p:nvGrpSpPr>
      <p:grpSpPr>
        <a:xfrm>
          <a:off x="0" y="0"/>
          <a:ext cx="0" cy="0"/>
          <a:chOff x="0" y="0"/>
          <a:chExt cx="0" cy="0"/>
        </a:xfrm>
      </p:grpSpPr>
      <p:sp>
        <p:nvSpPr>
          <p:cNvPr id="13" name="Google Shape;13;p3"/>
          <p:cNvSpPr/>
          <p:nvPr/>
        </p:nvSpPr>
        <p:spPr>
          <a:xfrm>
            <a:off x="390735" y="379877"/>
            <a:ext cx="8362529" cy="4383746"/>
          </a:xfrm>
          <a:custGeom>
            <a:avLst/>
            <a:gdLst/>
            <a:ahLst/>
            <a:cxnLst/>
            <a:rect l="l" t="t" r="r" b="b"/>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434343"/>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3"/>
          <p:cNvSpPr txBox="1">
            <a:spLocks noGrp="1"/>
          </p:cNvSpPr>
          <p:nvPr>
            <p:ph type="ctrTitle"/>
          </p:nvPr>
        </p:nvSpPr>
        <p:spPr>
          <a:xfrm>
            <a:off x="685800" y="2726342"/>
            <a:ext cx="7772400" cy="1159800"/>
          </a:xfrm>
          <a:prstGeom prst="rect">
            <a:avLst/>
          </a:prstGeom>
        </p:spPr>
        <p:txBody>
          <a:bodyPr spcFirstLastPara="1" wrap="square" lIns="91425" tIns="91425" rIns="91425" bIns="91425" anchor="b"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15" name="Google Shape;15;p3"/>
          <p:cNvSpPr txBox="1">
            <a:spLocks noGrp="1"/>
          </p:cNvSpPr>
          <p:nvPr>
            <p:ph type="subTitle" idx="1"/>
          </p:nvPr>
        </p:nvSpPr>
        <p:spPr>
          <a:xfrm>
            <a:off x="685800" y="3830653"/>
            <a:ext cx="7772400" cy="7848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FFFFF"/>
              </a:buClr>
              <a:buSzPts val="1800"/>
              <a:buNone/>
              <a:defRPr>
                <a:solidFill>
                  <a:srgbClr val="FFFFFF"/>
                </a:solidFill>
              </a:defRPr>
            </a:lvl1pPr>
            <a:lvl2pPr lvl="1" rtl="0">
              <a:spcBef>
                <a:spcPts val="0"/>
              </a:spcBef>
              <a:spcAft>
                <a:spcPts val="0"/>
              </a:spcAft>
              <a:buClr>
                <a:srgbClr val="FFFFFF"/>
              </a:buClr>
              <a:buSzPts val="3000"/>
              <a:buNone/>
              <a:defRPr sz="3000">
                <a:solidFill>
                  <a:srgbClr val="FFFFFF"/>
                </a:solidFill>
              </a:defRPr>
            </a:lvl2pPr>
            <a:lvl3pPr lvl="2" rtl="0">
              <a:spcBef>
                <a:spcPts val="0"/>
              </a:spcBef>
              <a:spcAft>
                <a:spcPts val="0"/>
              </a:spcAft>
              <a:buClr>
                <a:srgbClr val="FFFFFF"/>
              </a:buClr>
              <a:buSzPts val="3000"/>
              <a:buNone/>
              <a:defRPr sz="3000">
                <a:solidFill>
                  <a:srgbClr val="FFFFFF"/>
                </a:solidFill>
              </a:defRPr>
            </a:lvl3pPr>
            <a:lvl4pPr lvl="3" rtl="0">
              <a:spcBef>
                <a:spcPts val="0"/>
              </a:spcBef>
              <a:spcAft>
                <a:spcPts val="0"/>
              </a:spcAft>
              <a:buClr>
                <a:srgbClr val="FFFFFF"/>
              </a:buClr>
              <a:buSzPts val="3000"/>
              <a:buNone/>
              <a:defRPr sz="3000">
                <a:solidFill>
                  <a:srgbClr val="FFFFFF"/>
                </a:solidFill>
              </a:defRPr>
            </a:lvl4pPr>
            <a:lvl5pPr lvl="4" rtl="0">
              <a:spcBef>
                <a:spcPts val="0"/>
              </a:spcBef>
              <a:spcAft>
                <a:spcPts val="0"/>
              </a:spcAft>
              <a:buClr>
                <a:srgbClr val="FFFFFF"/>
              </a:buClr>
              <a:buSzPts val="3000"/>
              <a:buNone/>
              <a:defRPr sz="3000">
                <a:solidFill>
                  <a:srgbClr val="FFFFFF"/>
                </a:solidFill>
              </a:defRPr>
            </a:lvl5pPr>
            <a:lvl6pPr lvl="5" rtl="0">
              <a:spcBef>
                <a:spcPts val="0"/>
              </a:spcBef>
              <a:spcAft>
                <a:spcPts val="0"/>
              </a:spcAft>
              <a:buClr>
                <a:srgbClr val="FFFFFF"/>
              </a:buClr>
              <a:buSzPts val="3000"/>
              <a:buNone/>
              <a:defRPr sz="3000">
                <a:solidFill>
                  <a:srgbClr val="FFFFFF"/>
                </a:solidFill>
              </a:defRPr>
            </a:lvl6pPr>
            <a:lvl7pPr lvl="6" rtl="0">
              <a:spcBef>
                <a:spcPts val="0"/>
              </a:spcBef>
              <a:spcAft>
                <a:spcPts val="0"/>
              </a:spcAft>
              <a:buClr>
                <a:srgbClr val="FFFFFF"/>
              </a:buClr>
              <a:buSzPts val="3000"/>
              <a:buNone/>
              <a:defRPr sz="3000">
                <a:solidFill>
                  <a:srgbClr val="FFFFFF"/>
                </a:solidFill>
              </a:defRPr>
            </a:lvl7pPr>
            <a:lvl8pPr lvl="7" rtl="0">
              <a:spcBef>
                <a:spcPts val="0"/>
              </a:spcBef>
              <a:spcAft>
                <a:spcPts val="0"/>
              </a:spcAft>
              <a:buClr>
                <a:srgbClr val="FFFFFF"/>
              </a:buClr>
              <a:buSzPts val="3000"/>
              <a:buNone/>
              <a:defRPr sz="3000">
                <a:solidFill>
                  <a:srgbClr val="FFFFFF"/>
                </a:solidFill>
              </a:defRPr>
            </a:lvl8pPr>
            <a:lvl9pPr lvl="8" rtl="0">
              <a:spcBef>
                <a:spcPts val="0"/>
              </a:spcBef>
              <a:spcAft>
                <a:spcPts val="0"/>
              </a:spcAft>
              <a:buClr>
                <a:srgbClr val="FFFFFF"/>
              </a:buClr>
              <a:buSzPts val="3000"/>
              <a:buNone/>
              <a:defRPr sz="3000">
                <a:solidFill>
                  <a:srgbClr val="FFFFFF"/>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bg>
      <p:bgPr>
        <a:solidFill>
          <a:srgbClr val="FFB600"/>
        </a:solidFill>
        <a:effectLst/>
      </p:bgPr>
    </p:bg>
    <p:spTree>
      <p:nvGrpSpPr>
        <p:cNvPr id="1" name="Shape 16"/>
        <p:cNvGrpSpPr/>
        <p:nvPr/>
      </p:nvGrpSpPr>
      <p:grpSpPr>
        <a:xfrm>
          <a:off x="0" y="0"/>
          <a:ext cx="0" cy="0"/>
          <a:chOff x="0" y="0"/>
          <a:chExt cx="0" cy="0"/>
        </a:xfrm>
      </p:grpSpPr>
      <p:sp>
        <p:nvSpPr>
          <p:cNvPr id="17" name="Google Shape;17;p4"/>
          <p:cNvSpPr/>
          <p:nvPr/>
        </p:nvSpPr>
        <p:spPr>
          <a:xfrm flipH="1">
            <a:off x="390735" y="379877"/>
            <a:ext cx="8362529" cy="4383746"/>
          </a:xfrm>
          <a:custGeom>
            <a:avLst/>
            <a:gdLst/>
            <a:ahLst/>
            <a:cxnLst/>
            <a:rect l="l" t="t" r="r" b="b"/>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434343"/>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4"/>
          <p:cNvSpPr txBox="1">
            <a:spLocks noGrp="1"/>
          </p:cNvSpPr>
          <p:nvPr>
            <p:ph type="body" idx="1"/>
          </p:nvPr>
        </p:nvSpPr>
        <p:spPr>
          <a:xfrm>
            <a:off x="1757200" y="2161800"/>
            <a:ext cx="5629800" cy="819900"/>
          </a:xfrm>
          <a:prstGeom prst="rect">
            <a:avLst/>
          </a:prstGeom>
        </p:spPr>
        <p:txBody>
          <a:bodyPr spcFirstLastPara="1" wrap="square" lIns="91425" tIns="91425" rIns="91425" bIns="91425" anchor="ctr" anchorCtr="0">
            <a:noAutofit/>
          </a:bodyPr>
          <a:lstStyle>
            <a:lvl1pPr marL="457200" lvl="0" indent="-419100" algn="ctr" rtl="0">
              <a:spcBef>
                <a:spcPts val="600"/>
              </a:spcBef>
              <a:spcAft>
                <a:spcPts val="0"/>
              </a:spcAft>
              <a:buClr>
                <a:srgbClr val="434343"/>
              </a:buClr>
              <a:buSzPts val="3000"/>
              <a:buChar char="●"/>
              <a:defRPr sz="3000" i="1">
                <a:solidFill>
                  <a:srgbClr val="434343"/>
                </a:solidFill>
              </a:defRPr>
            </a:lvl1pPr>
            <a:lvl2pPr marL="914400" lvl="1" indent="-419100" algn="ctr" rtl="0">
              <a:spcBef>
                <a:spcPts val="0"/>
              </a:spcBef>
              <a:spcAft>
                <a:spcPts val="0"/>
              </a:spcAft>
              <a:buClr>
                <a:srgbClr val="434343"/>
              </a:buClr>
              <a:buSzPts val="3000"/>
              <a:buChar char="○"/>
              <a:defRPr sz="3000" i="1">
                <a:solidFill>
                  <a:srgbClr val="434343"/>
                </a:solidFill>
              </a:defRPr>
            </a:lvl2pPr>
            <a:lvl3pPr marL="1371600" lvl="2" indent="-419100" algn="ctr" rtl="0">
              <a:spcBef>
                <a:spcPts val="0"/>
              </a:spcBef>
              <a:spcAft>
                <a:spcPts val="0"/>
              </a:spcAft>
              <a:buClr>
                <a:srgbClr val="434343"/>
              </a:buClr>
              <a:buSzPts val="3000"/>
              <a:buChar char="■"/>
              <a:defRPr sz="3000" i="1">
                <a:solidFill>
                  <a:srgbClr val="434343"/>
                </a:solidFill>
              </a:defRPr>
            </a:lvl3pPr>
            <a:lvl4pPr marL="1828800" lvl="3" indent="-419100" algn="ctr" rtl="0">
              <a:spcBef>
                <a:spcPts val="0"/>
              </a:spcBef>
              <a:spcAft>
                <a:spcPts val="0"/>
              </a:spcAft>
              <a:buClr>
                <a:srgbClr val="434343"/>
              </a:buClr>
              <a:buSzPts val="3000"/>
              <a:buChar char="●"/>
              <a:defRPr sz="3000" i="1">
                <a:solidFill>
                  <a:srgbClr val="434343"/>
                </a:solidFill>
              </a:defRPr>
            </a:lvl4pPr>
            <a:lvl5pPr marL="2286000" lvl="4" indent="-419100" algn="ctr" rtl="0">
              <a:spcBef>
                <a:spcPts val="0"/>
              </a:spcBef>
              <a:spcAft>
                <a:spcPts val="0"/>
              </a:spcAft>
              <a:buClr>
                <a:srgbClr val="434343"/>
              </a:buClr>
              <a:buSzPts val="3000"/>
              <a:buChar char="○"/>
              <a:defRPr sz="3000" i="1">
                <a:solidFill>
                  <a:srgbClr val="434343"/>
                </a:solidFill>
              </a:defRPr>
            </a:lvl5pPr>
            <a:lvl6pPr marL="2743200" lvl="5" indent="-419100" algn="ctr" rtl="0">
              <a:spcBef>
                <a:spcPts val="0"/>
              </a:spcBef>
              <a:spcAft>
                <a:spcPts val="0"/>
              </a:spcAft>
              <a:buClr>
                <a:srgbClr val="434343"/>
              </a:buClr>
              <a:buSzPts val="3000"/>
              <a:buChar char="■"/>
              <a:defRPr sz="3000" i="1">
                <a:solidFill>
                  <a:srgbClr val="434343"/>
                </a:solidFill>
              </a:defRPr>
            </a:lvl6pPr>
            <a:lvl7pPr marL="3200400" lvl="6" indent="-419100" algn="ctr" rtl="0">
              <a:spcBef>
                <a:spcPts val="0"/>
              </a:spcBef>
              <a:spcAft>
                <a:spcPts val="0"/>
              </a:spcAft>
              <a:buClr>
                <a:srgbClr val="434343"/>
              </a:buClr>
              <a:buSzPts val="3000"/>
              <a:buChar char="●"/>
              <a:defRPr sz="3000" i="1">
                <a:solidFill>
                  <a:srgbClr val="434343"/>
                </a:solidFill>
              </a:defRPr>
            </a:lvl7pPr>
            <a:lvl8pPr marL="3657600" lvl="7" indent="-419100" algn="ctr" rtl="0">
              <a:spcBef>
                <a:spcPts val="0"/>
              </a:spcBef>
              <a:spcAft>
                <a:spcPts val="0"/>
              </a:spcAft>
              <a:buClr>
                <a:srgbClr val="434343"/>
              </a:buClr>
              <a:buSzPts val="3000"/>
              <a:buChar char="○"/>
              <a:defRPr sz="3000" i="1">
                <a:solidFill>
                  <a:srgbClr val="434343"/>
                </a:solidFill>
              </a:defRPr>
            </a:lvl8pPr>
            <a:lvl9pPr marL="4114800" lvl="8" indent="-419100" algn="ctr">
              <a:spcBef>
                <a:spcPts val="0"/>
              </a:spcBef>
              <a:spcAft>
                <a:spcPts val="0"/>
              </a:spcAft>
              <a:buClr>
                <a:srgbClr val="434343"/>
              </a:buClr>
              <a:buSzPts val="3000"/>
              <a:buChar char="■"/>
              <a:defRPr sz="3000" i="1">
                <a:solidFill>
                  <a:srgbClr val="434343"/>
                </a:solidFill>
              </a:defRPr>
            </a:lvl9pPr>
          </a:lstStyle>
          <a:p>
            <a:endParaRPr/>
          </a:p>
        </p:txBody>
      </p:sp>
      <p:sp>
        <p:nvSpPr>
          <p:cNvPr id="19" name="Google Shape;19;p4"/>
          <p:cNvSpPr txBox="1"/>
          <p:nvPr/>
        </p:nvSpPr>
        <p:spPr>
          <a:xfrm>
            <a:off x="205550" y="75075"/>
            <a:ext cx="799500" cy="65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0" b="1">
                <a:solidFill>
                  <a:srgbClr val="434343"/>
                </a:solidFill>
                <a:latin typeface="Raleway"/>
                <a:ea typeface="Raleway"/>
                <a:cs typeface="Raleway"/>
                <a:sym typeface="Raleway"/>
              </a:rPr>
              <a:t>“</a:t>
            </a:r>
            <a:endParaRPr sz="12000" b="1">
              <a:solidFill>
                <a:srgbClr val="434343"/>
              </a:solidFill>
              <a:latin typeface="Raleway"/>
              <a:ea typeface="Raleway"/>
              <a:cs typeface="Raleway"/>
              <a:sym typeface="Raleway"/>
            </a:endParaRPr>
          </a:p>
        </p:txBody>
      </p:sp>
      <p:sp>
        <p:nvSpPr>
          <p:cNvPr id="20" name="Google Shape;20;p4"/>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1"/>
        <p:cNvGrpSpPr/>
        <p:nvPr/>
      </p:nvGrpSpPr>
      <p:grpSpPr>
        <a:xfrm>
          <a:off x="0" y="0"/>
          <a:ext cx="0" cy="0"/>
          <a:chOff x="0" y="0"/>
          <a:chExt cx="0" cy="0"/>
        </a:xfrm>
      </p:grpSpPr>
      <p:sp>
        <p:nvSpPr>
          <p:cNvPr id="22" name="Google Shape;22;p5"/>
          <p:cNvSpPr/>
          <p:nvPr/>
        </p:nvSpPr>
        <p:spPr>
          <a:xfrm>
            <a:off x="390735" y="379877"/>
            <a:ext cx="8362529" cy="4383746"/>
          </a:xfrm>
          <a:custGeom>
            <a:avLst/>
            <a:gdLst/>
            <a:ahLst/>
            <a:cxnLst/>
            <a:rect l="l" t="t" r="r" b="b"/>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FFB600"/>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5"/>
          <p:cNvSpPr txBox="1">
            <a:spLocks noGrp="1"/>
          </p:cNvSpPr>
          <p:nvPr>
            <p:ph type="title"/>
          </p:nvPr>
        </p:nvSpPr>
        <p:spPr>
          <a:xfrm>
            <a:off x="922000" y="891775"/>
            <a:ext cx="6866100" cy="857400"/>
          </a:xfrm>
          <a:prstGeom prst="rect">
            <a:avLst/>
          </a:prstGeom>
        </p:spPr>
        <p:txBody>
          <a:bodyPr spcFirstLastPara="1" wrap="square" lIns="91425" tIns="91425" rIns="91425" bIns="91425" anchor="t" anchorCtr="0">
            <a:noAutofit/>
          </a:bodyPr>
          <a:lstStyle>
            <a:lvl1pPr lvl="0">
              <a:spcBef>
                <a:spcPts val="0"/>
              </a:spcBef>
              <a:spcAft>
                <a:spcPts val="0"/>
              </a:spcAft>
              <a:buSzPts val="5800"/>
              <a:buNone/>
              <a:defRPr/>
            </a:lvl1pPr>
            <a:lvl2pPr lvl="1">
              <a:spcBef>
                <a:spcPts val="0"/>
              </a:spcBef>
              <a:spcAft>
                <a:spcPts val="0"/>
              </a:spcAft>
              <a:buSzPts val="5800"/>
              <a:buNone/>
              <a:defRPr/>
            </a:lvl2pPr>
            <a:lvl3pPr lvl="2">
              <a:spcBef>
                <a:spcPts val="0"/>
              </a:spcBef>
              <a:spcAft>
                <a:spcPts val="0"/>
              </a:spcAft>
              <a:buSzPts val="5800"/>
              <a:buNone/>
              <a:defRPr/>
            </a:lvl3pPr>
            <a:lvl4pPr lvl="3">
              <a:spcBef>
                <a:spcPts val="0"/>
              </a:spcBef>
              <a:spcAft>
                <a:spcPts val="0"/>
              </a:spcAft>
              <a:buSzPts val="5800"/>
              <a:buNone/>
              <a:defRPr/>
            </a:lvl4pPr>
            <a:lvl5pPr lvl="4">
              <a:spcBef>
                <a:spcPts val="0"/>
              </a:spcBef>
              <a:spcAft>
                <a:spcPts val="0"/>
              </a:spcAft>
              <a:buSzPts val="5800"/>
              <a:buNone/>
              <a:defRPr/>
            </a:lvl5pPr>
            <a:lvl6pPr lvl="5">
              <a:spcBef>
                <a:spcPts val="0"/>
              </a:spcBef>
              <a:spcAft>
                <a:spcPts val="0"/>
              </a:spcAft>
              <a:buSzPts val="5800"/>
              <a:buNone/>
              <a:defRPr/>
            </a:lvl6pPr>
            <a:lvl7pPr lvl="6">
              <a:spcBef>
                <a:spcPts val="0"/>
              </a:spcBef>
              <a:spcAft>
                <a:spcPts val="0"/>
              </a:spcAft>
              <a:buSzPts val="5800"/>
              <a:buNone/>
              <a:defRPr/>
            </a:lvl7pPr>
            <a:lvl8pPr lvl="7">
              <a:spcBef>
                <a:spcPts val="0"/>
              </a:spcBef>
              <a:spcAft>
                <a:spcPts val="0"/>
              </a:spcAft>
              <a:buSzPts val="5800"/>
              <a:buNone/>
              <a:defRPr/>
            </a:lvl8pPr>
            <a:lvl9pPr lvl="8">
              <a:spcBef>
                <a:spcPts val="0"/>
              </a:spcBef>
              <a:spcAft>
                <a:spcPts val="0"/>
              </a:spcAft>
              <a:buSzPts val="5800"/>
              <a:buNone/>
              <a:defRPr/>
            </a:lvl9pPr>
          </a:lstStyle>
          <a:p>
            <a:endParaRPr/>
          </a:p>
        </p:txBody>
      </p:sp>
      <p:sp>
        <p:nvSpPr>
          <p:cNvPr id="24" name="Google Shape;24;p5"/>
          <p:cNvSpPr txBox="1">
            <a:spLocks noGrp="1"/>
          </p:cNvSpPr>
          <p:nvPr>
            <p:ph type="body" idx="1"/>
          </p:nvPr>
        </p:nvSpPr>
        <p:spPr>
          <a:xfrm>
            <a:off x="922000" y="1885951"/>
            <a:ext cx="6866100" cy="23661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Clr>
                <a:srgbClr val="FFB600"/>
              </a:buClr>
              <a:buSzPts val="1800"/>
              <a:buChar char="●"/>
              <a:defRPr/>
            </a:lvl1pPr>
            <a:lvl2pPr marL="914400" lvl="1" indent="-342900">
              <a:spcBef>
                <a:spcPts val="0"/>
              </a:spcBef>
              <a:spcAft>
                <a:spcPts val="0"/>
              </a:spcAft>
              <a:buClr>
                <a:srgbClr val="FFB600"/>
              </a:buClr>
              <a:buSzPts val="1800"/>
              <a:buChar char="○"/>
              <a:defRPr/>
            </a:lvl2pPr>
            <a:lvl3pPr marL="1371600" lvl="2" indent="-342900">
              <a:spcBef>
                <a:spcPts val="0"/>
              </a:spcBef>
              <a:spcAft>
                <a:spcPts val="0"/>
              </a:spcAft>
              <a:buClr>
                <a:srgbClr val="FFB600"/>
              </a:buClr>
              <a:buSzPts val="18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25" name="Google Shape;25;p5"/>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lvl1pPr lvl="0">
              <a:buNone/>
              <a:defRPr>
                <a:solidFill>
                  <a:srgbClr val="FFB600"/>
                </a:solidFill>
              </a:defRPr>
            </a:lvl1pPr>
            <a:lvl2pPr lvl="1">
              <a:buNone/>
              <a:defRPr>
                <a:solidFill>
                  <a:srgbClr val="FFB600"/>
                </a:solidFill>
              </a:defRPr>
            </a:lvl2pPr>
            <a:lvl3pPr lvl="2">
              <a:buNone/>
              <a:defRPr>
                <a:solidFill>
                  <a:srgbClr val="FFB600"/>
                </a:solidFill>
              </a:defRPr>
            </a:lvl3pPr>
            <a:lvl4pPr lvl="3">
              <a:buNone/>
              <a:defRPr>
                <a:solidFill>
                  <a:srgbClr val="FFB600"/>
                </a:solidFill>
              </a:defRPr>
            </a:lvl4pPr>
            <a:lvl5pPr lvl="4">
              <a:buNone/>
              <a:defRPr>
                <a:solidFill>
                  <a:srgbClr val="FFB600"/>
                </a:solidFill>
              </a:defRPr>
            </a:lvl5pPr>
            <a:lvl6pPr lvl="5">
              <a:buNone/>
              <a:defRPr>
                <a:solidFill>
                  <a:srgbClr val="FFB600"/>
                </a:solidFill>
              </a:defRPr>
            </a:lvl6pPr>
            <a:lvl7pPr lvl="6">
              <a:buNone/>
              <a:defRPr>
                <a:solidFill>
                  <a:srgbClr val="FFB600"/>
                </a:solidFill>
              </a:defRPr>
            </a:lvl7pPr>
            <a:lvl8pPr lvl="7">
              <a:buNone/>
              <a:defRPr>
                <a:solidFill>
                  <a:srgbClr val="FFB600"/>
                </a:solidFill>
              </a:defRPr>
            </a:lvl8pPr>
            <a:lvl9pPr lvl="8">
              <a:buNone/>
              <a:defRPr>
                <a:solidFill>
                  <a:srgbClr val="FFB600"/>
                </a:solidFill>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26"/>
        <p:cNvGrpSpPr/>
        <p:nvPr/>
      </p:nvGrpSpPr>
      <p:grpSpPr>
        <a:xfrm>
          <a:off x="0" y="0"/>
          <a:ext cx="0" cy="0"/>
          <a:chOff x="0" y="0"/>
          <a:chExt cx="0" cy="0"/>
        </a:xfrm>
      </p:grpSpPr>
      <p:sp>
        <p:nvSpPr>
          <p:cNvPr id="27" name="Google Shape;27;p6"/>
          <p:cNvSpPr/>
          <p:nvPr/>
        </p:nvSpPr>
        <p:spPr>
          <a:xfrm>
            <a:off x="390735" y="379877"/>
            <a:ext cx="8362529" cy="4383746"/>
          </a:xfrm>
          <a:custGeom>
            <a:avLst/>
            <a:gdLst/>
            <a:ahLst/>
            <a:cxnLst/>
            <a:rect l="l" t="t" r="r" b="b"/>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FFB600"/>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6"/>
          <p:cNvSpPr txBox="1">
            <a:spLocks noGrp="1"/>
          </p:cNvSpPr>
          <p:nvPr>
            <p:ph type="title"/>
          </p:nvPr>
        </p:nvSpPr>
        <p:spPr>
          <a:xfrm>
            <a:off x="922000" y="891775"/>
            <a:ext cx="6866100" cy="857400"/>
          </a:xfrm>
          <a:prstGeom prst="rect">
            <a:avLst/>
          </a:prstGeom>
        </p:spPr>
        <p:txBody>
          <a:bodyPr spcFirstLastPara="1" wrap="square" lIns="91425" tIns="91425" rIns="91425" bIns="91425" anchor="t" anchorCtr="0">
            <a:noAutofit/>
          </a:bodyPr>
          <a:lstStyle>
            <a:lvl1pPr lvl="0">
              <a:spcBef>
                <a:spcPts val="0"/>
              </a:spcBef>
              <a:spcAft>
                <a:spcPts val="0"/>
              </a:spcAft>
              <a:buSzPts val="5800"/>
              <a:buNone/>
              <a:defRPr/>
            </a:lvl1pPr>
            <a:lvl2pPr lvl="1">
              <a:spcBef>
                <a:spcPts val="0"/>
              </a:spcBef>
              <a:spcAft>
                <a:spcPts val="0"/>
              </a:spcAft>
              <a:buSzPts val="5800"/>
              <a:buNone/>
              <a:defRPr/>
            </a:lvl2pPr>
            <a:lvl3pPr lvl="2">
              <a:spcBef>
                <a:spcPts val="0"/>
              </a:spcBef>
              <a:spcAft>
                <a:spcPts val="0"/>
              </a:spcAft>
              <a:buSzPts val="5800"/>
              <a:buNone/>
              <a:defRPr/>
            </a:lvl3pPr>
            <a:lvl4pPr lvl="3">
              <a:spcBef>
                <a:spcPts val="0"/>
              </a:spcBef>
              <a:spcAft>
                <a:spcPts val="0"/>
              </a:spcAft>
              <a:buSzPts val="5800"/>
              <a:buNone/>
              <a:defRPr/>
            </a:lvl4pPr>
            <a:lvl5pPr lvl="4">
              <a:spcBef>
                <a:spcPts val="0"/>
              </a:spcBef>
              <a:spcAft>
                <a:spcPts val="0"/>
              </a:spcAft>
              <a:buSzPts val="5800"/>
              <a:buNone/>
              <a:defRPr/>
            </a:lvl5pPr>
            <a:lvl6pPr lvl="5">
              <a:spcBef>
                <a:spcPts val="0"/>
              </a:spcBef>
              <a:spcAft>
                <a:spcPts val="0"/>
              </a:spcAft>
              <a:buSzPts val="5800"/>
              <a:buNone/>
              <a:defRPr/>
            </a:lvl6pPr>
            <a:lvl7pPr lvl="6">
              <a:spcBef>
                <a:spcPts val="0"/>
              </a:spcBef>
              <a:spcAft>
                <a:spcPts val="0"/>
              </a:spcAft>
              <a:buSzPts val="5800"/>
              <a:buNone/>
              <a:defRPr/>
            </a:lvl7pPr>
            <a:lvl8pPr lvl="7">
              <a:spcBef>
                <a:spcPts val="0"/>
              </a:spcBef>
              <a:spcAft>
                <a:spcPts val="0"/>
              </a:spcAft>
              <a:buSzPts val="5800"/>
              <a:buNone/>
              <a:defRPr/>
            </a:lvl8pPr>
            <a:lvl9pPr lvl="8">
              <a:spcBef>
                <a:spcPts val="0"/>
              </a:spcBef>
              <a:spcAft>
                <a:spcPts val="0"/>
              </a:spcAft>
              <a:buSzPts val="5800"/>
              <a:buNone/>
              <a:defRPr/>
            </a:lvl9pPr>
          </a:lstStyle>
          <a:p>
            <a:endParaRPr/>
          </a:p>
        </p:txBody>
      </p:sp>
      <p:sp>
        <p:nvSpPr>
          <p:cNvPr id="29" name="Google Shape;29;p6"/>
          <p:cNvSpPr txBox="1">
            <a:spLocks noGrp="1"/>
          </p:cNvSpPr>
          <p:nvPr>
            <p:ph type="body" idx="1"/>
          </p:nvPr>
        </p:nvSpPr>
        <p:spPr>
          <a:xfrm>
            <a:off x="922000" y="1887378"/>
            <a:ext cx="3543300" cy="30276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a:lvl1pPr>
            <a:lvl2pPr marL="914400" lvl="1" indent="-342900">
              <a:spcBef>
                <a:spcPts val="0"/>
              </a:spcBef>
              <a:spcAft>
                <a:spcPts val="0"/>
              </a:spcAft>
              <a:buSzPts val="1800"/>
              <a:buChar char="○"/>
              <a:defRPr/>
            </a:lvl2pPr>
            <a:lvl3pPr marL="1371600" lvl="2" indent="-342900">
              <a:spcBef>
                <a:spcPts val="0"/>
              </a:spcBef>
              <a:spcAft>
                <a:spcPts val="0"/>
              </a:spcAft>
              <a:buSzPts val="18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30" name="Google Shape;30;p6"/>
          <p:cNvSpPr txBox="1">
            <a:spLocks noGrp="1"/>
          </p:cNvSpPr>
          <p:nvPr>
            <p:ph type="body" idx="2"/>
          </p:nvPr>
        </p:nvSpPr>
        <p:spPr>
          <a:xfrm>
            <a:off x="4678687" y="1887378"/>
            <a:ext cx="3543300" cy="30276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a:lvl1pPr>
            <a:lvl2pPr marL="914400" lvl="1" indent="-342900">
              <a:spcBef>
                <a:spcPts val="0"/>
              </a:spcBef>
              <a:spcAft>
                <a:spcPts val="0"/>
              </a:spcAft>
              <a:buSzPts val="1800"/>
              <a:buChar char="○"/>
              <a:defRPr/>
            </a:lvl2pPr>
            <a:lvl3pPr marL="1371600" lvl="2" indent="-342900">
              <a:spcBef>
                <a:spcPts val="0"/>
              </a:spcBef>
              <a:spcAft>
                <a:spcPts val="0"/>
              </a:spcAft>
              <a:buSzPts val="18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31" name="Google Shape;31;p6"/>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32"/>
        <p:cNvGrpSpPr/>
        <p:nvPr/>
      </p:nvGrpSpPr>
      <p:grpSpPr>
        <a:xfrm>
          <a:off x="0" y="0"/>
          <a:ext cx="0" cy="0"/>
          <a:chOff x="0" y="0"/>
          <a:chExt cx="0" cy="0"/>
        </a:xfrm>
      </p:grpSpPr>
      <p:sp>
        <p:nvSpPr>
          <p:cNvPr id="33" name="Google Shape;33;p7"/>
          <p:cNvSpPr/>
          <p:nvPr/>
        </p:nvSpPr>
        <p:spPr>
          <a:xfrm>
            <a:off x="390735" y="379877"/>
            <a:ext cx="8362529" cy="4383746"/>
          </a:xfrm>
          <a:custGeom>
            <a:avLst/>
            <a:gdLst/>
            <a:ahLst/>
            <a:cxnLst/>
            <a:rect l="l" t="t" r="r" b="b"/>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FFB600"/>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7"/>
          <p:cNvSpPr txBox="1">
            <a:spLocks noGrp="1"/>
          </p:cNvSpPr>
          <p:nvPr>
            <p:ph type="title"/>
          </p:nvPr>
        </p:nvSpPr>
        <p:spPr>
          <a:xfrm>
            <a:off x="922000" y="891775"/>
            <a:ext cx="6866100" cy="857400"/>
          </a:xfrm>
          <a:prstGeom prst="rect">
            <a:avLst/>
          </a:prstGeom>
        </p:spPr>
        <p:txBody>
          <a:bodyPr spcFirstLastPara="1" wrap="square" lIns="91425" tIns="91425" rIns="91425" bIns="91425" anchor="t" anchorCtr="0">
            <a:noAutofit/>
          </a:bodyPr>
          <a:lstStyle>
            <a:lvl1pPr lvl="0" rtl="0">
              <a:spcBef>
                <a:spcPts val="0"/>
              </a:spcBef>
              <a:spcAft>
                <a:spcPts val="0"/>
              </a:spcAft>
              <a:buSzPts val="5800"/>
              <a:buNone/>
              <a:defRPr/>
            </a:lvl1pPr>
            <a:lvl2pPr lvl="1" rtl="0">
              <a:spcBef>
                <a:spcPts val="0"/>
              </a:spcBef>
              <a:spcAft>
                <a:spcPts val="0"/>
              </a:spcAft>
              <a:buSzPts val="5800"/>
              <a:buNone/>
              <a:defRPr/>
            </a:lvl2pPr>
            <a:lvl3pPr lvl="2" rtl="0">
              <a:spcBef>
                <a:spcPts val="0"/>
              </a:spcBef>
              <a:spcAft>
                <a:spcPts val="0"/>
              </a:spcAft>
              <a:buSzPts val="5800"/>
              <a:buNone/>
              <a:defRPr/>
            </a:lvl3pPr>
            <a:lvl4pPr lvl="3" rtl="0">
              <a:spcBef>
                <a:spcPts val="0"/>
              </a:spcBef>
              <a:spcAft>
                <a:spcPts val="0"/>
              </a:spcAft>
              <a:buSzPts val="5800"/>
              <a:buNone/>
              <a:defRPr/>
            </a:lvl4pPr>
            <a:lvl5pPr lvl="4" rtl="0">
              <a:spcBef>
                <a:spcPts val="0"/>
              </a:spcBef>
              <a:spcAft>
                <a:spcPts val="0"/>
              </a:spcAft>
              <a:buSzPts val="5800"/>
              <a:buNone/>
              <a:defRPr/>
            </a:lvl5pPr>
            <a:lvl6pPr lvl="5" rtl="0">
              <a:spcBef>
                <a:spcPts val="0"/>
              </a:spcBef>
              <a:spcAft>
                <a:spcPts val="0"/>
              </a:spcAft>
              <a:buSzPts val="5800"/>
              <a:buNone/>
              <a:defRPr/>
            </a:lvl6pPr>
            <a:lvl7pPr lvl="6" rtl="0">
              <a:spcBef>
                <a:spcPts val="0"/>
              </a:spcBef>
              <a:spcAft>
                <a:spcPts val="0"/>
              </a:spcAft>
              <a:buSzPts val="5800"/>
              <a:buNone/>
              <a:defRPr/>
            </a:lvl7pPr>
            <a:lvl8pPr lvl="7" rtl="0">
              <a:spcBef>
                <a:spcPts val="0"/>
              </a:spcBef>
              <a:spcAft>
                <a:spcPts val="0"/>
              </a:spcAft>
              <a:buSzPts val="5800"/>
              <a:buNone/>
              <a:defRPr/>
            </a:lvl8pPr>
            <a:lvl9pPr lvl="8" rtl="0">
              <a:spcBef>
                <a:spcPts val="0"/>
              </a:spcBef>
              <a:spcAft>
                <a:spcPts val="0"/>
              </a:spcAft>
              <a:buSzPts val="5800"/>
              <a:buNone/>
              <a:defRPr/>
            </a:lvl9pPr>
          </a:lstStyle>
          <a:p>
            <a:endParaRPr/>
          </a:p>
        </p:txBody>
      </p:sp>
      <p:sp>
        <p:nvSpPr>
          <p:cNvPr id="35" name="Google Shape;35;p7"/>
          <p:cNvSpPr txBox="1">
            <a:spLocks noGrp="1"/>
          </p:cNvSpPr>
          <p:nvPr>
            <p:ph type="body" idx="1"/>
          </p:nvPr>
        </p:nvSpPr>
        <p:spPr>
          <a:xfrm>
            <a:off x="922000" y="1930500"/>
            <a:ext cx="2332200" cy="2919000"/>
          </a:xfrm>
          <a:prstGeom prst="rect">
            <a:avLst/>
          </a:prstGeom>
        </p:spPr>
        <p:txBody>
          <a:bodyPr spcFirstLastPara="1" wrap="square" lIns="91425" tIns="91425" rIns="91425" bIns="91425" anchor="t" anchorCtr="0">
            <a:noAutofit/>
          </a:bodyPr>
          <a:lstStyle>
            <a:lvl1pPr marL="457200" lvl="0" indent="-317500" rtl="0">
              <a:spcBef>
                <a:spcPts val="600"/>
              </a:spcBef>
              <a:spcAft>
                <a:spcPts val="0"/>
              </a:spcAft>
              <a:buSzPts val="1400"/>
              <a:buChar char="●"/>
              <a:defRPr sz="1400"/>
            </a:lvl1pPr>
            <a:lvl2pPr marL="914400" lvl="1" indent="-317500" rtl="0">
              <a:spcBef>
                <a:spcPts val="0"/>
              </a:spcBef>
              <a:spcAft>
                <a:spcPts val="0"/>
              </a:spcAft>
              <a:buSzPts val="1400"/>
              <a:buChar char="○"/>
              <a:defRPr sz="1400"/>
            </a:lvl2pPr>
            <a:lvl3pPr marL="1371600" lvl="2" indent="-317500" rtl="0">
              <a:spcBef>
                <a:spcPts val="0"/>
              </a:spcBef>
              <a:spcAft>
                <a:spcPts val="0"/>
              </a:spcAft>
              <a:buSzPts val="1400"/>
              <a:buChar char="■"/>
              <a:defRPr sz="1400"/>
            </a:lvl3pPr>
            <a:lvl4pPr marL="1828800" lvl="3" indent="-317500" rtl="0">
              <a:spcBef>
                <a:spcPts val="0"/>
              </a:spcBef>
              <a:spcAft>
                <a:spcPts val="0"/>
              </a:spcAft>
              <a:buSzPts val="1400"/>
              <a:buChar char="●"/>
              <a:defRPr sz="1400"/>
            </a:lvl4pPr>
            <a:lvl5pPr marL="2286000" lvl="4" indent="-317500" rtl="0">
              <a:spcBef>
                <a:spcPts val="0"/>
              </a:spcBef>
              <a:spcAft>
                <a:spcPts val="0"/>
              </a:spcAft>
              <a:buSzPts val="1400"/>
              <a:buChar char="○"/>
              <a:defRPr sz="1400"/>
            </a:lvl5pPr>
            <a:lvl6pPr marL="2743200" lvl="5" indent="-317500" rtl="0">
              <a:spcBef>
                <a:spcPts val="0"/>
              </a:spcBef>
              <a:spcAft>
                <a:spcPts val="0"/>
              </a:spcAft>
              <a:buSzPts val="1400"/>
              <a:buChar char="■"/>
              <a:defRPr sz="1400"/>
            </a:lvl6pPr>
            <a:lvl7pPr marL="3200400" lvl="6" indent="-317500" rtl="0">
              <a:spcBef>
                <a:spcPts val="0"/>
              </a:spcBef>
              <a:spcAft>
                <a:spcPts val="0"/>
              </a:spcAft>
              <a:buSzPts val="1400"/>
              <a:buChar char="●"/>
              <a:defRPr sz="1400"/>
            </a:lvl7pPr>
            <a:lvl8pPr marL="3657600" lvl="7" indent="-317500" rtl="0">
              <a:spcBef>
                <a:spcPts val="0"/>
              </a:spcBef>
              <a:spcAft>
                <a:spcPts val="0"/>
              </a:spcAft>
              <a:buSzPts val="1400"/>
              <a:buChar char="○"/>
              <a:defRPr sz="1400"/>
            </a:lvl8pPr>
            <a:lvl9pPr marL="4114800" lvl="8" indent="-317500" rtl="0">
              <a:spcBef>
                <a:spcPts val="0"/>
              </a:spcBef>
              <a:spcAft>
                <a:spcPts val="0"/>
              </a:spcAft>
              <a:buSzPts val="1400"/>
              <a:buChar char="■"/>
              <a:defRPr sz="1400"/>
            </a:lvl9pPr>
          </a:lstStyle>
          <a:p>
            <a:endParaRPr/>
          </a:p>
        </p:txBody>
      </p:sp>
      <p:sp>
        <p:nvSpPr>
          <p:cNvPr id="36" name="Google Shape;36;p7"/>
          <p:cNvSpPr txBox="1">
            <a:spLocks noGrp="1"/>
          </p:cNvSpPr>
          <p:nvPr>
            <p:ph type="body" idx="2"/>
          </p:nvPr>
        </p:nvSpPr>
        <p:spPr>
          <a:xfrm>
            <a:off x="3373778" y="1930500"/>
            <a:ext cx="2332200" cy="2919000"/>
          </a:xfrm>
          <a:prstGeom prst="rect">
            <a:avLst/>
          </a:prstGeom>
        </p:spPr>
        <p:txBody>
          <a:bodyPr spcFirstLastPara="1" wrap="square" lIns="91425" tIns="91425" rIns="91425" bIns="91425" anchor="t" anchorCtr="0">
            <a:noAutofit/>
          </a:bodyPr>
          <a:lstStyle>
            <a:lvl1pPr marL="457200" lvl="0" indent="-317500" rtl="0">
              <a:spcBef>
                <a:spcPts val="600"/>
              </a:spcBef>
              <a:spcAft>
                <a:spcPts val="0"/>
              </a:spcAft>
              <a:buSzPts val="1400"/>
              <a:buChar char="●"/>
              <a:defRPr sz="1400"/>
            </a:lvl1pPr>
            <a:lvl2pPr marL="914400" lvl="1" indent="-317500" rtl="0">
              <a:spcBef>
                <a:spcPts val="0"/>
              </a:spcBef>
              <a:spcAft>
                <a:spcPts val="0"/>
              </a:spcAft>
              <a:buSzPts val="1400"/>
              <a:buChar char="○"/>
              <a:defRPr sz="1400"/>
            </a:lvl2pPr>
            <a:lvl3pPr marL="1371600" lvl="2" indent="-317500" rtl="0">
              <a:spcBef>
                <a:spcPts val="0"/>
              </a:spcBef>
              <a:spcAft>
                <a:spcPts val="0"/>
              </a:spcAft>
              <a:buSzPts val="1400"/>
              <a:buChar char="■"/>
              <a:defRPr sz="1400"/>
            </a:lvl3pPr>
            <a:lvl4pPr marL="1828800" lvl="3" indent="-317500" rtl="0">
              <a:spcBef>
                <a:spcPts val="0"/>
              </a:spcBef>
              <a:spcAft>
                <a:spcPts val="0"/>
              </a:spcAft>
              <a:buSzPts val="1400"/>
              <a:buChar char="●"/>
              <a:defRPr sz="1400"/>
            </a:lvl4pPr>
            <a:lvl5pPr marL="2286000" lvl="4" indent="-317500" rtl="0">
              <a:spcBef>
                <a:spcPts val="0"/>
              </a:spcBef>
              <a:spcAft>
                <a:spcPts val="0"/>
              </a:spcAft>
              <a:buSzPts val="1400"/>
              <a:buChar char="○"/>
              <a:defRPr sz="1400"/>
            </a:lvl5pPr>
            <a:lvl6pPr marL="2743200" lvl="5" indent="-317500" rtl="0">
              <a:spcBef>
                <a:spcPts val="0"/>
              </a:spcBef>
              <a:spcAft>
                <a:spcPts val="0"/>
              </a:spcAft>
              <a:buSzPts val="1400"/>
              <a:buChar char="■"/>
              <a:defRPr sz="1400"/>
            </a:lvl6pPr>
            <a:lvl7pPr marL="3200400" lvl="6" indent="-317500" rtl="0">
              <a:spcBef>
                <a:spcPts val="0"/>
              </a:spcBef>
              <a:spcAft>
                <a:spcPts val="0"/>
              </a:spcAft>
              <a:buSzPts val="1400"/>
              <a:buChar char="●"/>
              <a:defRPr sz="1400"/>
            </a:lvl7pPr>
            <a:lvl8pPr marL="3657600" lvl="7" indent="-317500" rtl="0">
              <a:spcBef>
                <a:spcPts val="0"/>
              </a:spcBef>
              <a:spcAft>
                <a:spcPts val="0"/>
              </a:spcAft>
              <a:buSzPts val="1400"/>
              <a:buChar char="○"/>
              <a:defRPr sz="1400"/>
            </a:lvl8pPr>
            <a:lvl9pPr marL="4114800" lvl="8" indent="-317500" rtl="0">
              <a:spcBef>
                <a:spcPts val="0"/>
              </a:spcBef>
              <a:spcAft>
                <a:spcPts val="0"/>
              </a:spcAft>
              <a:buSzPts val="1400"/>
              <a:buChar char="■"/>
              <a:defRPr sz="1400"/>
            </a:lvl9pPr>
          </a:lstStyle>
          <a:p>
            <a:endParaRPr/>
          </a:p>
        </p:txBody>
      </p:sp>
      <p:sp>
        <p:nvSpPr>
          <p:cNvPr id="37" name="Google Shape;37;p7"/>
          <p:cNvSpPr txBox="1">
            <a:spLocks noGrp="1"/>
          </p:cNvSpPr>
          <p:nvPr>
            <p:ph type="body" idx="3"/>
          </p:nvPr>
        </p:nvSpPr>
        <p:spPr>
          <a:xfrm>
            <a:off x="5825557" y="1930500"/>
            <a:ext cx="2332200" cy="2919000"/>
          </a:xfrm>
          <a:prstGeom prst="rect">
            <a:avLst/>
          </a:prstGeom>
        </p:spPr>
        <p:txBody>
          <a:bodyPr spcFirstLastPara="1" wrap="square" lIns="91425" tIns="91425" rIns="91425" bIns="91425" anchor="t" anchorCtr="0">
            <a:noAutofit/>
          </a:bodyPr>
          <a:lstStyle>
            <a:lvl1pPr marL="457200" lvl="0" indent="-317500" rtl="0">
              <a:spcBef>
                <a:spcPts val="600"/>
              </a:spcBef>
              <a:spcAft>
                <a:spcPts val="0"/>
              </a:spcAft>
              <a:buSzPts val="1400"/>
              <a:buChar char="●"/>
              <a:defRPr sz="1400"/>
            </a:lvl1pPr>
            <a:lvl2pPr marL="914400" lvl="1" indent="-317500" rtl="0">
              <a:spcBef>
                <a:spcPts val="0"/>
              </a:spcBef>
              <a:spcAft>
                <a:spcPts val="0"/>
              </a:spcAft>
              <a:buSzPts val="1400"/>
              <a:buChar char="○"/>
              <a:defRPr sz="1400"/>
            </a:lvl2pPr>
            <a:lvl3pPr marL="1371600" lvl="2" indent="-317500" rtl="0">
              <a:spcBef>
                <a:spcPts val="0"/>
              </a:spcBef>
              <a:spcAft>
                <a:spcPts val="0"/>
              </a:spcAft>
              <a:buSzPts val="1400"/>
              <a:buChar char="■"/>
              <a:defRPr sz="1400"/>
            </a:lvl3pPr>
            <a:lvl4pPr marL="1828800" lvl="3" indent="-317500" rtl="0">
              <a:spcBef>
                <a:spcPts val="0"/>
              </a:spcBef>
              <a:spcAft>
                <a:spcPts val="0"/>
              </a:spcAft>
              <a:buSzPts val="1400"/>
              <a:buChar char="●"/>
              <a:defRPr sz="1400"/>
            </a:lvl4pPr>
            <a:lvl5pPr marL="2286000" lvl="4" indent="-317500" rtl="0">
              <a:spcBef>
                <a:spcPts val="0"/>
              </a:spcBef>
              <a:spcAft>
                <a:spcPts val="0"/>
              </a:spcAft>
              <a:buSzPts val="1400"/>
              <a:buChar char="○"/>
              <a:defRPr sz="1400"/>
            </a:lvl5pPr>
            <a:lvl6pPr marL="2743200" lvl="5" indent="-317500" rtl="0">
              <a:spcBef>
                <a:spcPts val="0"/>
              </a:spcBef>
              <a:spcAft>
                <a:spcPts val="0"/>
              </a:spcAft>
              <a:buSzPts val="1400"/>
              <a:buChar char="■"/>
              <a:defRPr sz="1400"/>
            </a:lvl6pPr>
            <a:lvl7pPr marL="3200400" lvl="6" indent="-317500" rtl="0">
              <a:spcBef>
                <a:spcPts val="0"/>
              </a:spcBef>
              <a:spcAft>
                <a:spcPts val="0"/>
              </a:spcAft>
              <a:buSzPts val="1400"/>
              <a:buChar char="●"/>
              <a:defRPr sz="1400"/>
            </a:lvl7pPr>
            <a:lvl8pPr marL="3657600" lvl="7" indent="-317500" rtl="0">
              <a:spcBef>
                <a:spcPts val="0"/>
              </a:spcBef>
              <a:spcAft>
                <a:spcPts val="0"/>
              </a:spcAft>
              <a:buSzPts val="1400"/>
              <a:buChar char="○"/>
              <a:defRPr sz="1400"/>
            </a:lvl8pPr>
            <a:lvl9pPr marL="4114800" lvl="8" indent="-317500" rtl="0">
              <a:spcBef>
                <a:spcPts val="0"/>
              </a:spcBef>
              <a:spcAft>
                <a:spcPts val="0"/>
              </a:spcAft>
              <a:buSzPts val="1400"/>
              <a:buChar char="■"/>
              <a:defRPr sz="1400"/>
            </a:lvl9pPr>
          </a:lstStyle>
          <a:p>
            <a:endParaRPr/>
          </a:p>
        </p:txBody>
      </p:sp>
      <p:sp>
        <p:nvSpPr>
          <p:cNvPr id="38" name="Google Shape;38;p7"/>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9"/>
        <p:cNvGrpSpPr/>
        <p:nvPr/>
      </p:nvGrpSpPr>
      <p:grpSpPr>
        <a:xfrm>
          <a:off x="0" y="0"/>
          <a:ext cx="0" cy="0"/>
          <a:chOff x="0" y="0"/>
          <a:chExt cx="0" cy="0"/>
        </a:xfrm>
      </p:grpSpPr>
      <p:sp>
        <p:nvSpPr>
          <p:cNvPr id="40" name="Google Shape;40;p8"/>
          <p:cNvSpPr/>
          <p:nvPr/>
        </p:nvSpPr>
        <p:spPr>
          <a:xfrm>
            <a:off x="390735" y="379877"/>
            <a:ext cx="8362529" cy="4383746"/>
          </a:xfrm>
          <a:custGeom>
            <a:avLst/>
            <a:gdLst/>
            <a:ahLst/>
            <a:cxnLst/>
            <a:rect l="l" t="t" r="r" b="b"/>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FFB600"/>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8"/>
          <p:cNvSpPr txBox="1">
            <a:spLocks noGrp="1"/>
          </p:cNvSpPr>
          <p:nvPr>
            <p:ph type="title"/>
          </p:nvPr>
        </p:nvSpPr>
        <p:spPr>
          <a:xfrm>
            <a:off x="922000" y="891775"/>
            <a:ext cx="6866100" cy="857400"/>
          </a:xfrm>
          <a:prstGeom prst="rect">
            <a:avLst/>
          </a:prstGeom>
        </p:spPr>
        <p:txBody>
          <a:bodyPr spcFirstLastPara="1" wrap="square" lIns="91425" tIns="91425" rIns="91425" bIns="91425" anchor="t" anchorCtr="0">
            <a:noAutofit/>
          </a:bodyPr>
          <a:lstStyle>
            <a:lvl1pPr lvl="0">
              <a:spcBef>
                <a:spcPts val="0"/>
              </a:spcBef>
              <a:spcAft>
                <a:spcPts val="0"/>
              </a:spcAft>
              <a:buSzPts val="5800"/>
              <a:buNone/>
              <a:defRPr/>
            </a:lvl1pPr>
            <a:lvl2pPr lvl="1">
              <a:spcBef>
                <a:spcPts val="0"/>
              </a:spcBef>
              <a:spcAft>
                <a:spcPts val="0"/>
              </a:spcAft>
              <a:buSzPts val="5800"/>
              <a:buNone/>
              <a:defRPr/>
            </a:lvl2pPr>
            <a:lvl3pPr lvl="2">
              <a:spcBef>
                <a:spcPts val="0"/>
              </a:spcBef>
              <a:spcAft>
                <a:spcPts val="0"/>
              </a:spcAft>
              <a:buSzPts val="5800"/>
              <a:buNone/>
              <a:defRPr/>
            </a:lvl3pPr>
            <a:lvl4pPr lvl="3">
              <a:spcBef>
                <a:spcPts val="0"/>
              </a:spcBef>
              <a:spcAft>
                <a:spcPts val="0"/>
              </a:spcAft>
              <a:buSzPts val="5800"/>
              <a:buNone/>
              <a:defRPr/>
            </a:lvl4pPr>
            <a:lvl5pPr lvl="4">
              <a:spcBef>
                <a:spcPts val="0"/>
              </a:spcBef>
              <a:spcAft>
                <a:spcPts val="0"/>
              </a:spcAft>
              <a:buSzPts val="5800"/>
              <a:buNone/>
              <a:defRPr/>
            </a:lvl5pPr>
            <a:lvl6pPr lvl="5">
              <a:spcBef>
                <a:spcPts val="0"/>
              </a:spcBef>
              <a:spcAft>
                <a:spcPts val="0"/>
              </a:spcAft>
              <a:buSzPts val="5800"/>
              <a:buNone/>
              <a:defRPr/>
            </a:lvl6pPr>
            <a:lvl7pPr lvl="6">
              <a:spcBef>
                <a:spcPts val="0"/>
              </a:spcBef>
              <a:spcAft>
                <a:spcPts val="0"/>
              </a:spcAft>
              <a:buSzPts val="5800"/>
              <a:buNone/>
              <a:defRPr/>
            </a:lvl7pPr>
            <a:lvl8pPr lvl="7">
              <a:spcBef>
                <a:spcPts val="0"/>
              </a:spcBef>
              <a:spcAft>
                <a:spcPts val="0"/>
              </a:spcAft>
              <a:buSzPts val="5800"/>
              <a:buNone/>
              <a:defRPr/>
            </a:lvl8pPr>
            <a:lvl9pPr lvl="8">
              <a:spcBef>
                <a:spcPts val="0"/>
              </a:spcBef>
              <a:spcAft>
                <a:spcPts val="0"/>
              </a:spcAft>
              <a:buSzPts val="5800"/>
              <a:buNone/>
              <a:defRPr/>
            </a:lvl9pPr>
          </a:lstStyle>
          <a:p>
            <a:endParaRPr/>
          </a:p>
        </p:txBody>
      </p:sp>
      <p:sp>
        <p:nvSpPr>
          <p:cNvPr id="42" name="Google Shape;42;p8"/>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3"/>
        <p:cNvGrpSpPr/>
        <p:nvPr/>
      </p:nvGrpSpPr>
      <p:grpSpPr>
        <a:xfrm>
          <a:off x="0" y="0"/>
          <a:ext cx="0" cy="0"/>
          <a:chOff x="0" y="0"/>
          <a:chExt cx="0" cy="0"/>
        </a:xfrm>
      </p:grpSpPr>
      <p:sp>
        <p:nvSpPr>
          <p:cNvPr id="44" name="Google Shape;44;p9"/>
          <p:cNvSpPr/>
          <p:nvPr/>
        </p:nvSpPr>
        <p:spPr>
          <a:xfrm>
            <a:off x="390735" y="379877"/>
            <a:ext cx="8362529" cy="4383746"/>
          </a:xfrm>
          <a:custGeom>
            <a:avLst/>
            <a:gdLst/>
            <a:ahLst/>
            <a:cxnLst/>
            <a:rect l="l" t="t" r="r" b="b"/>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FFB600"/>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9"/>
          <p:cNvSpPr txBox="1">
            <a:spLocks noGrp="1"/>
          </p:cNvSpPr>
          <p:nvPr>
            <p:ph type="body" idx="1"/>
          </p:nvPr>
        </p:nvSpPr>
        <p:spPr>
          <a:xfrm>
            <a:off x="457200" y="4253909"/>
            <a:ext cx="8229600" cy="519600"/>
          </a:xfrm>
          <a:prstGeom prst="rect">
            <a:avLst/>
          </a:prstGeom>
        </p:spPr>
        <p:txBody>
          <a:bodyPr spcFirstLastPara="1" wrap="square" lIns="91425" tIns="91425" rIns="91425" bIns="91425" anchor="t" anchorCtr="0">
            <a:noAutofit/>
          </a:bodyPr>
          <a:lstStyle>
            <a:lvl1pPr marL="457200" lvl="0" indent="-228600" algn="ctr">
              <a:spcBef>
                <a:spcPts val="360"/>
              </a:spcBef>
              <a:spcAft>
                <a:spcPts val="0"/>
              </a:spcAft>
              <a:buSzPts val="1400"/>
              <a:buNone/>
              <a:defRPr sz="1400"/>
            </a:lvl1pPr>
          </a:lstStyle>
          <a:p>
            <a:endParaRPr/>
          </a:p>
        </p:txBody>
      </p:sp>
      <p:sp>
        <p:nvSpPr>
          <p:cNvPr id="46" name="Google Shape;46;p9"/>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7"/>
        <p:cNvGrpSpPr/>
        <p:nvPr/>
      </p:nvGrpSpPr>
      <p:grpSpPr>
        <a:xfrm>
          <a:off x="0" y="0"/>
          <a:ext cx="0" cy="0"/>
          <a:chOff x="0" y="0"/>
          <a:chExt cx="0" cy="0"/>
        </a:xfrm>
      </p:grpSpPr>
      <p:sp>
        <p:nvSpPr>
          <p:cNvPr id="48" name="Google Shape;48;p10"/>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
        <p:nvSpPr>
          <p:cNvPr id="49" name="Google Shape;49;p10"/>
          <p:cNvSpPr/>
          <p:nvPr/>
        </p:nvSpPr>
        <p:spPr>
          <a:xfrm>
            <a:off x="390735" y="379877"/>
            <a:ext cx="8362529" cy="4383746"/>
          </a:xfrm>
          <a:custGeom>
            <a:avLst/>
            <a:gdLst/>
            <a:ahLst/>
            <a:cxnLst/>
            <a:rect l="l" t="t" r="r" b="b"/>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FFB600"/>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922000" y="891775"/>
            <a:ext cx="6866100" cy="8574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1pPr>
            <a:lvl2pPr lvl="1">
              <a:spcBef>
                <a:spcPts val="0"/>
              </a:spcBef>
              <a:spcAft>
                <a:spcPts val="0"/>
              </a:spcAft>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2pPr>
            <a:lvl3pPr lvl="2">
              <a:spcBef>
                <a:spcPts val="0"/>
              </a:spcBef>
              <a:spcAft>
                <a:spcPts val="0"/>
              </a:spcAft>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3pPr>
            <a:lvl4pPr lvl="3">
              <a:spcBef>
                <a:spcPts val="0"/>
              </a:spcBef>
              <a:spcAft>
                <a:spcPts val="0"/>
              </a:spcAft>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4pPr>
            <a:lvl5pPr lvl="4">
              <a:spcBef>
                <a:spcPts val="0"/>
              </a:spcBef>
              <a:spcAft>
                <a:spcPts val="0"/>
              </a:spcAft>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5pPr>
            <a:lvl6pPr lvl="5">
              <a:spcBef>
                <a:spcPts val="0"/>
              </a:spcBef>
              <a:spcAft>
                <a:spcPts val="0"/>
              </a:spcAft>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6pPr>
            <a:lvl7pPr lvl="6">
              <a:spcBef>
                <a:spcPts val="0"/>
              </a:spcBef>
              <a:spcAft>
                <a:spcPts val="0"/>
              </a:spcAft>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7pPr>
            <a:lvl8pPr lvl="7">
              <a:spcBef>
                <a:spcPts val="0"/>
              </a:spcBef>
              <a:spcAft>
                <a:spcPts val="0"/>
              </a:spcAft>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8pPr>
            <a:lvl9pPr lvl="8">
              <a:spcBef>
                <a:spcPts val="0"/>
              </a:spcBef>
              <a:spcAft>
                <a:spcPts val="0"/>
              </a:spcAft>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9pPr>
          </a:lstStyle>
          <a:p>
            <a:endParaRPr/>
          </a:p>
        </p:txBody>
      </p:sp>
      <p:sp>
        <p:nvSpPr>
          <p:cNvPr id="7" name="Google Shape;7;p1"/>
          <p:cNvSpPr txBox="1">
            <a:spLocks noGrp="1"/>
          </p:cNvSpPr>
          <p:nvPr>
            <p:ph type="body" idx="1"/>
          </p:nvPr>
        </p:nvSpPr>
        <p:spPr>
          <a:xfrm>
            <a:off x="922000" y="1885951"/>
            <a:ext cx="6866100" cy="2366100"/>
          </a:xfrm>
          <a:prstGeom prst="rect">
            <a:avLst/>
          </a:prstGeom>
          <a:noFill/>
          <a:ln>
            <a:noFill/>
          </a:ln>
        </p:spPr>
        <p:txBody>
          <a:bodyPr spcFirstLastPara="1" wrap="square" lIns="91425" tIns="91425" rIns="91425" bIns="91425" anchor="t" anchorCtr="0">
            <a:noAutofit/>
          </a:bodyPr>
          <a:lstStyle>
            <a:lvl1pPr marL="457200" lvl="0" indent="-342900">
              <a:spcBef>
                <a:spcPts val="600"/>
              </a:spcBef>
              <a:spcAft>
                <a:spcPts val="0"/>
              </a:spcAft>
              <a:buClr>
                <a:srgbClr val="FFB600"/>
              </a:buClr>
              <a:buSzPts val="1800"/>
              <a:buFont typeface="Raleway Light"/>
              <a:buChar char="●"/>
              <a:defRPr sz="1800">
                <a:solidFill>
                  <a:srgbClr val="666666"/>
                </a:solidFill>
                <a:latin typeface="Raleway Light"/>
                <a:ea typeface="Raleway Light"/>
                <a:cs typeface="Raleway Light"/>
                <a:sym typeface="Raleway Light"/>
              </a:defRPr>
            </a:lvl1pPr>
            <a:lvl2pPr marL="914400" lvl="1" indent="-342900">
              <a:spcBef>
                <a:spcPts val="0"/>
              </a:spcBef>
              <a:spcAft>
                <a:spcPts val="0"/>
              </a:spcAft>
              <a:buClr>
                <a:srgbClr val="FFB600"/>
              </a:buClr>
              <a:buSzPts val="1800"/>
              <a:buFont typeface="Raleway Light"/>
              <a:buChar char="○"/>
              <a:defRPr sz="1800">
                <a:solidFill>
                  <a:srgbClr val="666666"/>
                </a:solidFill>
                <a:latin typeface="Raleway Light"/>
                <a:ea typeface="Raleway Light"/>
                <a:cs typeface="Raleway Light"/>
                <a:sym typeface="Raleway Light"/>
              </a:defRPr>
            </a:lvl2pPr>
            <a:lvl3pPr marL="1371600" lvl="2" indent="-342900">
              <a:spcBef>
                <a:spcPts val="0"/>
              </a:spcBef>
              <a:spcAft>
                <a:spcPts val="0"/>
              </a:spcAft>
              <a:buClr>
                <a:srgbClr val="FFB600"/>
              </a:buClr>
              <a:buSzPts val="1800"/>
              <a:buFont typeface="Raleway Light"/>
              <a:buChar char="■"/>
              <a:defRPr sz="1800">
                <a:solidFill>
                  <a:srgbClr val="666666"/>
                </a:solidFill>
                <a:latin typeface="Raleway Light"/>
                <a:ea typeface="Raleway Light"/>
                <a:cs typeface="Raleway Light"/>
                <a:sym typeface="Raleway Light"/>
              </a:defRPr>
            </a:lvl3pPr>
            <a:lvl4pPr marL="1828800" lvl="3" indent="-342900">
              <a:spcBef>
                <a:spcPts val="0"/>
              </a:spcBef>
              <a:spcAft>
                <a:spcPts val="0"/>
              </a:spcAft>
              <a:buClr>
                <a:srgbClr val="666666"/>
              </a:buClr>
              <a:buSzPts val="1800"/>
              <a:buFont typeface="Raleway Light"/>
              <a:buChar char="●"/>
              <a:defRPr sz="1800">
                <a:solidFill>
                  <a:srgbClr val="666666"/>
                </a:solidFill>
                <a:latin typeface="Raleway Light"/>
                <a:ea typeface="Raleway Light"/>
                <a:cs typeface="Raleway Light"/>
                <a:sym typeface="Raleway Light"/>
              </a:defRPr>
            </a:lvl4pPr>
            <a:lvl5pPr marL="2286000" lvl="4" indent="-342900">
              <a:spcBef>
                <a:spcPts val="0"/>
              </a:spcBef>
              <a:spcAft>
                <a:spcPts val="0"/>
              </a:spcAft>
              <a:buClr>
                <a:srgbClr val="666666"/>
              </a:buClr>
              <a:buSzPts val="1800"/>
              <a:buFont typeface="Raleway Light"/>
              <a:buChar char="○"/>
              <a:defRPr sz="1800">
                <a:solidFill>
                  <a:srgbClr val="666666"/>
                </a:solidFill>
                <a:latin typeface="Raleway Light"/>
                <a:ea typeface="Raleway Light"/>
                <a:cs typeface="Raleway Light"/>
                <a:sym typeface="Raleway Light"/>
              </a:defRPr>
            </a:lvl5pPr>
            <a:lvl6pPr marL="2743200" lvl="5" indent="-342900">
              <a:spcBef>
                <a:spcPts val="0"/>
              </a:spcBef>
              <a:spcAft>
                <a:spcPts val="0"/>
              </a:spcAft>
              <a:buClr>
                <a:srgbClr val="666666"/>
              </a:buClr>
              <a:buSzPts val="1800"/>
              <a:buFont typeface="Raleway Light"/>
              <a:buChar char="■"/>
              <a:defRPr sz="1800">
                <a:solidFill>
                  <a:srgbClr val="666666"/>
                </a:solidFill>
                <a:latin typeface="Raleway Light"/>
                <a:ea typeface="Raleway Light"/>
                <a:cs typeface="Raleway Light"/>
                <a:sym typeface="Raleway Light"/>
              </a:defRPr>
            </a:lvl6pPr>
            <a:lvl7pPr marL="3200400" lvl="6" indent="-342900">
              <a:spcBef>
                <a:spcPts val="0"/>
              </a:spcBef>
              <a:spcAft>
                <a:spcPts val="0"/>
              </a:spcAft>
              <a:buClr>
                <a:srgbClr val="666666"/>
              </a:buClr>
              <a:buSzPts val="1800"/>
              <a:buFont typeface="Raleway Light"/>
              <a:buChar char="●"/>
              <a:defRPr sz="1800">
                <a:solidFill>
                  <a:srgbClr val="666666"/>
                </a:solidFill>
                <a:latin typeface="Raleway Light"/>
                <a:ea typeface="Raleway Light"/>
                <a:cs typeface="Raleway Light"/>
                <a:sym typeface="Raleway Light"/>
              </a:defRPr>
            </a:lvl7pPr>
            <a:lvl8pPr marL="3657600" lvl="7" indent="-342900">
              <a:spcBef>
                <a:spcPts val="0"/>
              </a:spcBef>
              <a:spcAft>
                <a:spcPts val="0"/>
              </a:spcAft>
              <a:buClr>
                <a:srgbClr val="666666"/>
              </a:buClr>
              <a:buSzPts val="1800"/>
              <a:buFont typeface="Raleway Light"/>
              <a:buChar char="○"/>
              <a:defRPr sz="1800">
                <a:solidFill>
                  <a:srgbClr val="666666"/>
                </a:solidFill>
                <a:latin typeface="Raleway Light"/>
                <a:ea typeface="Raleway Light"/>
                <a:cs typeface="Raleway Light"/>
                <a:sym typeface="Raleway Light"/>
              </a:defRPr>
            </a:lvl8pPr>
            <a:lvl9pPr marL="4114800" lvl="8" indent="-342900">
              <a:spcBef>
                <a:spcPts val="0"/>
              </a:spcBef>
              <a:spcAft>
                <a:spcPts val="0"/>
              </a:spcAft>
              <a:buClr>
                <a:srgbClr val="666666"/>
              </a:buClr>
              <a:buSzPts val="1800"/>
              <a:buFont typeface="Raleway Light"/>
              <a:buChar char="■"/>
              <a:defRPr sz="1800">
                <a:solidFill>
                  <a:srgbClr val="666666"/>
                </a:solidFill>
                <a:latin typeface="Raleway Light"/>
                <a:ea typeface="Raleway Light"/>
                <a:cs typeface="Raleway Light"/>
                <a:sym typeface="Raleway Light"/>
              </a:defRPr>
            </a:lvl9pPr>
          </a:lstStyle>
          <a:p>
            <a:endParaRPr/>
          </a:p>
        </p:txBody>
      </p:sp>
      <p:sp>
        <p:nvSpPr>
          <p:cNvPr id="8" name="Google Shape;8;p1"/>
          <p:cNvSpPr txBox="1">
            <a:spLocks noGrp="1"/>
          </p:cNvSpPr>
          <p:nvPr>
            <p:ph type="sldNum" idx="12"/>
          </p:nvPr>
        </p:nvSpPr>
        <p:spPr>
          <a:xfrm>
            <a:off x="8604400" y="4590300"/>
            <a:ext cx="539700" cy="553200"/>
          </a:xfrm>
          <a:prstGeom prst="rect">
            <a:avLst/>
          </a:prstGeom>
          <a:noFill/>
          <a:ln>
            <a:noFill/>
          </a:ln>
        </p:spPr>
        <p:txBody>
          <a:bodyPr spcFirstLastPara="1" wrap="square" lIns="91425" tIns="91425" rIns="91425" bIns="91425" anchor="ctr" anchorCtr="0">
            <a:noAutofit/>
          </a:bodyPr>
          <a:lstStyle>
            <a:lvl1pPr lvl="0" algn="ctr">
              <a:buNone/>
              <a:defRPr sz="1300">
                <a:solidFill>
                  <a:srgbClr val="FFB600"/>
                </a:solidFill>
                <a:latin typeface="Raleway ExtraBold"/>
                <a:ea typeface="Raleway ExtraBold"/>
                <a:cs typeface="Raleway ExtraBold"/>
                <a:sym typeface="Raleway ExtraBold"/>
              </a:defRPr>
            </a:lvl1pPr>
            <a:lvl2pPr lvl="1" algn="ctr">
              <a:buNone/>
              <a:defRPr sz="1300">
                <a:solidFill>
                  <a:srgbClr val="FFB600"/>
                </a:solidFill>
                <a:latin typeface="Raleway ExtraBold"/>
                <a:ea typeface="Raleway ExtraBold"/>
                <a:cs typeface="Raleway ExtraBold"/>
                <a:sym typeface="Raleway ExtraBold"/>
              </a:defRPr>
            </a:lvl2pPr>
            <a:lvl3pPr lvl="2" algn="ctr">
              <a:buNone/>
              <a:defRPr sz="1300">
                <a:solidFill>
                  <a:srgbClr val="FFB600"/>
                </a:solidFill>
                <a:latin typeface="Raleway ExtraBold"/>
                <a:ea typeface="Raleway ExtraBold"/>
                <a:cs typeface="Raleway ExtraBold"/>
                <a:sym typeface="Raleway ExtraBold"/>
              </a:defRPr>
            </a:lvl3pPr>
            <a:lvl4pPr lvl="3" algn="ctr">
              <a:buNone/>
              <a:defRPr sz="1300">
                <a:solidFill>
                  <a:srgbClr val="FFB600"/>
                </a:solidFill>
                <a:latin typeface="Raleway ExtraBold"/>
                <a:ea typeface="Raleway ExtraBold"/>
                <a:cs typeface="Raleway ExtraBold"/>
                <a:sym typeface="Raleway ExtraBold"/>
              </a:defRPr>
            </a:lvl4pPr>
            <a:lvl5pPr lvl="4" algn="ctr">
              <a:buNone/>
              <a:defRPr sz="1300">
                <a:solidFill>
                  <a:srgbClr val="FFB600"/>
                </a:solidFill>
                <a:latin typeface="Raleway ExtraBold"/>
                <a:ea typeface="Raleway ExtraBold"/>
                <a:cs typeface="Raleway ExtraBold"/>
                <a:sym typeface="Raleway ExtraBold"/>
              </a:defRPr>
            </a:lvl5pPr>
            <a:lvl6pPr lvl="5" algn="ctr">
              <a:buNone/>
              <a:defRPr sz="1300">
                <a:solidFill>
                  <a:srgbClr val="FFB600"/>
                </a:solidFill>
                <a:latin typeface="Raleway ExtraBold"/>
                <a:ea typeface="Raleway ExtraBold"/>
                <a:cs typeface="Raleway ExtraBold"/>
                <a:sym typeface="Raleway ExtraBold"/>
              </a:defRPr>
            </a:lvl6pPr>
            <a:lvl7pPr lvl="6" algn="ctr">
              <a:buNone/>
              <a:defRPr sz="1300">
                <a:solidFill>
                  <a:srgbClr val="FFB600"/>
                </a:solidFill>
                <a:latin typeface="Raleway ExtraBold"/>
                <a:ea typeface="Raleway ExtraBold"/>
                <a:cs typeface="Raleway ExtraBold"/>
                <a:sym typeface="Raleway ExtraBold"/>
              </a:defRPr>
            </a:lvl7pPr>
            <a:lvl8pPr lvl="7" algn="ctr">
              <a:buNone/>
              <a:defRPr sz="1300">
                <a:solidFill>
                  <a:srgbClr val="FFB600"/>
                </a:solidFill>
                <a:latin typeface="Raleway ExtraBold"/>
                <a:ea typeface="Raleway ExtraBold"/>
                <a:cs typeface="Raleway ExtraBold"/>
                <a:sym typeface="Raleway ExtraBold"/>
              </a:defRPr>
            </a:lvl8pPr>
            <a:lvl9pPr lvl="8" algn="ctr">
              <a:buNone/>
              <a:defRPr sz="1300">
                <a:solidFill>
                  <a:srgbClr val="FFB600"/>
                </a:solidFill>
                <a:latin typeface="Raleway ExtraBold"/>
                <a:ea typeface="Raleway ExtraBold"/>
                <a:cs typeface="Raleway ExtraBold"/>
                <a:sym typeface="Raleway ExtraBold"/>
              </a:defRPr>
            </a:lvl9pPr>
          </a:lstStyle>
          <a:p>
            <a:pPr marL="0" lvl="0" indent="0" algn="ct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4.xml"/><Relationship Id="rId5" Type="http://schemas.openxmlformats.org/officeDocument/2006/relationships/image" Target="../media/image8.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4.xml"/><Relationship Id="rId5" Type="http://schemas.openxmlformats.org/officeDocument/2006/relationships/image" Target="../media/image3.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7" name="Google Shape;57;p12"/>
          <p:cNvSpPr txBox="1">
            <a:spLocks noGrp="1"/>
          </p:cNvSpPr>
          <p:nvPr>
            <p:ph type="ctrTitle"/>
          </p:nvPr>
        </p:nvSpPr>
        <p:spPr>
          <a:xfrm>
            <a:off x="685800" y="3287225"/>
            <a:ext cx="67407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800"/>
              <a:t>Analysis of </a:t>
            </a:r>
            <a:r>
              <a:rPr lang="en" sz="4800">
                <a:solidFill>
                  <a:srgbClr val="434343"/>
                </a:solidFill>
              </a:rPr>
              <a:t>JustEatTakeaway</a:t>
            </a:r>
            <a:r>
              <a:rPr lang="en" sz="4800"/>
              <a:t> with social media data </a:t>
            </a:r>
            <a:r>
              <a:rPr lang="en" sz="4800">
                <a:solidFill>
                  <a:srgbClr val="434343"/>
                </a:solidFill>
              </a:rPr>
              <a:t>analysis</a:t>
            </a:r>
            <a:endParaRPr sz="4800"/>
          </a:p>
        </p:txBody>
      </p:sp>
      <p:grpSp>
        <p:nvGrpSpPr>
          <p:cNvPr id="58" name="Google Shape;58;p12"/>
          <p:cNvGrpSpPr/>
          <p:nvPr/>
        </p:nvGrpSpPr>
        <p:grpSpPr>
          <a:xfrm>
            <a:off x="7864658" y="371176"/>
            <a:ext cx="896264" cy="896314"/>
            <a:chOff x="570875" y="4322250"/>
            <a:chExt cx="443300" cy="443325"/>
          </a:xfrm>
        </p:grpSpPr>
        <p:sp>
          <p:nvSpPr>
            <p:cNvPr id="59" name="Google Shape;59;p12"/>
            <p:cNvSpPr/>
            <p:nvPr/>
          </p:nvSpPr>
          <p:spPr>
            <a:xfrm>
              <a:off x="570875" y="4322250"/>
              <a:ext cx="443300" cy="443325"/>
            </a:xfrm>
            <a:custGeom>
              <a:avLst/>
              <a:gdLst/>
              <a:ahLst/>
              <a:cxn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12"/>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12"/>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12"/>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3" name="Google Shape;63;p12"/>
          <p:cNvSpPr txBox="1">
            <a:spLocks noGrp="1"/>
          </p:cNvSpPr>
          <p:nvPr>
            <p:ph type="ctrTitle"/>
          </p:nvPr>
        </p:nvSpPr>
        <p:spPr>
          <a:xfrm>
            <a:off x="5868850" y="3869225"/>
            <a:ext cx="2744400" cy="349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500"/>
              <a:t>by Eran Kan Kohen (523228)</a:t>
            </a:r>
            <a:endParaRPr sz="1500"/>
          </a:p>
        </p:txBody>
      </p:sp>
      <p:sp>
        <p:nvSpPr>
          <p:cNvPr id="64" name="Google Shape;64;p12"/>
          <p:cNvSpPr txBox="1"/>
          <p:nvPr/>
        </p:nvSpPr>
        <p:spPr>
          <a:xfrm>
            <a:off x="5989775" y="4322500"/>
            <a:ext cx="20406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900">
                <a:solidFill>
                  <a:schemeClr val="lt1"/>
                </a:solidFill>
                <a:latin typeface="Raleway ExtraBold"/>
                <a:ea typeface="Raleway ExtraBold"/>
                <a:cs typeface="Raleway ExtraBold"/>
                <a:sym typeface="Raleway ExtraBold"/>
              </a:rPr>
              <a:t>**References available in speaker notes below relevant slides</a:t>
            </a:r>
            <a:endParaRPr sz="800">
              <a:latin typeface="Raleway Light"/>
              <a:ea typeface="Raleway Light"/>
              <a:cs typeface="Raleway Light"/>
              <a:sym typeface="Raleway Ligh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1"/>
          <p:cNvSpPr txBox="1">
            <a:spLocks noGrp="1"/>
          </p:cNvSpPr>
          <p:nvPr>
            <p:ph type="title"/>
          </p:nvPr>
        </p:nvSpPr>
        <p:spPr>
          <a:xfrm>
            <a:off x="922000" y="891775"/>
            <a:ext cx="6866100" cy="85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400"/>
              <a:t>The </a:t>
            </a:r>
            <a:r>
              <a:rPr lang="en" sz="3400">
                <a:solidFill>
                  <a:srgbClr val="FFB600"/>
                </a:solidFill>
              </a:rPr>
              <a:t>Engagement</a:t>
            </a:r>
            <a:r>
              <a:rPr lang="en" sz="3400"/>
              <a:t> Rate</a:t>
            </a:r>
            <a:endParaRPr sz="3400">
              <a:solidFill>
                <a:srgbClr val="FFB600"/>
              </a:solidFill>
            </a:endParaRPr>
          </a:p>
        </p:txBody>
      </p:sp>
      <p:sp>
        <p:nvSpPr>
          <p:cNvPr id="163" name="Google Shape;163;p21"/>
          <p:cNvSpPr txBox="1">
            <a:spLocks noGrp="1"/>
          </p:cNvSpPr>
          <p:nvPr>
            <p:ph type="body" idx="1"/>
          </p:nvPr>
        </p:nvSpPr>
        <p:spPr>
          <a:xfrm>
            <a:off x="922000" y="1504500"/>
            <a:ext cx="6866100" cy="3723600"/>
          </a:xfrm>
          <a:prstGeom prst="rect">
            <a:avLst/>
          </a:prstGeom>
        </p:spPr>
        <p:txBody>
          <a:bodyPr spcFirstLastPara="1" wrap="square" lIns="91425" tIns="91425" rIns="91425" bIns="91425" anchor="t" anchorCtr="0">
            <a:noAutofit/>
          </a:bodyPr>
          <a:lstStyle/>
          <a:p>
            <a:pPr marL="457200" lvl="0" indent="-298450" algn="l" rtl="0">
              <a:lnSpc>
                <a:spcPct val="115000"/>
              </a:lnSpc>
              <a:spcBef>
                <a:spcPts val="600"/>
              </a:spcBef>
              <a:spcAft>
                <a:spcPts val="0"/>
              </a:spcAft>
              <a:buSzPts val="1100"/>
              <a:buChar char="●"/>
            </a:pPr>
            <a:r>
              <a:rPr lang="en" sz="1100" b="1" i="1">
                <a:solidFill>
                  <a:schemeClr val="dk1"/>
                </a:solidFill>
                <a:latin typeface="Raleway"/>
                <a:ea typeface="Raleway"/>
                <a:cs typeface="Raleway"/>
                <a:sym typeface="Raleway"/>
              </a:rPr>
              <a:t>Likes:</a:t>
            </a:r>
            <a:endParaRPr sz="1100" b="1" i="1">
              <a:solidFill>
                <a:schemeClr val="dk1"/>
              </a:solidFill>
              <a:latin typeface="Raleway"/>
              <a:ea typeface="Raleway"/>
              <a:cs typeface="Raleway"/>
              <a:sym typeface="Raleway"/>
            </a:endParaRPr>
          </a:p>
          <a:p>
            <a:pPr marL="914400" lvl="1" indent="-298450" algn="l" rtl="0">
              <a:lnSpc>
                <a:spcPct val="115000"/>
              </a:lnSpc>
              <a:spcBef>
                <a:spcPts val="0"/>
              </a:spcBef>
              <a:spcAft>
                <a:spcPts val="0"/>
              </a:spcAft>
              <a:buClr>
                <a:schemeClr val="dk1"/>
              </a:buClr>
              <a:buSzPts val="1100"/>
              <a:buChar char="○"/>
            </a:pPr>
            <a:r>
              <a:rPr lang="en" sz="1100">
                <a:solidFill>
                  <a:schemeClr val="dk1"/>
                </a:solidFill>
              </a:rPr>
              <a:t>2.1 slope positive relationship</a:t>
            </a:r>
            <a:endParaRPr sz="1100">
              <a:solidFill>
                <a:schemeClr val="dk1"/>
              </a:solidFill>
            </a:endParaRPr>
          </a:p>
          <a:p>
            <a:pPr marL="914400" lvl="1" indent="-298450" algn="l" rtl="0">
              <a:lnSpc>
                <a:spcPct val="115000"/>
              </a:lnSpc>
              <a:spcBef>
                <a:spcPts val="0"/>
              </a:spcBef>
              <a:spcAft>
                <a:spcPts val="0"/>
              </a:spcAft>
              <a:buClr>
                <a:schemeClr val="dk1"/>
              </a:buClr>
              <a:buSzPts val="1100"/>
              <a:buChar char="○"/>
            </a:pPr>
            <a:r>
              <a:rPr lang="en" sz="1100">
                <a:solidFill>
                  <a:schemeClr val="dk1"/>
                </a:solidFill>
              </a:rPr>
              <a:t>Higher sentiment leads to higher number of likes</a:t>
            </a:r>
            <a:endParaRPr sz="1100">
              <a:solidFill>
                <a:schemeClr val="dk1"/>
              </a:solidFill>
            </a:endParaRPr>
          </a:p>
          <a:p>
            <a:pPr marL="914400" lvl="1" indent="-298450" algn="l" rtl="0">
              <a:lnSpc>
                <a:spcPct val="115000"/>
              </a:lnSpc>
              <a:spcBef>
                <a:spcPts val="0"/>
              </a:spcBef>
              <a:spcAft>
                <a:spcPts val="0"/>
              </a:spcAft>
              <a:buClr>
                <a:schemeClr val="dk1"/>
              </a:buClr>
              <a:buSzPts val="1100"/>
              <a:buChar char="○"/>
            </a:pPr>
            <a:r>
              <a:rPr lang="en" sz="1100">
                <a:solidFill>
                  <a:schemeClr val="dk1"/>
                </a:solidFill>
              </a:rPr>
              <a:t>Positive tweets tend to get liked more</a:t>
            </a:r>
            <a:endParaRPr sz="1100">
              <a:solidFill>
                <a:schemeClr val="dk1"/>
              </a:solidFill>
            </a:endParaRPr>
          </a:p>
          <a:p>
            <a:pPr marL="457200" lvl="0" indent="-298450" algn="l" rtl="0">
              <a:lnSpc>
                <a:spcPct val="115000"/>
              </a:lnSpc>
              <a:spcBef>
                <a:spcPts val="0"/>
              </a:spcBef>
              <a:spcAft>
                <a:spcPts val="0"/>
              </a:spcAft>
              <a:buSzPts val="1100"/>
              <a:buChar char="●"/>
            </a:pPr>
            <a:r>
              <a:rPr lang="en" sz="1100" b="1" i="1">
                <a:solidFill>
                  <a:schemeClr val="dk1"/>
                </a:solidFill>
                <a:latin typeface="Raleway"/>
                <a:ea typeface="Raleway"/>
                <a:cs typeface="Raleway"/>
                <a:sym typeface="Raleway"/>
              </a:rPr>
              <a:t>Retweets:</a:t>
            </a:r>
            <a:endParaRPr sz="1100" b="1" i="1">
              <a:solidFill>
                <a:schemeClr val="dk1"/>
              </a:solidFill>
              <a:latin typeface="Raleway"/>
              <a:ea typeface="Raleway"/>
              <a:cs typeface="Raleway"/>
              <a:sym typeface="Raleway"/>
            </a:endParaRPr>
          </a:p>
          <a:p>
            <a:pPr marL="914400" lvl="1" indent="-298450" algn="l" rtl="0">
              <a:lnSpc>
                <a:spcPct val="115000"/>
              </a:lnSpc>
              <a:spcBef>
                <a:spcPts val="0"/>
              </a:spcBef>
              <a:spcAft>
                <a:spcPts val="0"/>
              </a:spcAft>
              <a:buClr>
                <a:schemeClr val="dk1"/>
              </a:buClr>
              <a:buSzPts val="1100"/>
              <a:buChar char="○"/>
            </a:pPr>
            <a:r>
              <a:rPr lang="en" sz="1100">
                <a:solidFill>
                  <a:schemeClr val="dk1"/>
                </a:solidFill>
              </a:rPr>
              <a:t>0.25 slope positive relationship</a:t>
            </a:r>
            <a:endParaRPr sz="1100">
              <a:solidFill>
                <a:schemeClr val="dk1"/>
              </a:solidFill>
            </a:endParaRPr>
          </a:p>
          <a:p>
            <a:pPr marL="914400" lvl="1" indent="-298450" algn="l" rtl="0">
              <a:lnSpc>
                <a:spcPct val="115000"/>
              </a:lnSpc>
              <a:spcBef>
                <a:spcPts val="0"/>
              </a:spcBef>
              <a:spcAft>
                <a:spcPts val="0"/>
              </a:spcAft>
              <a:buClr>
                <a:schemeClr val="dk1"/>
              </a:buClr>
              <a:buSzPts val="1100"/>
              <a:buChar char="○"/>
            </a:pPr>
            <a:r>
              <a:rPr lang="en" sz="1100">
                <a:solidFill>
                  <a:schemeClr val="dk1"/>
                </a:solidFill>
              </a:rPr>
              <a:t>Higher sentiment leads to more retweets (slightly)</a:t>
            </a:r>
            <a:endParaRPr sz="1100">
              <a:solidFill>
                <a:schemeClr val="dk1"/>
              </a:solidFill>
            </a:endParaRPr>
          </a:p>
          <a:p>
            <a:pPr marL="914400" lvl="1" indent="-298450" algn="l" rtl="0">
              <a:lnSpc>
                <a:spcPct val="115000"/>
              </a:lnSpc>
              <a:spcBef>
                <a:spcPts val="0"/>
              </a:spcBef>
              <a:spcAft>
                <a:spcPts val="0"/>
              </a:spcAft>
              <a:buClr>
                <a:schemeClr val="dk1"/>
              </a:buClr>
              <a:buSzPts val="1100"/>
              <a:buChar char="○"/>
            </a:pPr>
            <a:r>
              <a:rPr lang="en" sz="1100">
                <a:solidFill>
                  <a:schemeClr val="dk1"/>
                </a:solidFill>
              </a:rPr>
              <a:t>People like sharing positive news</a:t>
            </a:r>
            <a:endParaRPr sz="1100">
              <a:solidFill>
                <a:schemeClr val="dk1"/>
              </a:solidFill>
            </a:endParaRPr>
          </a:p>
          <a:p>
            <a:pPr marL="457200" lvl="0" indent="-298450" algn="l" rtl="0">
              <a:lnSpc>
                <a:spcPct val="115000"/>
              </a:lnSpc>
              <a:spcBef>
                <a:spcPts val="0"/>
              </a:spcBef>
              <a:spcAft>
                <a:spcPts val="0"/>
              </a:spcAft>
              <a:buSzPts val="1100"/>
              <a:buChar char="●"/>
            </a:pPr>
            <a:r>
              <a:rPr lang="en" sz="1100" b="1" i="1">
                <a:solidFill>
                  <a:schemeClr val="dk1"/>
                </a:solidFill>
                <a:latin typeface="Raleway"/>
                <a:ea typeface="Raleway"/>
                <a:cs typeface="Raleway"/>
                <a:sym typeface="Raleway"/>
              </a:rPr>
              <a:t>Replies:</a:t>
            </a:r>
            <a:endParaRPr sz="1100" b="1" i="1">
              <a:solidFill>
                <a:schemeClr val="dk1"/>
              </a:solidFill>
              <a:latin typeface="Raleway"/>
              <a:ea typeface="Raleway"/>
              <a:cs typeface="Raleway"/>
              <a:sym typeface="Raleway"/>
            </a:endParaRPr>
          </a:p>
          <a:p>
            <a:pPr marL="914400" lvl="1" indent="-298450" algn="l" rtl="0">
              <a:lnSpc>
                <a:spcPct val="115000"/>
              </a:lnSpc>
              <a:spcBef>
                <a:spcPts val="0"/>
              </a:spcBef>
              <a:spcAft>
                <a:spcPts val="0"/>
              </a:spcAft>
              <a:buClr>
                <a:schemeClr val="dk1"/>
              </a:buClr>
              <a:buSzPts val="1100"/>
              <a:buChar char="○"/>
            </a:pPr>
            <a:r>
              <a:rPr lang="en" sz="1100">
                <a:solidFill>
                  <a:schemeClr val="dk1"/>
                </a:solidFill>
              </a:rPr>
              <a:t>Almost no relationship</a:t>
            </a:r>
            <a:endParaRPr sz="1100">
              <a:solidFill>
                <a:schemeClr val="dk1"/>
              </a:solidFill>
            </a:endParaRPr>
          </a:p>
          <a:p>
            <a:pPr marL="914400" lvl="1" indent="-298450" algn="l" rtl="0">
              <a:lnSpc>
                <a:spcPct val="115000"/>
              </a:lnSpc>
              <a:spcBef>
                <a:spcPts val="0"/>
              </a:spcBef>
              <a:spcAft>
                <a:spcPts val="0"/>
              </a:spcAft>
              <a:buClr>
                <a:schemeClr val="dk1"/>
              </a:buClr>
              <a:buSzPts val="1100"/>
              <a:buChar char="○"/>
            </a:pPr>
            <a:r>
              <a:rPr lang="en" sz="1100">
                <a:solidFill>
                  <a:schemeClr val="dk1"/>
                </a:solidFill>
              </a:rPr>
              <a:t>The tweet being positive or negative does to affect the number of replies</a:t>
            </a:r>
            <a:endParaRPr sz="1100" b="1" i="1">
              <a:solidFill>
                <a:schemeClr val="dk1"/>
              </a:solidFill>
              <a:latin typeface="Raleway"/>
              <a:ea typeface="Raleway"/>
              <a:cs typeface="Raleway"/>
              <a:sym typeface="Raleway"/>
            </a:endParaRPr>
          </a:p>
          <a:p>
            <a:pPr marL="457200" lvl="0" indent="-298450" algn="l" rtl="0">
              <a:lnSpc>
                <a:spcPct val="115000"/>
              </a:lnSpc>
              <a:spcBef>
                <a:spcPts val="0"/>
              </a:spcBef>
              <a:spcAft>
                <a:spcPts val="0"/>
              </a:spcAft>
              <a:buSzPts val="1100"/>
              <a:buFont typeface="Raleway"/>
              <a:buChar char="●"/>
            </a:pPr>
            <a:r>
              <a:rPr lang="en" sz="1100" b="1" i="1">
                <a:solidFill>
                  <a:schemeClr val="dk1"/>
                </a:solidFill>
                <a:latin typeface="Raleway"/>
                <a:ea typeface="Raleway"/>
                <a:cs typeface="Raleway"/>
                <a:sym typeface="Raleway"/>
              </a:rPr>
              <a:t>Complex (All variables used to predict one):</a:t>
            </a:r>
            <a:endParaRPr sz="1100" b="1" i="1">
              <a:solidFill>
                <a:schemeClr val="dk1"/>
              </a:solidFill>
              <a:latin typeface="Raleway"/>
              <a:ea typeface="Raleway"/>
              <a:cs typeface="Raleway"/>
              <a:sym typeface="Raleway"/>
            </a:endParaRPr>
          </a:p>
          <a:p>
            <a:pPr marL="914400" lvl="1" indent="-298450" algn="l" rtl="0">
              <a:lnSpc>
                <a:spcPct val="115000"/>
              </a:lnSpc>
              <a:spcBef>
                <a:spcPts val="0"/>
              </a:spcBef>
              <a:spcAft>
                <a:spcPts val="0"/>
              </a:spcAft>
              <a:buClr>
                <a:schemeClr val="dk1"/>
              </a:buClr>
              <a:buSzPts val="1100"/>
              <a:buChar char="○"/>
            </a:pPr>
            <a:r>
              <a:rPr lang="en" sz="1100" b="1">
                <a:solidFill>
                  <a:schemeClr val="dk1"/>
                </a:solidFill>
                <a:latin typeface="Raleway"/>
                <a:ea typeface="Raleway"/>
                <a:cs typeface="Raleway"/>
                <a:sym typeface="Raleway"/>
              </a:rPr>
              <a:t>High likes</a:t>
            </a:r>
            <a:r>
              <a:rPr lang="en" sz="1100">
                <a:solidFill>
                  <a:schemeClr val="dk1"/>
                </a:solidFill>
              </a:rPr>
              <a:t> achieved by </a:t>
            </a:r>
            <a:r>
              <a:rPr lang="en" sz="1100" b="1">
                <a:solidFill>
                  <a:schemeClr val="dk1"/>
                </a:solidFill>
                <a:latin typeface="Raleway"/>
                <a:ea typeface="Raleway"/>
                <a:cs typeface="Raleway"/>
                <a:sym typeface="Raleway"/>
              </a:rPr>
              <a:t>more replies</a:t>
            </a:r>
            <a:r>
              <a:rPr lang="en" sz="1100">
                <a:solidFill>
                  <a:schemeClr val="dk1"/>
                </a:solidFill>
              </a:rPr>
              <a:t> and </a:t>
            </a:r>
            <a:r>
              <a:rPr lang="en" sz="1100" b="1">
                <a:solidFill>
                  <a:schemeClr val="dk1"/>
                </a:solidFill>
                <a:latin typeface="Raleway"/>
                <a:ea typeface="Raleway"/>
                <a:cs typeface="Raleway"/>
                <a:sym typeface="Raleway"/>
              </a:rPr>
              <a:t>positive tweets</a:t>
            </a:r>
            <a:endParaRPr sz="1100" b="1">
              <a:solidFill>
                <a:schemeClr val="dk1"/>
              </a:solidFill>
              <a:latin typeface="Raleway"/>
              <a:ea typeface="Raleway"/>
              <a:cs typeface="Raleway"/>
              <a:sym typeface="Raleway"/>
            </a:endParaRPr>
          </a:p>
          <a:p>
            <a:pPr marL="914400" lvl="1" indent="-298450" algn="l" rtl="0">
              <a:lnSpc>
                <a:spcPct val="115000"/>
              </a:lnSpc>
              <a:spcBef>
                <a:spcPts val="0"/>
              </a:spcBef>
              <a:spcAft>
                <a:spcPts val="0"/>
              </a:spcAft>
              <a:buClr>
                <a:schemeClr val="dk1"/>
              </a:buClr>
              <a:buSzPts val="1100"/>
              <a:buChar char="○"/>
            </a:pPr>
            <a:r>
              <a:rPr lang="en" sz="1100" b="1">
                <a:solidFill>
                  <a:schemeClr val="dk1"/>
                </a:solidFill>
                <a:latin typeface="Raleway"/>
                <a:ea typeface="Raleway"/>
                <a:cs typeface="Raleway"/>
                <a:sym typeface="Raleway"/>
              </a:rPr>
              <a:t>Higher number of retweets</a:t>
            </a:r>
            <a:r>
              <a:rPr lang="en" sz="1100">
                <a:solidFill>
                  <a:schemeClr val="dk1"/>
                </a:solidFill>
              </a:rPr>
              <a:t> is correlated with </a:t>
            </a:r>
            <a:r>
              <a:rPr lang="en" sz="1100" b="1">
                <a:solidFill>
                  <a:schemeClr val="dk1"/>
                </a:solidFill>
                <a:latin typeface="Raleway"/>
                <a:ea typeface="Raleway"/>
                <a:cs typeface="Raleway"/>
                <a:sym typeface="Raleway"/>
              </a:rPr>
              <a:t>less replies</a:t>
            </a:r>
            <a:r>
              <a:rPr lang="en" sz="1100">
                <a:solidFill>
                  <a:schemeClr val="dk1"/>
                </a:solidFill>
              </a:rPr>
              <a:t> and </a:t>
            </a:r>
            <a:r>
              <a:rPr lang="en" sz="1100" b="1">
                <a:solidFill>
                  <a:schemeClr val="dk1"/>
                </a:solidFill>
                <a:latin typeface="Raleway"/>
                <a:ea typeface="Raleway"/>
                <a:cs typeface="Raleway"/>
                <a:sym typeface="Raleway"/>
              </a:rPr>
              <a:t>negative tweets</a:t>
            </a:r>
            <a:endParaRPr sz="1100" b="1">
              <a:solidFill>
                <a:schemeClr val="dk1"/>
              </a:solidFill>
              <a:latin typeface="Raleway"/>
              <a:ea typeface="Raleway"/>
              <a:cs typeface="Raleway"/>
              <a:sym typeface="Raleway"/>
            </a:endParaRPr>
          </a:p>
          <a:p>
            <a:pPr marL="914400" lvl="1" indent="-298450" algn="l" rtl="0">
              <a:lnSpc>
                <a:spcPct val="115000"/>
              </a:lnSpc>
              <a:spcBef>
                <a:spcPts val="0"/>
              </a:spcBef>
              <a:spcAft>
                <a:spcPts val="0"/>
              </a:spcAft>
              <a:buClr>
                <a:schemeClr val="dk1"/>
              </a:buClr>
              <a:buSzPts val="1100"/>
              <a:buChar char="○"/>
            </a:pPr>
            <a:r>
              <a:rPr lang="en" sz="1100" b="1">
                <a:solidFill>
                  <a:schemeClr val="dk1"/>
                </a:solidFill>
                <a:latin typeface="Raleway"/>
                <a:ea typeface="Raleway"/>
                <a:cs typeface="Raleway"/>
                <a:sym typeface="Raleway"/>
              </a:rPr>
              <a:t>The number of replies</a:t>
            </a:r>
            <a:r>
              <a:rPr lang="en" sz="1100">
                <a:solidFill>
                  <a:schemeClr val="dk1"/>
                </a:solidFill>
              </a:rPr>
              <a:t> can’t be predicted when all variables are in a model</a:t>
            </a:r>
            <a:endParaRPr sz="1100">
              <a:solidFill>
                <a:schemeClr val="dk1"/>
              </a:solidFill>
            </a:endParaRPr>
          </a:p>
          <a:p>
            <a:pPr marL="457200" lvl="0" indent="0" algn="l" rtl="0">
              <a:lnSpc>
                <a:spcPct val="115000"/>
              </a:lnSpc>
              <a:spcBef>
                <a:spcPts val="600"/>
              </a:spcBef>
              <a:spcAft>
                <a:spcPts val="0"/>
              </a:spcAft>
              <a:buNone/>
            </a:pPr>
            <a:endParaRPr sz="1100">
              <a:solidFill>
                <a:schemeClr val="dk1"/>
              </a:solidFill>
            </a:endParaRPr>
          </a:p>
        </p:txBody>
      </p:sp>
      <p:sp>
        <p:nvSpPr>
          <p:cNvPr id="164" name="Google Shape;164;p21"/>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10</a:t>
            </a:fld>
            <a:endParaRPr/>
          </a:p>
        </p:txBody>
      </p:sp>
      <p:grpSp>
        <p:nvGrpSpPr>
          <p:cNvPr id="165" name="Google Shape;165;p21"/>
          <p:cNvGrpSpPr/>
          <p:nvPr/>
        </p:nvGrpSpPr>
        <p:grpSpPr>
          <a:xfrm>
            <a:off x="7949917" y="369858"/>
            <a:ext cx="804748" cy="857410"/>
            <a:chOff x="5970800" y="1619250"/>
            <a:chExt cx="428650" cy="456725"/>
          </a:xfrm>
        </p:grpSpPr>
        <p:sp>
          <p:nvSpPr>
            <p:cNvPr id="166" name="Google Shape;166;p21"/>
            <p:cNvSpPr/>
            <p:nvPr/>
          </p:nvSpPr>
          <p:spPr>
            <a:xfrm>
              <a:off x="5970800" y="1674200"/>
              <a:ext cx="377975" cy="377950"/>
            </a:xfrm>
            <a:custGeom>
              <a:avLst/>
              <a:gdLst/>
              <a:ahLst/>
              <a:cxnLst/>
              <a:rect l="l" t="t" r="r" b="b"/>
              <a:pathLst>
                <a:path w="15119" h="15118" extrusionOk="0">
                  <a:moveTo>
                    <a:pt x="7181" y="0"/>
                  </a:moveTo>
                  <a:lnTo>
                    <a:pt x="6790" y="49"/>
                  </a:lnTo>
                  <a:lnTo>
                    <a:pt x="6424" y="98"/>
                  </a:lnTo>
                  <a:lnTo>
                    <a:pt x="6058" y="147"/>
                  </a:lnTo>
                  <a:lnTo>
                    <a:pt x="5691" y="244"/>
                  </a:lnTo>
                  <a:lnTo>
                    <a:pt x="5325" y="342"/>
                  </a:lnTo>
                  <a:lnTo>
                    <a:pt x="4983" y="464"/>
                  </a:lnTo>
                  <a:lnTo>
                    <a:pt x="4641" y="586"/>
                  </a:lnTo>
                  <a:lnTo>
                    <a:pt x="4299" y="733"/>
                  </a:lnTo>
                  <a:lnTo>
                    <a:pt x="3982" y="904"/>
                  </a:lnTo>
                  <a:lnTo>
                    <a:pt x="3664" y="1099"/>
                  </a:lnTo>
                  <a:lnTo>
                    <a:pt x="3347" y="1295"/>
                  </a:lnTo>
                  <a:lnTo>
                    <a:pt x="3053" y="1490"/>
                  </a:lnTo>
                  <a:lnTo>
                    <a:pt x="2760" y="1734"/>
                  </a:lnTo>
                  <a:lnTo>
                    <a:pt x="2492" y="1954"/>
                  </a:lnTo>
                  <a:lnTo>
                    <a:pt x="2223" y="2223"/>
                  </a:lnTo>
                  <a:lnTo>
                    <a:pt x="1979" y="2467"/>
                  </a:lnTo>
                  <a:lnTo>
                    <a:pt x="1735" y="2760"/>
                  </a:lnTo>
                  <a:lnTo>
                    <a:pt x="1515" y="3029"/>
                  </a:lnTo>
                  <a:lnTo>
                    <a:pt x="1295" y="3322"/>
                  </a:lnTo>
                  <a:lnTo>
                    <a:pt x="1100" y="3639"/>
                  </a:lnTo>
                  <a:lnTo>
                    <a:pt x="929" y="3957"/>
                  </a:lnTo>
                  <a:lnTo>
                    <a:pt x="758" y="4274"/>
                  </a:lnTo>
                  <a:lnTo>
                    <a:pt x="611" y="4616"/>
                  </a:lnTo>
                  <a:lnTo>
                    <a:pt x="465" y="4958"/>
                  </a:lnTo>
                  <a:lnTo>
                    <a:pt x="343" y="5300"/>
                  </a:lnTo>
                  <a:lnTo>
                    <a:pt x="245" y="5666"/>
                  </a:lnTo>
                  <a:lnTo>
                    <a:pt x="172" y="6033"/>
                  </a:lnTo>
                  <a:lnTo>
                    <a:pt x="98" y="6399"/>
                  </a:lnTo>
                  <a:lnTo>
                    <a:pt x="49" y="6790"/>
                  </a:lnTo>
                  <a:lnTo>
                    <a:pt x="25" y="7156"/>
                  </a:lnTo>
                  <a:lnTo>
                    <a:pt x="1" y="7547"/>
                  </a:lnTo>
                  <a:lnTo>
                    <a:pt x="25" y="7938"/>
                  </a:lnTo>
                  <a:lnTo>
                    <a:pt x="49" y="8328"/>
                  </a:lnTo>
                  <a:lnTo>
                    <a:pt x="98" y="8695"/>
                  </a:lnTo>
                  <a:lnTo>
                    <a:pt x="172" y="9085"/>
                  </a:lnTo>
                  <a:lnTo>
                    <a:pt x="245" y="9452"/>
                  </a:lnTo>
                  <a:lnTo>
                    <a:pt x="343" y="9794"/>
                  </a:lnTo>
                  <a:lnTo>
                    <a:pt x="465" y="10160"/>
                  </a:lnTo>
                  <a:lnTo>
                    <a:pt x="611" y="10502"/>
                  </a:lnTo>
                  <a:lnTo>
                    <a:pt x="758" y="10820"/>
                  </a:lnTo>
                  <a:lnTo>
                    <a:pt x="929" y="11161"/>
                  </a:lnTo>
                  <a:lnTo>
                    <a:pt x="1100" y="11479"/>
                  </a:lnTo>
                  <a:lnTo>
                    <a:pt x="1295" y="11772"/>
                  </a:lnTo>
                  <a:lnTo>
                    <a:pt x="1515" y="12065"/>
                  </a:lnTo>
                  <a:lnTo>
                    <a:pt x="1735" y="12358"/>
                  </a:lnTo>
                  <a:lnTo>
                    <a:pt x="1979" y="12627"/>
                  </a:lnTo>
                  <a:lnTo>
                    <a:pt x="2223" y="12895"/>
                  </a:lnTo>
                  <a:lnTo>
                    <a:pt x="2492" y="13140"/>
                  </a:lnTo>
                  <a:lnTo>
                    <a:pt x="2760" y="13384"/>
                  </a:lnTo>
                  <a:lnTo>
                    <a:pt x="3053" y="13604"/>
                  </a:lnTo>
                  <a:lnTo>
                    <a:pt x="3347" y="13824"/>
                  </a:lnTo>
                  <a:lnTo>
                    <a:pt x="3664" y="14019"/>
                  </a:lnTo>
                  <a:lnTo>
                    <a:pt x="3982" y="14190"/>
                  </a:lnTo>
                  <a:lnTo>
                    <a:pt x="4299" y="14361"/>
                  </a:lnTo>
                  <a:lnTo>
                    <a:pt x="4641" y="14507"/>
                  </a:lnTo>
                  <a:lnTo>
                    <a:pt x="4983" y="14654"/>
                  </a:lnTo>
                  <a:lnTo>
                    <a:pt x="5325" y="14776"/>
                  </a:lnTo>
                  <a:lnTo>
                    <a:pt x="5691" y="14874"/>
                  </a:lnTo>
                  <a:lnTo>
                    <a:pt x="6058" y="14947"/>
                  </a:lnTo>
                  <a:lnTo>
                    <a:pt x="6424" y="15020"/>
                  </a:lnTo>
                  <a:lnTo>
                    <a:pt x="6790" y="15069"/>
                  </a:lnTo>
                  <a:lnTo>
                    <a:pt x="7181" y="15094"/>
                  </a:lnTo>
                  <a:lnTo>
                    <a:pt x="7572" y="15118"/>
                  </a:lnTo>
                  <a:lnTo>
                    <a:pt x="7963" y="15094"/>
                  </a:lnTo>
                  <a:lnTo>
                    <a:pt x="8329" y="15069"/>
                  </a:lnTo>
                  <a:lnTo>
                    <a:pt x="8720" y="15020"/>
                  </a:lnTo>
                  <a:lnTo>
                    <a:pt x="9086" y="14947"/>
                  </a:lnTo>
                  <a:lnTo>
                    <a:pt x="9452" y="14874"/>
                  </a:lnTo>
                  <a:lnTo>
                    <a:pt x="9819" y="14776"/>
                  </a:lnTo>
                  <a:lnTo>
                    <a:pt x="10161" y="14654"/>
                  </a:lnTo>
                  <a:lnTo>
                    <a:pt x="10503" y="14507"/>
                  </a:lnTo>
                  <a:lnTo>
                    <a:pt x="10844" y="14361"/>
                  </a:lnTo>
                  <a:lnTo>
                    <a:pt x="11162" y="14190"/>
                  </a:lnTo>
                  <a:lnTo>
                    <a:pt x="11479" y="14019"/>
                  </a:lnTo>
                  <a:lnTo>
                    <a:pt x="11797" y="13824"/>
                  </a:lnTo>
                  <a:lnTo>
                    <a:pt x="12090" y="13604"/>
                  </a:lnTo>
                  <a:lnTo>
                    <a:pt x="12383" y="13384"/>
                  </a:lnTo>
                  <a:lnTo>
                    <a:pt x="12652" y="13140"/>
                  </a:lnTo>
                  <a:lnTo>
                    <a:pt x="12920" y="12895"/>
                  </a:lnTo>
                  <a:lnTo>
                    <a:pt x="13165" y="12627"/>
                  </a:lnTo>
                  <a:lnTo>
                    <a:pt x="13409" y="12358"/>
                  </a:lnTo>
                  <a:lnTo>
                    <a:pt x="13629" y="12065"/>
                  </a:lnTo>
                  <a:lnTo>
                    <a:pt x="13824" y="11772"/>
                  </a:lnTo>
                  <a:lnTo>
                    <a:pt x="14019" y="11479"/>
                  </a:lnTo>
                  <a:lnTo>
                    <a:pt x="14215" y="11161"/>
                  </a:lnTo>
                  <a:lnTo>
                    <a:pt x="14386" y="10820"/>
                  </a:lnTo>
                  <a:lnTo>
                    <a:pt x="14532" y="10502"/>
                  </a:lnTo>
                  <a:lnTo>
                    <a:pt x="14654" y="10160"/>
                  </a:lnTo>
                  <a:lnTo>
                    <a:pt x="14777" y="9794"/>
                  </a:lnTo>
                  <a:lnTo>
                    <a:pt x="14899" y="9452"/>
                  </a:lnTo>
                  <a:lnTo>
                    <a:pt x="14972" y="9085"/>
                  </a:lnTo>
                  <a:lnTo>
                    <a:pt x="15045" y="8695"/>
                  </a:lnTo>
                  <a:lnTo>
                    <a:pt x="15094" y="8328"/>
                  </a:lnTo>
                  <a:lnTo>
                    <a:pt x="15118" y="7938"/>
                  </a:lnTo>
                  <a:lnTo>
                    <a:pt x="15118" y="7547"/>
                  </a:lnTo>
                  <a:lnTo>
                    <a:pt x="15094" y="6936"/>
                  </a:lnTo>
                  <a:lnTo>
                    <a:pt x="15021" y="6326"/>
                  </a:lnTo>
                  <a:lnTo>
                    <a:pt x="14899" y="5740"/>
                  </a:lnTo>
                  <a:lnTo>
                    <a:pt x="14728" y="5178"/>
                  </a:lnTo>
                  <a:lnTo>
                    <a:pt x="14532" y="4616"/>
                  </a:lnTo>
                  <a:lnTo>
                    <a:pt x="14288" y="4079"/>
                  </a:lnTo>
                  <a:lnTo>
                    <a:pt x="13995" y="3590"/>
                  </a:lnTo>
                  <a:lnTo>
                    <a:pt x="13653" y="3102"/>
                  </a:lnTo>
                  <a:lnTo>
                    <a:pt x="13458" y="3053"/>
                  </a:lnTo>
                  <a:lnTo>
                    <a:pt x="12163" y="4347"/>
                  </a:lnTo>
                  <a:lnTo>
                    <a:pt x="12383" y="4689"/>
                  </a:lnTo>
                  <a:lnTo>
                    <a:pt x="12578" y="5056"/>
                  </a:lnTo>
                  <a:lnTo>
                    <a:pt x="12749" y="5446"/>
                  </a:lnTo>
                  <a:lnTo>
                    <a:pt x="12896" y="5837"/>
                  </a:lnTo>
                  <a:lnTo>
                    <a:pt x="13018" y="6252"/>
                  </a:lnTo>
                  <a:lnTo>
                    <a:pt x="13091" y="6668"/>
                  </a:lnTo>
                  <a:lnTo>
                    <a:pt x="13165" y="7107"/>
                  </a:lnTo>
                  <a:lnTo>
                    <a:pt x="13165" y="7547"/>
                  </a:lnTo>
                  <a:lnTo>
                    <a:pt x="13140" y="8133"/>
                  </a:lnTo>
                  <a:lnTo>
                    <a:pt x="13067" y="8695"/>
                  </a:lnTo>
                  <a:lnTo>
                    <a:pt x="12920" y="9208"/>
                  </a:lnTo>
                  <a:lnTo>
                    <a:pt x="12725" y="9745"/>
                  </a:lnTo>
                  <a:lnTo>
                    <a:pt x="12505" y="10233"/>
                  </a:lnTo>
                  <a:lnTo>
                    <a:pt x="12212" y="10673"/>
                  </a:lnTo>
                  <a:lnTo>
                    <a:pt x="11895" y="11113"/>
                  </a:lnTo>
                  <a:lnTo>
                    <a:pt x="11528" y="11503"/>
                  </a:lnTo>
                  <a:lnTo>
                    <a:pt x="11138" y="11870"/>
                  </a:lnTo>
                  <a:lnTo>
                    <a:pt x="10698" y="12187"/>
                  </a:lnTo>
                  <a:lnTo>
                    <a:pt x="10234" y="12480"/>
                  </a:lnTo>
                  <a:lnTo>
                    <a:pt x="9745" y="12725"/>
                  </a:lnTo>
                  <a:lnTo>
                    <a:pt x="9233" y="12895"/>
                  </a:lnTo>
                  <a:lnTo>
                    <a:pt x="8695" y="13042"/>
                  </a:lnTo>
                  <a:lnTo>
                    <a:pt x="8133" y="13140"/>
                  </a:lnTo>
                  <a:lnTo>
                    <a:pt x="7572" y="13164"/>
                  </a:lnTo>
                  <a:lnTo>
                    <a:pt x="6986" y="13140"/>
                  </a:lnTo>
                  <a:lnTo>
                    <a:pt x="6448" y="13042"/>
                  </a:lnTo>
                  <a:lnTo>
                    <a:pt x="5911" y="12895"/>
                  </a:lnTo>
                  <a:lnTo>
                    <a:pt x="5398" y="12725"/>
                  </a:lnTo>
                  <a:lnTo>
                    <a:pt x="4910" y="12480"/>
                  </a:lnTo>
                  <a:lnTo>
                    <a:pt x="4446" y="12187"/>
                  </a:lnTo>
                  <a:lnTo>
                    <a:pt x="4006" y="11870"/>
                  </a:lnTo>
                  <a:lnTo>
                    <a:pt x="3615" y="11503"/>
                  </a:lnTo>
                  <a:lnTo>
                    <a:pt x="3249" y="11113"/>
                  </a:lnTo>
                  <a:lnTo>
                    <a:pt x="2931" y="10673"/>
                  </a:lnTo>
                  <a:lnTo>
                    <a:pt x="2638" y="10233"/>
                  </a:lnTo>
                  <a:lnTo>
                    <a:pt x="2418" y="9745"/>
                  </a:lnTo>
                  <a:lnTo>
                    <a:pt x="2223" y="9208"/>
                  </a:lnTo>
                  <a:lnTo>
                    <a:pt x="2077" y="8695"/>
                  </a:lnTo>
                  <a:lnTo>
                    <a:pt x="2003" y="8133"/>
                  </a:lnTo>
                  <a:lnTo>
                    <a:pt x="1954" y="7547"/>
                  </a:lnTo>
                  <a:lnTo>
                    <a:pt x="2003" y="6985"/>
                  </a:lnTo>
                  <a:lnTo>
                    <a:pt x="2077" y="6423"/>
                  </a:lnTo>
                  <a:lnTo>
                    <a:pt x="2223" y="5886"/>
                  </a:lnTo>
                  <a:lnTo>
                    <a:pt x="2418" y="5373"/>
                  </a:lnTo>
                  <a:lnTo>
                    <a:pt x="2638" y="4885"/>
                  </a:lnTo>
                  <a:lnTo>
                    <a:pt x="2931" y="4421"/>
                  </a:lnTo>
                  <a:lnTo>
                    <a:pt x="3249" y="4005"/>
                  </a:lnTo>
                  <a:lnTo>
                    <a:pt x="3615" y="3590"/>
                  </a:lnTo>
                  <a:lnTo>
                    <a:pt x="4006" y="3224"/>
                  </a:lnTo>
                  <a:lnTo>
                    <a:pt x="4446" y="2906"/>
                  </a:lnTo>
                  <a:lnTo>
                    <a:pt x="4910" y="2638"/>
                  </a:lnTo>
                  <a:lnTo>
                    <a:pt x="5398" y="2394"/>
                  </a:lnTo>
                  <a:lnTo>
                    <a:pt x="5911" y="2198"/>
                  </a:lnTo>
                  <a:lnTo>
                    <a:pt x="6448" y="2076"/>
                  </a:lnTo>
                  <a:lnTo>
                    <a:pt x="6986" y="1978"/>
                  </a:lnTo>
                  <a:lnTo>
                    <a:pt x="7572" y="1954"/>
                  </a:lnTo>
                  <a:lnTo>
                    <a:pt x="8011" y="1978"/>
                  </a:lnTo>
                  <a:lnTo>
                    <a:pt x="8451" y="2027"/>
                  </a:lnTo>
                  <a:lnTo>
                    <a:pt x="8866" y="2100"/>
                  </a:lnTo>
                  <a:lnTo>
                    <a:pt x="9281" y="2223"/>
                  </a:lnTo>
                  <a:lnTo>
                    <a:pt x="9672" y="2369"/>
                  </a:lnTo>
                  <a:lnTo>
                    <a:pt x="10063" y="2540"/>
                  </a:lnTo>
                  <a:lnTo>
                    <a:pt x="10429" y="2735"/>
                  </a:lnTo>
                  <a:lnTo>
                    <a:pt x="10771" y="2955"/>
                  </a:lnTo>
                  <a:lnTo>
                    <a:pt x="11943" y="1807"/>
                  </a:lnTo>
                  <a:lnTo>
                    <a:pt x="11846" y="1343"/>
                  </a:lnTo>
                  <a:lnTo>
                    <a:pt x="11382" y="1026"/>
                  </a:lnTo>
                  <a:lnTo>
                    <a:pt x="10893" y="782"/>
                  </a:lnTo>
                  <a:lnTo>
                    <a:pt x="10380" y="537"/>
                  </a:lnTo>
                  <a:lnTo>
                    <a:pt x="9843" y="342"/>
                  </a:lnTo>
                  <a:lnTo>
                    <a:pt x="9306" y="195"/>
                  </a:lnTo>
                  <a:lnTo>
                    <a:pt x="8744" y="98"/>
                  </a:lnTo>
                  <a:lnTo>
                    <a:pt x="8158" y="25"/>
                  </a:lnTo>
                  <a:lnTo>
                    <a:pt x="7572" y="0"/>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1"/>
            <p:cNvSpPr/>
            <p:nvPr/>
          </p:nvSpPr>
          <p:spPr>
            <a:xfrm>
              <a:off x="6068500" y="1771875"/>
              <a:ext cx="182575" cy="182600"/>
            </a:xfrm>
            <a:custGeom>
              <a:avLst/>
              <a:gdLst/>
              <a:ahLst/>
              <a:cxnLst/>
              <a:rect l="l" t="t" r="r" b="b"/>
              <a:pathLst>
                <a:path w="7303" h="7304" extrusionOk="0">
                  <a:moveTo>
                    <a:pt x="3664" y="1"/>
                  </a:moveTo>
                  <a:lnTo>
                    <a:pt x="3297" y="25"/>
                  </a:lnTo>
                  <a:lnTo>
                    <a:pt x="2931" y="74"/>
                  </a:lnTo>
                  <a:lnTo>
                    <a:pt x="2565" y="147"/>
                  </a:lnTo>
                  <a:lnTo>
                    <a:pt x="2247" y="294"/>
                  </a:lnTo>
                  <a:lnTo>
                    <a:pt x="1930" y="440"/>
                  </a:lnTo>
                  <a:lnTo>
                    <a:pt x="1612" y="611"/>
                  </a:lnTo>
                  <a:lnTo>
                    <a:pt x="1344" y="831"/>
                  </a:lnTo>
                  <a:lnTo>
                    <a:pt x="1075" y="1075"/>
                  </a:lnTo>
                  <a:lnTo>
                    <a:pt x="831" y="1320"/>
                  </a:lnTo>
                  <a:lnTo>
                    <a:pt x="635" y="1613"/>
                  </a:lnTo>
                  <a:lnTo>
                    <a:pt x="440" y="1906"/>
                  </a:lnTo>
                  <a:lnTo>
                    <a:pt x="293" y="2223"/>
                  </a:lnTo>
                  <a:lnTo>
                    <a:pt x="171" y="2565"/>
                  </a:lnTo>
                  <a:lnTo>
                    <a:pt x="74" y="2907"/>
                  </a:lnTo>
                  <a:lnTo>
                    <a:pt x="25" y="3273"/>
                  </a:lnTo>
                  <a:lnTo>
                    <a:pt x="0" y="3640"/>
                  </a:lnTo>
                  <a:lnTo>
                    <a:pt x="25" y="4031"/>
                  </a:lnTo>
                  <a:lnTo>
                    <a:pt x="74" y="4373"/>
                  </a:lnTo>
                  <a:lnTo>
                    <a:pt x="171" y="4739"/>
                  </a:lnTo>
                  <a:lnTo>
                    <a:pt x="293" y="5081"/>
                  </a:lnTo>
                  <a:lnTo>
                    <a:pt x="440" y="5398"/>
                  </a:lnTo>
                  <a:lnTo>
                    <a:pt x="635" y="5691"/>
                  </a:lnTo>
                  <a:lnTo>
                    <a:pt x="831" y="5960"/>
                  </a:lnTo>
                  <a:lnTo>
                    <a:pt x="1075" y="6229"/>
                  </a:lnTo>
                  <a:lnTo>
                    <a:pt x="1344" y="6473"/>
                  </a:lnTo>
                  <a:lnTo>
                    <a:pt x="1612" y="6668"/>
                  </a:lnTo>
                  <a:lnTo>
                    <a:pt x="1930" y="6864"/>
                  </a:lnTo>
                  <a:lnTo>
                    <a:pt x="2247" y="7010"/>
                  </a:lnTo>
                  <a:lnTo>
                    <a:pt x="2565" y="7132"/>
                  </a:lnTo>
                  <a:lnTo>
                    <a:pt x="2931" y="7230"/>
                  </a:lnTo>
                  <a:lnTo>
                    <a:pt x="3297" y="7279"/>
                  </a:lnTo>
                  <a:lnTo>
                    <a:pt x="3664" y="7303"/>
                  </a:lnTo>
                  <a:lnTo>
                    <a:pt x="4030" y="7279"/>
                  </a:lnTo>
                  <a:lnTo>
                    <a:pt x="4396" y="7230"/>
                  </a:lnTo>
                  <a:lnTo>
                    <a:pt x="4738" y="7132"/>
                  </a:lnTo>
                  <a:lnTo>
                    <a:pt x="5080" y="7010"/>
                  </a:lnTo>
                  <a:lnTo>
                    <a:pt x="5398" y="6864"/>
                  </a:lnTo>
                  <a:lnTo>
                    <a:pt x="5691" y="6668"/>
                  </a:lnTo>
                  <a:lnTo>
                    <a:pt x="5984" y="6473"/>
                  </a:lnTo>
                  <a:lnTo>
                    <a:pt x="6253" y="6229"/>
                  </a:lnTo>
                  <a:lnTo>
                    <a:pt x="6472" y="5960"/>
                  </a:lnTo>
                  <a:lnTo>
                    <a:pt x="6692" y="5691"/>
                  </a:lnTo>
                  <a:lnTo>
                    <a:pt x="6863" y="5398"/>
                  </a:lnTo>
                  <a:lnTo>
                    <a:pt x="7034" y="5081"/>
                  </a:lnTo>
                  <a:lnTo>
                    <a:pt x="7156" y="4739"/>
                  </a:lnTo>
                  <a:lnTo>
                    <a:pt x="7230" y="4373"/>
                  </a:lnTo>
                  <a:lnTo>
                    <a:pt x="7303" y="4031"/>
                  </a:lnTo>
                  <a:lnTo>
                    <a:pt x="7303" y="3640"/>
                  </a:lnTo>
                  <a:lnTo>
                    <a:pt x="7303" y="3396"/>
                  </a:lnTo>
                  <a:lnTo>
                    <a:pt x="7278" y="3176"/>
                  </a:lnTo>
                  <a:lnTo>
                    <a:pt x="7254" y="2932"/>
                  </a:lnTo>
                  <a:lnTo>
                    <a:pt x="7181" y="2712"/>
                  </a:lnTo>
                  <a:lnTo>
                    <a:pt x="7132" y="2492"/>
                  </a:lnTo>
                  <a:lnTo>
                    <a:pt x="7034" y="2272"/>
                  </a:lnTo>
                  <a:lnTo>
                    <a:pt x="6839" y="1857"/>
                  </a:lnTo>
                  <a:lnTo>
                    <a:pt x="5325" y="3347"/>
                  </a:lnTo>
                  <a:lnTo>
                    <a:pt x="5349" y="3640"/>
                  </a:lnTo>
                  <a:lnTo>
                    <a:pt x="5349" y="3811"/>
                  </a:lnTo>
                  <a:lnTo>
                    <a:pt x="5325" y="3982"/>
                  </a:lnTo>
                  <a:lnTo>
                    <a:pt x="5276" y="4153"/>
                  </a:lnTo>
                  <a:lnTo>
                    <a:pt x="5227" y="4299"/>
                  </a:lnTo>
                  <a:lnTo>
                    <a:pt x="5154" y="4446"/>
                  </a:lnTo>
                  <a:lnTo>
                    <a:pt x="5080" y="4592"/>
                  </a:lnTo>
                  <a:lnTo>
                    <a:pt x="4983" y="4739"/>
                  </a:lnTo>
                  <a:lnTo>
                    <a:pt x="4860" y="4861"/>
                  </a:lnTo>
                  <a:lnTo>
                    <a:pt x="4738" y="4959"/>
                  </a:lnTo>
                  <a:lnTo>
                    <a:pt x="4616" y="5056"/>
                  </a:lnTo>
                  <a:lnTo>
                    <a:pt x="4470" y="5154"/>
                  </a:lnTo>
                  <a:lnTo>
                    <a:pt x="4323" y="5203"/>
                  </a:lnTo>
                  <a:lnTo>
                    <a:pt x="4177" y="5276"/>
                  </a:lnTo>
                  <a:lnTo>
                    <a:pt x="4006" y="5301"/>
                  </a:lnTo>
                  <a:lnTo>
                    <a:pt x="3835" y="5349"/>
                  </a:lnTo>
                  <a:lnTo>
                    <a:pt x="3493" y="5349"/>
                  </a:lnTo>
                  <a:lnTo>
                    <a:pt x="3322" y="5301"/>
                  </a:lnTo>
                  <a:lnTo>
                    <a:pt x="3151" y="5276"/>
                  </a:lnTo>
                  <a:lnTo>
                    <a:pt x="3004" y="5203"/>
                  </a:lnTo>
                  <a:lnTo>
                    <a:pt x="2858" y="5154"/>
                  </a:lnTo>
                  <a:lnTo>
                    <a:pt x="2711" y="5056"/>
                  </a:lnTo>
                  <a:lnTo>
                    <a:pt x="2589" y="4959"/>
                  </a:lnTo>
                  <a:lnTo>
                    <a:pt x="2467" y="4861"/>
                  </a:lnTo>
                  <a:lnTo>
                    <a:pt x="2345" y="4739"/>
                  </a:lnTo>
                  <a:lnTo>
                    <a:pt x="2247" y="4592"/>
                  </a:lnTo>
                  <a:lnTo>
                    <a:pt x="2174" y="4446"/>
                  </a:lnTo>
                  <a:lnTo>
                    <a:pt x="2101" y="4299"/>
                  </a:lnTo>
                  <a:lnTo>
                    <a:pt x="2027" y="4153"/>
                  </a:lnTo>
                  <a:lnTo>
                    <a:pt x="2003" y="3982"/>
                  </a:lnTo>
                  <a:lnTo>
                    <a:pt x="1979" y="3811"/>
                  </a:lnTo>
                  <a:lnTo>
                    <a:pt x="1954" y="3640"/>
                  </a:lnTo>
                  <a:lnTo>
                    <a:pt x="1979" y="3469"/>
                  </a:lnTo>
                  <a:lnTo>
                    <a:pt x="2003" y="3298"/>
                  </a:lnTo>
                  <a:lnTo>
                    <a:pt x="2027" y="3151"/>
                  </a:lnTo>
                  <a:lnTo>
                    <a:pt x="2101" y="2980"/>
                  </a:lnTo>
                  <a:lnTo>
                    <a:pt x="2174" y="2834"/>
                  </a:lnTo>
                  <a:lnTo>
                    <a:pt x="2247" y="2687"/>
                  </a:lnTo>
                  <a:lnTo>
                    <a:pt x="2345" y="2565"/>
                  </a:lnTo>
                  <a:lnTo>
                    <a:pt x="2467" y="2443"/>
                  </a:lnTo>
                  <a:lnTo>
                    <a:pt x="2589" y="2345"/>
                  </a:lnTo>
                  <a:lnTo>
                    <a:pt x="2711" y="2248"/>
                  </a:lnTo>
                  <a:lnTo>
                    <a:pt x="2858" y="2150"/>
                  </a:lnTo>
                  <a:lnTo>
                    <a:pt x="3004" y="2077"/>
                  </a:lnTo>
                  <a:lnTo>
                    <a:pt x="3151" y="2028"/>
                  </a:lnTo>
                  <a:lnTo>
                    <a:pt x="3322" y="1979"/>
                  </a:lnTo>
                  <a:lnTo>
                    <a:pt x="3493" y="1955"/>
                  </a:lnTo>
                  <a:lnTo>
                    <a:pt x="3664" y="1955"/>
                  </a:lnTo>
                  <a:lnTo>
                    <a:pt x="3957" y="1979"/>
                  </a:lnTo>
                  <a:lnTo>
                    <a:pt x="5447" y="465"/>
                  </a:lnTo>
                  <a:lnTo>
                    <a:pt x="5056" y="269"/>
                  </a:lnTo>
                  <a:lnTo>
                    <a:pt x="4836" y="196"/>
                  </a:lnTo>
                  <a:lnTo>
                    <a:pt x="4616" y="123"/>
                  </a:lnTo>
                  <a:lnTo>
                    <a:pt x="4372" y="74"/>
                  </a:lnTo>
                  <a:lnTo>
                    <a:pt x="4152" y="25"/>
                  </a:lnTo>
                  <a:lnTo>
                    <a:pt x="3908" y="1"/>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1"/>
            <p:cNvSpPr/>
            <p:nvPr/>
          </p:nvSpPr>
          <p:spPr>
            <a:xfrm>
              <a:off x="5981175" y="2005125"/>
              <a:ext cx="75125" cy="70850"/>
            </a:xfrm>
            <a:custGeom>
              <a:avLst/>
              <a:gdLst/>
              <a:ahLst/>
              <a:cxnLst/>
              <a:rect l="l" t="t" r="r" b="b"/>
              <a:pathLst>
                <a:path w="3005" h="2834" extrusionOk="0">
                  <a:moveTo>
                    <a:pt x="1466" y="0"/>
                  </a:moveTo>
                  <a:lnTo>
                    <a:pt x="294" y="1173"/>
                  </a:lnTo>
                  <a:lnTo>
                    <a:pt x="172" y="1319"/>
                  </a:lnTo>
                  <a:lnTo>
                    <a:pt x="74" y="1490"/>
                  </a:lnTo>
                  <a:lnTo>
                    <a:pt x="25" y="1661"/>
                  </a:lnTo>
                  <a:lnTo>
                    <a:pt x="1" y="1857"/>
                  </a:lnTo>
                  <a:lnTo>
                    <a:pt x="25" y="2052"/>
                  </a:lnTo>
                  <a:lnTo>
                    <a:pt x="74" y="2223"/>
                  </a:lnTo>
                  <a:lnTo>
                    <a:pt x="172" y="2394"/>
                  </a:lnTo>
                  <a:lnTo>
                    <a:pt x="294" y="2540"/>
                  </a:lnTo>
                  <a:lnTo>
                    <a:pt x="440" y="2663"/>
                  </a:lnTo>
                  <a:lnTo>
                    <a:pt x="611" y="2760"/>
                  </a:lnTo>
                  <a:lnTo>
                    <a:pt x="807" y="2809"/>
                  </a:lnTo>
                  <a:lnTo>
                    <a:pt x="978" y="2833"/>
                  </a:lnTo>
                  <a:lnTo>
                    <a:pt x="1173" y="2809"/>
                  </a:lnTo>
                  <a:lnTo>
                    <a:pt x="1344" y="2760"/>
                  </a:lnTo>
                  <a:lnTo>
                    <a:pt x="1515" y="2663"/>
                  </a:lnTo>
                  <a:lnTo>
                    <a:pt x="1686" y="2540"/>
                  </a:lnTo>
                  <a:lnTo>
                    <a:pt x="2858" y="1368"/>
                  </a:lnTo>
                  <a:lnTo>
                    <a:pt x="3005" y="1197"/>
                  </a:lnTo>
                  <a:lnTo>
                    <a:pt x="2590" y="928"/>
                  </a:lnTo>
                  <a:lnTo>
                    <a:pt x="2199" y="635"/>
                  </a:lnTo>
                  <a:lnTo>
                    <a:pt x="1808" y="342"/>
                  </a:lnTo>
                  <a:lnTo>
                    <a:pt x="1466" y="0"/>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1"/>
            <p:cNvSpPr/>
            <p:nvPr/>
          </p:nvSpPr>
          <p:spPr>
            <a:xfrm>
              <a:off x="6263875" y="2005125"/>
              <a:ext cx="74525" cy="70850"/>
            </a:xfrm>
            <a:custGeom>
              <a:avLst/>
              <a:gdLst/>
              <a:ahLst/>
              <a:cxnLst/>
              <a:rect l="l" t="t" r="r" b="b"/>
              <a:pathLst>
                <a:path w="2981" h="2834" extrusionOk="0">
                  <a:moveTo>
                    <a:pt x="1539" y="0"/>
                  </a:moveTo>
                  <a:lnTo>
                    <a:pt x="1173" y="342"/>
                  </a:lnTo>
                  <a:lnTo>
                    <a:pt x="807" y="635"/>
                  </a:lnTo>
                  <a:lnTo>
                    <a:pt x="416" y="928"/>
                  </a:lnTo>
                  <a:lnTo>
                    <a:pt x="1" y="1197"/>
                  </a:lnTo>
                  <a:lnTo>
                    <a:pt x="123" y="1368"/>
                  </a:lnTo>
                  <a:lnTo>
                    <a:pt x="1319" y="2540"/>
                  </a:lnTo>
                  <a:lnTo>
                    <a:pt x="1466" y="2663"/>
                  </a:lnTo>
                  <a:lnTo>
                    <a:pt x="1637" y="2760"/>
                  </a:lnTo>
                  <a:lnTo>
                    <a:pt x="1832" y="2809"/>
                  </a:lnTo>
                  <a:lnTo>
                    <a:pt x="2003" y="2833"/>
                  </a:lnTo>
                  <a:lnTo>
                    <a:pt x="2199" y="2809"/>
                  </a:lnTo>
                  <a:lnTo>
                    <a:pt x="2370" y="2760"/>
                  </a:lnTo>
                  <a:lnTo>
                    <a:pt x="2541" y="2663"/>
                  </a:lnTo>
                  <a:lnTo>
                    <a:pt x="2712" y="2540"/>
                  </a:lnTo>
                  <a:lnTo>
                    <a:pt x="2834" y="2394"/>
                  </a:lnTo>
                  <a:lnTo>
                    <a:pt x="2931" y="2223"/>
                  </a:lnTo>
                  <a:lnTo>
                    <a:pt x="2980" y="2052"/>
                  </a:lnTo>
                  <a:lnTo>
                    <a:pt x="2980" y="1857"/>
                  </a:lnTo>
                  <a:lnTo>
                    <a:pt x="2980" y="1661"/>
                  </a:lnTo>
                  <a:lnTo>
                    <a:pt x="2931" y="1490"/>
                  </a:lnTo>
                  <a:lnTo>
                    <a:pt x="2834" y="1319"/>
                  </a:lnTo>
                  <a:lnTo>
                    <a:pt x="2712" y="1173"/>
                  </a:lnTo>
                  <a:lnTo>
                    <a:pt x="1539" y="0"/>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1"/>
            <p:cNvSpPr/>
            <p:nvPr/>
          </p:nvSpPr>
          <p:spPr>
            <a:xfrm>
              <a:off x="6147875" y="1619250"/>
              <a:ext cx="251575" cy="255850"/>
            </a:xfrm>
            <a:custGeom>
              <a:avLst/>
              <a:gdLst/>
              <a:ahLst/>
              <a:cxnLst/>
              <a:rect l="l" t="t" r="r" b="b"/>
              <a:pathLst>
                <a:path w="10063" h="10234" extrusionOk="0">
                  <a:moveTo>
                    <a:pt x="7352" y="0"/>
                  </a:moveTo>
                  <a:lnTo>
                    <a:pt x="7254" y="24"/>
                  </a:lnTo>
                  <a:lnTo>
                    <a:pt x="7181" y="73"/>
                  </a:lnTo>
                  <a:lnTo>
                    <a:pt x="7083" y="147"/>
                  </a:lnTo>
                  <a:lnTo>
                    <a:pt x="5447" y="1758"/>
                  </a:lnTo>
                  <a:lnTo>
                    <a:pt x="5373" y="1856"/>
                  </a:lnTo>
                  <a:lnTo>
                    <a:pt x="5300" y="1978"/>
                  </a:lnTo>
                  <a:lnTo>
                    <a:pt x="5227" y="2125"/>
                  </a:lnTo>
                  <a:lnTo>
                    <a:pt x="5178" y="2247"/>
                  </a:lnTo>
                  <a:lnTo>
                    <a:pt x="5154" y="2393"/>
                  </a:lnTo>
                  <a:lnTo>
                    <a:pt x="5129" y="2540"/>
                  </a:lnTo>
                  <a:lnTo>
                    <a:pt x="5129" y="2687"/>
                  </a:lnTo>
                  <a:lnTo>
                    <a:pt x="5129" y="2809"/>
                  </a:lnTo>
                  <a:lnTo>
                    <a:pt x="5349" y="3981"/>
                  </a:lnTo>
                  <a:lnTo>
                    <a:pt x="5398" y="4152"/>
                  </a:lnTo>
                  <a:lnTo>
                    <a:pt x="147" y="9403"/>
                  </a:lnTo>
                  <a:lnTo>
                    <a:pt x="74" y="9476"/>
                  </a:lnTo>
                  <a:lnTo>
                    <a:pt x="25" y="9574"/>
                  </a:lnTo>
                  <a:lnTo>
                    <a:pt x="0" y="9672"/>
                  </a:lnTo>
                  <a:lnTo>
                    <a:pt x="0" y="9745"/>
                  </a:lnTo>
                  <a:lnTo>
                    <a:pt x="0" y="9843"/>
                  </a:lnTo>
                  <a:lnTo>
                    <a:pt x="25" y="9940"/>
                  </a:lnTo>
                  <a:lnTo>
                    <a:pt x="74" y="10013"/>
                  </a:lnTo>
                  <a:lnTo>
                    <a:pt x="147" y="10087"/>
                  </a:lnTo>
                  <a:lnTo>
                    <a:pt x="220" y="10160"/>
                  </a:lnTo>
                  <a:lnTo>
                    <a:pt x="293" y="10209"/>
                  </a:lnTo>
                  <a:lnTo>
                    <a:pt x="391" y="10233"/>
                  </a:lnTo>
                  <a:lnTo>
                    <a:pt x="586" y="10233"/>
                  </a:lnTo>
                  <a:lnTo>
                    <a:pt x="660" y="10209"/>
                  </a:lnTo>
                  <a:lnTo>
                    <a:pt x="757" y="10160"/>
                  </a:lnTo>
                  <a:lnTo>
                    <a:pt x="831" y="10087"/>
                  </a:lnTo>
                  <a:lnTo>
                    <a:pt x="6204" y="4738"/>
                  </a:lnTo>
                  <a:lnTo>
                    <a:pt x="7254" y="4909"/>
                  </a:lnTo>
                  <a:lnTo>
                    <a:pt x="7376" y="4933"/>
                  </a:lnTo>
                  <a:lnTo>
                    <a:pt x="7523" y="4933"/>
                  </a:lnTo>
                  <a:lnTo>
                    <a:pt x="7645" y="4909"/>
                  </a:lnTo>
                  <a:lnTo>
                    <a:pt x="7791" y="4860"/>
                  </a:lnTo>
                  <a:lnTo>
                    <a:pt x="7938" y="4811"/>
                  </a:lnTo>
                  <a:lnTo>
                    <a:pt x="8060" y="4763"/>
                  </a:lnTo>
                  <a:lnTo>
                    <a:pt x="8182" y="4689"/>
                  </a:lnTo>
                  <a:lnTo>
                    <a:pt x="8280" y="4592"/>
                  </a:lnTo>
                  <a:lnTo>
                    <a:pt x="9916" y="2955"/>
                  </a:lnTo>
                  <a:lnTo>
                    <a:pt x="9989" y="2882"/>
                  </a:lnTo>
                  <a:lnTo>
                    <a:pt x="10038" y="2784"/>
                  </a:lnTo>
                  <a:lnTo>
                    <a:pt x="10063" y="2711"/>
                  </a:lnTo>
                  <a:lnTo>
                    <a:pt x="10038" y="2613"/>
                  </a:lnTo>
                  <a:lnTo>
                    <a:pt x="10014" y="2564"/>
                  </a:lnTo>
                  <a:lnTo>
                    <a:pt x="9940" y="2491"/>
                  </a:lnTo>
                  <a:lnTo>
                    <a:pt x="9843" y="2442"/>
                  </a:lnTo>
                  <a:lnTo>
                    <a:pt x="9745" y="2418"/>
                  </a:lnTo>
                  <a:lnTo>
                    <a:pt x="8695" y="2223"/>
                  </a:lnTo>
                  <a:lnTo>
                    <a:pt x="9721" y="1197"/>
                  </a:lnTo>
                  <a:lnTo>
                    <a:pt x="9794" y="1123"/>
                  </a:lnTo>
                  <a:lnTo>
                    <a:pt x="9843" y="1026"/>
                  </a:lnTo>
                  <a:lnTo>
                    <a:pt x="9867" y="953"/>
                  </a:lnTo>
                  <a:lnTo>
                    <a:pt x="9867" y="855"/>
                  </a:lnTo>
                  <a:lnTo>
                    <a:pt x="9867" y="757"/>
                  </a:lnTo>
                  <a:lnTo>
                    <a:pt x="9843" y="659"/>
                  </a:lnTo>
                  <a:lnTo>
                    <a:pt x="9794" y="586"/>
                  </a:lnTo>
                  <a:lnTo>
                    <a:pt x="9721" y="513"/>
                  </a:lnTo>
                  <a:lnTo>
                    <a:pt x="9647" y="440"/>
                  </a:lnTo>
                  <a:lnTo>
                    <a:pt x="9574" y="391"/>
                  </a:lnTo>
                  <a:lnTo>
                    <a:pt x="9476" y="366"/>
                  </a:lnTo>
                  <a:lnTo>
                    <a:pt x="9281" y="366"/>
                  </a:lnTo>
                  <a:lnTo>
                    <a:pt x="9208" y="391"/>
                  </a:lnTo>
                  <a:lnTo>
                    <a:pt x="9110" y="440"/>
                  </a:lnTo>
                  <a:lnTo>
                    <a:pt x="9037" y="513"/>
                  </a:lnTo>
                  <a:lnTo>
                    <a:pt x="7889" y="1661"/>
                  </a:lnTo>
                  <a:lnTo>
                    <a:pt x="7840" y="1490"/>
                  </a:lnTo>
                  <a:lnTo>
                    <a:pt x="7620" y="318"/>
                  </a:lnTo>
                  <a:lnTo>
                    <a:pt x="7596" y="195"/>
                  </a:lnTo>
                  <a:lnTo>
                    <a:pt x="7547" y="98"/>
                  </a:lnTo>
                  <a:lnTo>
                    <a:pt x="7498" y="49"/>
                  </a:lnTo>
                  <a:lnTo>
                    <a:pt x="7425" y="0"/>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1" name="Google Shape;171;p21"/>
          <p:cNvSpPr txBox="1">
            <a:spLocks noGrp="1"/>
          </p:cNvSpPr>
          <p:nvPr>
            <p:ph type="body" idx="1"/>
          </p:nvPr>
        </p:nvSpPr>
        <p:spPr>
          <a:xfrm>
            <a:off x="6191300" y="1413425"/>
            <a:ext cx="2332200" cy="2046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200" b="1"/>
              <a:t>Outcomes:</a:t>
            </a:r>
            <a:endParaRPr sz="1200" b="1"/>
          </a:p>
          <a:p>
            <a:pPr marL="457200" lvl="0" indent="-304800" algn="l" rtl="0">
              <a:lnSpc>
                <a:spcPct val="115000"/>
              </a:lnSpc>
              <a:spcBef>
                <a:spcPts val="600"/>
              </a:spcBef>
              <a:spcAft>
                <a:spcPts val="0"/>
              </a:spcAft>
              <a:buSzPts val="1200"/>
              <a:buChar char="-"/>
            </a:pPr>
            <a:r>
              <a:rPr lang="en" sz="1200"/>
              <a:t>Positive tweets are better for engagement</a:t>
            </a:r>
            <a:endParaRPr sz="1200"/>
          </a:p>
          <a:p>
            <a:pPr marL="457200" lvl="0" indent="-304800" algn="l" rtl="0">
              <a:lnSpc>
                <a:spcPct val="115000"/>
              </a:lnSpc>
              <a:spcBef>
                <a:spcPts val="0"/>
              </a:spcBef>
              <a:spcAft>
                <a:spcPts val="0"/>
              </a:spcAft>
              <a:buSzPts val="1200"/>
              <a:buChar char="-"/>
            </a:pPr>
            <a:r>
              <a:rPr lang="en" sz="1200"/>
              <a:t>Both negative and positive tweets can be retweeted a lot (depending on the number of replies)</a:t>
            </a:r>
            <a:endParaRPr sz="12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2"/>
          <p:cNvSpPr txBox="1">
            <a:spLocks noGrp="1"/>
          </p:cNvSpPr>
          <p:nvPr>
            <p:ph type="title"/>
          </p:nvPr>
        </p:nvSpPr>
        <p:spPr>
          <a:xfrm>
            <a:off x="922000" y="434575"/>
            <a:ext cx="6866100" cy="85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300"/>
              <a:t>The </a:t>
            </a:r>
            <a:r>
              <a:rPr lang="en" sz="3300">
                <a:solidFill>
                  <a:srgbClr val="FFB600"/>
                </a:solidFill>
              </a:rPr>
              <a:t>Engagement</a:t>
            </a:r>
            <a:r>
              <a:rPr lang="en" sz="3300"/>
              <a:t> Rate over </a:t>
            </a:r>
            <a:r>
              <a:rPr lang="en" sz="3300">
                <a:solidFill>
                  <a:srgbClr val="FFB600"/>
                </a:solidFill>
              </a:rPr>
              <a:t>Time</a:t>
            </a:r>
            <a:endParaRPr sz="3300">
              <a:solidFill>
                <a:srgbClr val="FFB600"/>
              </a:solidFill>
            </a:endParaRPr>
          </a:p>
        </p:txBody>
      </p:sp>
      <p:sp>
        <p:nvSpPr>
          <p:cNvPr id="177" name="Google Shape;177;p22"/>
          <p:cNvSpPr txBox="1">
            <a:spLocks noGrp="1"/>
          </p:cNvSpPr>
          <p:nvPr>
            <p:ph type="body" idx="1"/>
          </p:nvPr>
        </p:nvSpPr>
        <p:spPr>
          <a:xfrm>
            <a:off x="236200" y="1298225"/>
            <a:ext cx="6866100" cy="3723600"/>
          </a:xfrm>
          <a:prstGeom prst="rect">
            <a:avLst/>
          </a:prstGeom>
        </p:spPr>
        <p:txBody>
          <a:bodyPr spcFirstLastPara="1" wrap="square" lIns="91425" tIns="91425" rIns="91425" bIns="91425" anchor="t" anchorCtr="0">
            <a:noAutofit/>
          </a:bodyPr>
          <a:lstStyle/>
          <a:p>
            <a:pPr marL="457200" lvl="0" indent="-285750" algn="l" rtl="0">
              <a:lnSpc>
                <a:spcPct val="115000"/>
              </a:lnSpc>
              <a:spcBef>
                <a:spcPts val="600"/>
              </a:spcBef>
              <a:spcAft>
                <a:spcPts val="0"/>
              </a:spcAft>
              <a:buSzPts val="900"/>
              <a:buChar char="●"/>
            </a:pPr>
            <a:r>
              <a:rPr lang="en" sz="900" b="1" i="1">
                <a:solidFill>
                  <a:schemeClr val="dk1"/>
                </a:solidFill>
                <a:latin typeface="Raleway"/>
                <a:ea typeface="Raleway"/>
                <a:cs typeface="Raleway"/>
                <a:sym typeface="Raleway"/>
              </a:rPr>
              <a:t>Pre-Post COVID-19</a:t>
            </a:r>
            <a:endParaRPr sz="900" b="1" i="1">
              <a:solidFill>
                <a:schemeClr val="dk1"/>
              </a:solidFill>
              <a:latin typeface="Raleway"/>
              <a:ea typeface="Raleway"/>
              <a:cs typeface="Raleway"/>
              <a:sym typeface="Raleway"/>
            </a:endParaRPr>
          </a:p>
          <a:p>
            <a:pPr marL="914400" lvl="1" indent="-285750" algn="l" rtl="0">
              <a:lnSpc>
                <a:spcPct val="115000"/>
              </a:lnSpc>
              <a:spcBef>
                <a:spcPts val="0"/>
              </a:spcBef>
              <a:spcAft>
                <a:spcPts val="0"/>
              </a:spcAft>
              <a:buClr>
                <a:schemeClr val="dk1"/>
              </a:buClr>
              <a:buSzPts val="900"/>
              <a:buChar char="○"/>
            </a:pPr>
            <a:r>
              <a:rPr lang="en" sz="900" i="1">
                <a:solidFill>
                  <a:schemeClr val="dk1"/>
                </a:solidFill>
              </a:rPr>
              <a:t>Until COVID-19, more positive tweets were being sent, very few negative ones were sent</a:t>
            </a:r>
            <a:endParaRPr sz="900" i="1">
              <a:solidFill>
                <a:schemeClr val="dk1"/>
              </a:solidFill>
            </a:endParaRPr>
          </a:p>
          <a:p>
            <a:pPr marL="914400" lvl="1" indent="-285750" algn="l" rtl="0">
              <a:lnSpc>
                <a:spcPct val="115000"/>
              </a:lnSpc>
              <a:spcBef>
                <a:spcPts val="0"/>
              </a:spcBef>
              <a:spcAft>
                <a:spcPts val="0"/>
              </a:spcAft>
              <a:buClr>
                <a:schemeClr val="dk1"/>
              </a:buClr>
              <a:buSzPts val="900"/>
              <a:buChar char="○"/>
            </a:pPr>
            <a:r>
              <a:rPr lang="en" sz="900" i="1">
                <a:solidFill>
                  <a:schemeClr val="dk1"/>
                </a:solidFill>
              </a:rPr>
              <a:t>Since COVID-19, most of the tweets are fairly neutral</a:t>
            </a:r>
            <a:endParaRPr sz="900" i="1">
              <a:solidFill>
                <a:schemeClr val="dk1"/>
              </a:solidFill>
            </a:endParaRPr>
          </a:p>
          <a:p>
            <a:pPr marL="914400" lvl="1" indent="-285750" algn="l" rtl="0">
              <a:lnSpc>
                <a:spcPct val="115000"/>
              </a:lnSpc>
              <a:spcBef>
                <a:spcPts val="0"/>
              </a:spcBef>
              <a:spcAft>
                <a:spcPts val="0"/>
              </a:spcAft>
              <a:buClr>
                <a:schemeClr val="dk1"/>
              </a:buClr>
              <a:buSzPts val="900"/>
              <a:buChar char="○"/>
            </a:pPr>
            <a:r>
              <a:rPr lang="en" sz="900" i="1">
                <a:solidFill>
                  <a:schemeClr val="dk1"/>
                </a:solidFill>
              </a:rPr>
              <a:t>The number of tweets have skyrocketed in 2022</a:t>
            </a:r>
            <a:endParaRPr sz="900" i="1">
              <a:solidFill>
                <a:schemeClr val="dk1"/>
              </a:solidFill>
            </a:endParaRPr>
          </a:p>
          <a:p>
            <a:pPr marL="914400" lvl="1" indent="-285750" algn="l" rtl="0">
              <a:lnSpc>
                <a:spcPct val="115000"/>
              </a:lnSpc>
              <a:spcBef>
                <a:spcPts val="0"/>
              </a:spcBef>
              <a:spcAft>
                <a:spcPts val="0"/>
              </a:spcAft>
              <a:buClr>
                <a:schemeClr val="dk1"/>
              </a:buClr>
              <a:buSzPts val="900"/>
              <a:buChar char="○"/>
            </a:pPr>
            <a:r>
              <a:rPr lang="en" sz="900" i="1">
                <a:solidFill>
                  <a:schemeClr val="dk1"/>
                </a:solidFill>
              </a:rPr>
              <a:t>Number of likes decrease A LOT</a:t>
            </a:r>
            <a:endParaRPr sz="900" i="1">
              <a:solidFill>
                <a:schemeClr val="dk1"/>
              </a:solidFill>
            </a:endParaRPr>
          </a:p>
          <a:p>
            <a:pPr marL="1371600" lvl="2" indent="-285750" algn="l" rtl="0">
              <a:lnSpc>
                <a:spcPct val="115000"/>
              </a:lnSpc>
              <a:spcBef>
                <a:spcPts val="0"/>
              </a:spcBef>
              <a:spcAft>
                <a:spcPts val="0"/>
              </a:spcAft>
              <a:buClr>
                <a:schemeClr val="dk1"/>
              </a:buClr>
              <a:buSzPts val="900"/>
              <a:buChar char="■"/>
            </a:pPr>
            <a:r>
              <a:rPr lang="en" sz="900" i="1">
                <a:solidFill>
                  <a:schemeClr val="dk1"/>
                </a:solidFill>
              </a:rPr>
              <a:t>The number of tweets do not correlate to higher number of likes</a:t>
            </a:r>
            <a:endParaRPr sz="900" i="1">
              <a:solidFill>
                <a:schemeClr val="dk1"/>
              </a:solidFill>
            </a:endParaRPr>
          </a:p>
          <a:p>
            <a:pPr marL="1371600" lvl="2" indent="-285750" algn="l" rtl="0">
              <a:lnSpc>
                <a:spcPct val="115000"/>
              </a:lnSpc>
              <a:spcBef>
                <a:spcPts val="0"/>
              </a:spcBef>
              <a:spcAft>
                <a:spcPts val="0"/>
              </a:spcAft>
              <a:buClr>
                <a:schemeClr val="dk1"/>
              </a:buClr>
              <a:buSzPts val="900"/>
              <a:buChar char="■"/>
            </a:pPr>
            <a:r>
              <a:rPr lang="en" sz="900" i="1">
                <a:solidFill>
                  <a:schemeClr val="dk1"/>
                </a:solidFill>
              </a:rPr>
              <a:t>Weird considering that even though the rate of sentiment changed, the number of tweets in each sentiment category is highest in 2022 but has the lowest number of likes since 2018,</a:t>
            </a:r>
            <a:endParaRPr sz="900" i="1">
              <a:solidFill>
                <a:schemeClr val="dk1"/>
              </a:solidFill>
            </a:endParaRPr>
          </a:p>
          <a:p>
            <a:pPr marL="457200" lvl="0" indent="-285750" algn="l" rtl="0">
              <a:lnSpc>
                <a:spcPct val="115000"/>
              </a:lnSpc>
              <a:spcBef>
                <a:spcPts val="0"/>
              </a:spcBef>
              <a:spcAft>
                <a:spcPts val="0"/>
              </a:spcAft>
              <a:buClr>
                <a:schemeClr val="dk1"/>
              </a:buClr>
              <a:buSzPts val="900"/>
              <a:buFont typeface="Raleway"/>
              <a:buChar char="●"/>
            </a:pPr>
            <a:r>
              <a:rPr lang="en" sz="900" b="1" i="1">
                <a:solidFill>
                  <a:schemeClr val="dk1"/>
                </a:solidFill>
                <a:latin typeface="Raleway"/>
                <a:ea typeface="Raleway"/>
                <a:cs typeface="Raleway"/>
                <a:sym typeface="Raleway"/>
              </a:rPr>
              <a:t>2022 (Year of Mystery)</a:t>
            </a:r>
            <a:endParaRPr sz="900" b="1" i="1">
              <a:solidFill>
                <a:schemeClr val="dk1"/>
              </a:solidFill>
              <a:latin typeface="Raleway"/>
              <a:ea typeface="Raleway"/>
              <a:cs typeface="Raleway"/>
              <a:sym typeface="Raleway"/>
            </a:endParaRPr>
          </a:p>
          <a:p>
            <a:pPr marL="914400" lvl="1" indent="-285750" algn="l" rtl="0">
              <a:lnSpc>
                <a:spcPct val="115000"/>
              </a:lnSpc>
              <a:spcBef>
                <a:spcPts val="0"/>
              </a:spcBef>
              <a:spcAft>
                <a:spcPts val="0"/>
              </a:spcAft>
              <a:buClr>
                <a:schemeClr val="dk1"/>
              </a:buClr>
              <a:buSzPts val="900"/>
              <a:buChar char="○"/>
            </a:pPr>
            <a:r>
              <a:rPr lang="en" sz="900" i="1">
                <a:solidFill>
                  <a:schemeClr val="dk1"/>
                </a:solidFill>
              </a:rPr>
              <a:t>Something is not right in 2022</a:t>
            </a:r>
            <a:endParaRPr sz="900" i="1">
              <a:solidFill>
                <a:schemeClr val="dk1"/>
              </a:solidFill>
            </a:endParaRPr>
          </a:p>
          <a:p>
            <a:pPr marL="914400" lvl="1" indent="-285750" algn="l" rtl="0">
              <a:lnSpc>
                <a:spcPct val="115000"/>
              </a:lnSpc>
              <a:spcBef>
                <a:spcPts val="0"/>
              </a:spcBef>
              <a:spcAft>
                <a:spcPts val="0"/>
              </a:spcAft>
              <a:buClr>
                <a:schemeClr val="dk1"/>
              </a:buClr>
              <a:buSzPts val="900"/>
              <a:buChar char="○"/>
            </a:pPr>
            <a:r>
              <a:rPr lang="en" sz="900" i="1">
                <a:solidFill>
                  <a:schemeClr val="dk1"/>
                </a:solidFill>
              </a:rPr>
              <a:t>The number of likes had been decreasing since 2018 but do not see an increase even though the number of tweets increase a great deal</a:t>
            </a:r>
            <a:endParaRPr sz="900" i="1">
              <a:solidFill>
                <a:schemeClr val="dk1"/>
              </a:solidFill>
            </a:endParaRPr>
          </a:p>
          <a:p>
            <a:pPr marL="914400" lvl="1" indent="-285750" algn="l" rtl="0">
              <a:lnSpc>
                <a:spcPct val="115000"/>
              </a:lnSpc>
              <a:spcBef>
                <a:spcPts val="0"/>
              </a:spcBef>
              <a:spcAft>
                <a:spcPts val="0"/>
              </a:spcAft>
              <a:buClr>
                <a:schemeClr val="dk1"/>
              </a:buClr>
              <a:buSzPts val="900"/>
              <a:buChar char="○"/>
            </a:pPr>
            <a:r>
              <a:rPr lang="en" sz="900" i="1">
                <a:solidFill>
                  <a:schemeClr val="dk1"/>
                </a:solidFill>
              </a:rPr>
              <a:t>The number of replies increase a lot</a:t>
            </a:r>
            <a:endParaRPr sz="900" i="1">
              <a:solidFill>
                <a:schemeClr val="dk1"/>
              </a:solidFill>
            </a:endParaRPr>
          </a:p>
          <a:p>
            <a:pPr marL="457200" lvl="0" indent="-285750" algn="l" rtl="0">
              <a:lnSpc>
                <a:spcPct val="115000"/>
              </a:lnSpc>
              <a:spcBef>
                <a:spcPts val="0"/>
              </a:spcBef>
              <a:spcAft>
                <a:spcPts val="0"/>
              </a:spcAft>
              <a:buClr>
                <a:schemeClr val="dk1"/>
              </a:buClr>
              <a:buSzPts val="900"/>
              <a:buFont typeface="Raleway"/>
              <a:buChar char="●"/>
            </a:pPr>
            <a:r>
              <a:rPr lang="en" sz="900" b="1" i="1">
                <a:solidFill>
                  <a:schemeClr val="dk1"/>
                </a:solidFill>
                <a:latin typeface="Raleway"/>
                <a:ea typeface="Raleway"/>
                <a:cs typeface="Raleway"/>
                <a:sym typeface="Raleway"/>
              </a:rPr>
              <a:t>Retweets</a:t>
            </a:r>
            <a:endParaRPr sz="900" b="1" i="1">
              <a:solidFill>
                <a:schemeClr val="dk1"/>
              </a:solidFill>
              <a:latin typeface="Raleway"/>
              <a:ea typeface="Raleway"/>
              <a:cs typeface="Raleway"/>
              <a:sym typeface="Raleway"/>
            </a:endParaRPr>
          </a:p>
          <a:p>
            <a:pPr marL="914400" lvl="1" indent="-285750" algn="l" rtl="0">
              <a:lnSpc>
                <a:spcPct val="115000"/>
              </a:lnSpc>
              <a:spcBef>
                <a:spcPts val="0"/>
              </a:spcBef>
              <a:spcAft>
                <a:spcPts val="0"/>
              </a:spcAft>
              <a:buClr>
                <a:schemeClr val="dk1"/>
              </a:buClr>
              <a:buSzPts val="900"/>
              <a:buChar char="○"/>
            </a:pPr>
            <a:r>
              <a:rPr lang="en" sz="900" i="1">
                <a:solidFill>
                  <a:schemeClr val="dk1"/>
                </a:solidFill>
              </a:rPr>
              <a:t>Huge increase in 2018 with the increase of likes</a:t>
            </a:r>
            <a:endParaRPr sz="900" i="1">
              <a:solidFill>
                <a:schemeClr val="dk1"/>
              </a:solidFill>
            </a:endParaRPr>
          </a:p>
          <a:p>
            <a:pPr marL="914400" lvl="1" indent="-285750" algn="l" rtl="0">
              <a:lnSpc>
                <a:spcPct val="115000"/>
              </a:lnSpc>
              <a:spcBef>
                <a:spcPts val="0"/>
              </a:spcBef>
              <a:spcAft>
                <a:spcPts val="0"/>
              </a:spcAft>
              <a:buClr>
                <a:schemeClr val="dk1"/>
              </a:buClr>
              <a:buSzPts val="900"/>
              <a:buChar char="○"/>
            </a:pPr>
            <a:r>
              <a:rPr lang="en" sz="900" i="1">
                <a:solidFill>
                  <a:schemeClr val="dk1"/>
                </a:solidFill>
              </a:rPr>
              <a:t>Another huge increase in 2021 and 2022</a:t>
            </a:r>
            <a:endParaRPr sz="900">
              <a:solidFill>
                <a:schemeClr val="dk1"/>
              </a:solidFill>
            </a:endParaRPr>
          </a:p>
        </p:txBody>
      </p:sp>
      <p:sp>
        <p:nvSpPr>
          <p:cNvPr id="178" name="Google Shape;178;p22"/>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11</a:t>
            </a:fld>
            <a:endParaRPr/>
          </a:p>
        </p:txBody>
      </p:sp>
      <p:pic>
        <p:nvPicPr>
          <p:cNvPr id="179" name="Google Shape;179;p22"/>
          <p:cNvPicPr preferRelativeResize="0"/>
          <p:nvPr/>
        </p:nvPicPr>
        <p:blipFill>
          <a:blip r:embed="rId3">
            <a:alphaModFix/>
          </a:blip>
          <a:stretch>
            <a:fillRect/>
          </a:stretch>
        </p:blipFill>
        <p:spPr>
          <a:xfrm>
            <a:off x="7402388" y="2553900"/>
            <a:ext cx="901925" cy="2482425"/>
          </a:xfrm>
          <a:prstGeom prst="rect">
            <a:avLst/>
          </a:prstGeom>
          <a:noFill/>
          <a:ln>
            <a:noFill/>
          </a:ln>
        </p:spPr>
      </p:pic>
      <p:pic>
        <p:nvPicPr>
          <p:cNvPr id="180" name="Google Shape;180;p22"/>
          <p:cNvPicPr preferRelativeResize="0"/>
          <p:nvPr/>
        </p:nvPicPr>
        <p:blipFill>
          <a:blip r:embed="rId4">
            <a:alphaModFix/>
          </a:blip>
          <a:stretch>
            <a:fillRect/>
          </a:stretch>
        </p:blipFill>
        <p:spPr>
          <a:xfrm>
            <a:off x="5989775" y="1023100"/>
            <a:ext cx="2614624" cy="1392200"/>
          </a:xfrm>
          <a:prstGeom prst="rect">
            <a:avLst/>
          </a:prstGeom>
          <a:noFill/>
          <a:ln>
            <a:noFill/>
          </a:ln>
        </p:spPr>
      </p:pic>
      <p:pic>
        <p:nvPicPr>
          <p:cNvPr id="181" name="Google Shape;181;p22"/>
          <p:cNvPicPr preferRelativeResize="0"/>
          <p:nvPr/>
        </p:nvPicPr>
        <p:blipFill>
          <a:blip r:embed="rId5">
            <a:alphaModFix/>
          </a:blip>
          <a:stretch>
            <a:fillRect/>
          </a:stretch>
        </p:blipFill>
        <p:spPr>
          <a:xfrm>
            <a:off x="3845874" y="3521925"/>
            <a:ext cx="2861501" cy="14999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23"/>
          <p:cNvSpPr txBox="1">
            <a:spLocks noGrp="1"/>
          </p:cNvSpPr>
          <p:nvPr>
            <p:ph type="title"/>
          </p:nvPr>
        </p:nvSpPr>
        <p:spPr>
          <a:xfrm>
            <a:off x="922000" y="891775"/>
            <a:ext cx="6866100" cy="85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300"/>
              <a:t>Customer </a:t>
            </a:r>
            <a:r>
              <a:rPr lang="en" sz="3300">
                <a:solidFill>
                  <a:srgbClr val="FFB600"/>
                </a:solidFill>
              </a:rPr>
              <a:t>Churn</a:t>
            </a:r>
            <a:r>
              <a:rPr lang="en" sz="3300"/>
              <a:t> vs Engagement</a:t>
            </a:r>
            <a:endParaRPr sz="3300">
              <a:solidFill>
                <a:srgbClr val="FFB600"/>
              </a:solidFill>
            </a:endParaRPr>
          </a:p>
        </p:txBody>
      </p:sp>
      <p:sp>
        <p:nvSpPr>
          <p:cNvPr id="187" name="Google Shape;187;p23"/>
          <p:cNvSpPr txBox="1">
            <a:spLocks noGrp="1"/>
          </p:cNvSpPr>
          <p:nvPr>
            <p:ph type="body" idx="1"/>
          </p:nvPr>
        </p:nvSpPr>
        <p:spPr>
          <a:xfrm>
            <a:off x="922000" y="1504500"/>
            <a:ext cx="4287300" cy="3723600"/>
          </a:xfrm>
          <a:prstGeom prst="rect">
            <a:avLst/>
          </a:prstGeom>
        </p:spPr>
        <p:txBody>
          <a:bodyPr spcFirstLastPara="1" wrap="square" lIns="91425" tIns="91425" rIns="91425" bIns="91425" anchor="t" anchorCtr="0">
            <a:noAutofit/>
          </a:bodyPr>
          <a:lstStyle/>
          <a:p>
            <a:pPr marL="457200" lvl="0" indent="-298450" algn="l" rtl="0">
              <a:lnSpc>
                <a:spcPct val="115000"/>
              </a:lnSpc>
              <a:spcBef>
                <a:spcPts val="600"/>
              </a:spcBef>
              <a:spcAft>
                <a:spcPts val="0"/>
              </a:spcAft>
              <a:buSzPts val="1100"/>
              <a:buChar char="●"/>
            </a:pPr>
            <a:r>
              <a:rPr lang="en" sz="1100">
                <a:solidFill>
                  <a:schemeClr val="dk1"/>
                </a:solidFill>
              </a:rPr>
              <a:t>Engagement metrics and churn </a:t>
            </a:r>
            <a:r>
              <a:rPr lang="en" sz="1100" b="1">
                <a:solidFill>
                  <a:schemeClr val="dk1"/>
                </a:solidFill>
                <a:latin typeface="Raleway"/>
                <a:ea typeface="Raleway"/>
                <a:cs typeface="Raleway"/>
                <a:sym typeface="Raleway"/>
              </a:rPr>
              <a:t>do not correlate</a:t>
            </a:r>
            <a:r>
              <a:rPr lang="en" sz="1100">
                <a:solidFill>
                  <a:schemeClr val="dk1"/>
                </a:solidFill>
              </a:rPr>
              <a:t> a lot →</a:t>
            </a:r>
            <a:endParaRPr sz="1100">
              <a:solidFill>
                <a:schemeClr val="dk1"/>
              </a:solidFill>
            </a:endParaRPr>
          </a:p>
          <a:p>
            <a:pPr marL="457200" lvl="0" indent="-298450" algn="l" rtl="0">
              <a:lnSpc>
                <a:spcPct val="115000"/>
              </a:lnSpc>
              <a:spcBef>
                <a:spcPts val="0"/>
              </a:spcBef>
              <a:spcAft>
                <a:spcPts val="0"/>
              </a:spcAft>
              <a:buSzPts val="1100"/>
              <a:buChar char="●"/>
            </a:pPr>
            <a:r>
              <a:rPr lang="en" sz="1100">
                <a:solidFill>
                  <a:schemeClr val="dk1"/>
                </a:solidFill>
              </a:rPr>
              <a:t>Like count seems to have a very little negative effect on churn </a:t>
            </a:r>
            <a:r>
              <a:rPr lang="en" sz="1100" b="1">
                <a:solidFill>
                  <a:schemeClr val="dk1"/>
                </a:solidFill>
                <a:latin typeface="Raleway"/>
                <a:ea typeface="Raleway"/>
                <a:cs typeface="Raleway"/>
                <a:sym typeface="Raleway"/>
              </a:rPr>
              <a:t>which is very positive</a:t>
            </a:r>
            <a:endParaRPr sz="1100" b="1">
              <a:solidFill>
                <a:schemeClr val="dk1"/>
              </a:solidFill>
              <a:latin typeface="Raleway"/>
              <a:ea typeface="Raleway"/>
              <a:cs typeface="Raleway"/>
              <a:sym typeface="Raleway"/>
            </a:endParaRPr>
          </a:p>
          <a:p>
            <a:pPr marL="914400" lvl="1" indent="-298450" algn="l" rtl="0">
              <a:lnSpc>
                <a:spcPct val="115000"/>
              </a:lnSpc>
              <a:spcBef>
                <a:spcPts val="0"/>
              </a:spcBef>
              <a:spcAft>
                <a:spcPts val="0"/>
              </a:spcAft>
              <a:buClr>
                <a:schemeClr val="dk1"/>
              </a:buClr>
              <a:buSzPts val="1100"/>
              <a:buChar char="○"/>
            </a:pPr>
            <a:r>
              <a:rPr lang="en" sz="1100">
                <a:solidFill>
                  <a:schemeClr val="dk1"/>
                </a:solidFill>
              </a:rPr>
              <a:t>It indicates that having tweets with </a:t>
            </a:r>
            <a:r>
              <a:rPr lang="en" sz="1100" b="1">
                <a:solidFill>
                  <a:schemeClr val="dk1"/>
                </a:solidFill>
                <a:latin typeface="Raleway"/>
                <a:ea typeface="Raleway"/>
                <a:cs typeface="Raleway"/>
                <a:sym typeface="Raleway"/>
              </a:rPr>
              <a:t>more likes leads to less churn</a:t>
            </a:r>
            <a:endParaRPr sz="1100" b="1">
              <a:solidFill>
                <a:schemeClr val="dk1"/>
              </a:solidFill>
              <a:latin typeface="Raleway"/>
              <a:ea typeface="Raleway"/>
              <a:cs typeface="Raleway"/>
              <a:sym typeface="Raleway"/>
            </a:endParaRPr>
          </a:p>
          <a:p>
            <a:pPr marL="457200" lvl="0" indent="-298450" algn="l" rtl="0">
              <a:lnSpc>
                <a:spcPct val="115000"/>
              </a:lnSpc>
              <a:spcBef>
                <a:spcPts val="0"/>
              </a:spcBef>
              <a:spcAft>
                <a:spcPts val="0"/>
              </a:spcAft>
              <a:buSzPts val="1100"/>
              <a:buChar char="●"/>
            </a:pPr>
            <a:r>
              <a:rPr lang="en" sz="1100">
                <a:solidFill>
                  <a:schemeClr val="dk1"/>
                </a:solidFill>
              </a:rPr>
              <a:t>This adds a substantial reason to </a:t>
            </a:r>
            <a:r>
              <a:rPr lang="en" sz="1100" b="1">
                <a:solidFill>
                  <a:schemeClr val="dk1"/>
                </a:solidFill>
                <a:latin typeface="Raleway"/>
                <a:ea typeface="Raleway"/>
                <a:cs typeface="Raleway"/>
                <a:sym typeface="Raleway"/>
              </a:rPr>
              <a:t>focus on Twitter</a:t>
            </a:r>
            <a:r>
              <a:rPr lang="en" sz="1100">
                <a:solidFill>
                  <a:schemeClr val="dk1"/>
                </a:solidFill>
              </a:rPr>
              <a:t> besides building a better brand image</a:t>
            </a:r>
            <a:endParaRPr sz="1100">
              <a:solidFill>
                <a:schemeClr val="dk1"/>
              </a:solidFill>
            </a:endParaRPr>
          </a:p>
          <a:p>
            <a:pPr marL="914400" lvl="1" indent="-298450" algn="l" rtl="0">
              <a:lnSpc>
                <a:spcPct val="115000"/>
              </a:lnSpc>
              <a:spcBef>
                <a:spcPts val="0"/>
              </a:spcBef>
              <a:spcAft>
                <a:spcPts val="0"/>
              </a:spcAft>
              <a:buClr>
                <a:schemeClr val="dk1"/>
              </a:buClr>
              <a:buSzPts val="1100"/>
              <a:buChar char="○"/>
            </a:pPr>
            <a:r>
              <a:rPr lang="en" sz="1100">
                <a:solidFill>
                  <a:schemeClr val="dk1"/>
                </a:solidFill>
              </a:rPr>
              <a:t>Better </a:t>
            </a:r>
            <a:r>
              <a:rPr lang="en" sz="1100" b="1">
                <a:solidFill>
                  <a:schemeClr val="dk1"/>
                </a:solidFill>
                <a:latin typeface="Raleway"/>
                <a:ea typeface="Raleway"/>
                <a:cs typeface="Raleway"/>
                <a:sym typeface="Raleway"/>
              </a:rPr>
              <a:t>Twitter strategy</a:t>
            </a:r>
            <a:r>
              <a:rPr lang="en" sz="1100">
                <a:solidFill>
                  <a:schemeClr val="dk1"/>
                </a:solidFill>
              </a:rPr>
              <a:t> leads to greater number of likes</a:t>
            </a:r>
            <a:endParaRPr sz="1100">
              <a:solidFill>
                <a:schemeClr val="dk1"/>
              </a:solidFill>
            </a:endParaRPr>
          </a:p>
          <a:p>
            <a:pPr marL="914400" lvl="1" indent="-298450" algn="l" rtl="0">
              <a:lnSpc>
                <a:spcPct val="115000"/>
              </a:lnSpc>
              <a:spcBef>
                <a:spcPts val="0"/>
              </a:spcBef>
              <a:spcAft>
                <a:spcPts val="0"/>
              </a:spcAft>
              <a:buClr>
                <a:schemeClr val="dk1"/>
              </a:buClr>
              <a:buSzPts val="1100"/>
              <a:buChar char="○"/>
            </a:pPr>
            <a:r>
              <a:rPr lang="en" sz="1100" b="1">
                <a:solidFill>
                  <a:schemeClr val="dk1"/>
                </a:solidFill>
                <a:latin typeface="Raleway"/>
                <a:ea typeface="Raleway"/>
                <a:cs typeface="Raleway"/>
                <a:sym typeface="Raleway"/>
              </a:rPr>
              <a:t>Greater likes</a:t>
            </a:r>
            <a:r>
              <a:rPr lang="en" sz="1100">
                <a:solidFill>
                  <a:schemeClr val="dk1"/>
                </a:solidFill>
              </a:rPr>
              <a:t> lead to greater customer retention</a:t>
            </a:r>
            <a:endParaRPr sz="1100">
              <a:solidFill>
                <a:schemeClr val="dk1"/>
              </a:solidFill>
            </a:endParaRPr>
          </a:p>
          <a:p>
            <a:pPr marL="457200" lvl="0" indent="-298450" algn="l" rtl="0">
              <a:lnSpc>
                <a:spcPct val="115000"/>
              </a:lnSpc>
              <a:spcBef>
                <a:spcPts val="0"/>
              </a:spcBef>
              <a:spcAft>
                <a:spcPts val="0"/>
              </a:spcAft>
              <a:buSzPts val="1100"/>
              <a:buChar char="●"/>
            </a:pPr>
            <a:r>
              <a:rPr lang="en" sz="1100">
                <a:solidFill>
                  <a:schemeClr val="dk1"/>
                </a:solidFill>
              </a:rPr>
              <a:t>The same heatmap was created </a:t>
            </a:r>
            <a:r>
              <a:rPr lang="en" sz="1100" b="1">
                <a:solidFill>
                  <a:schemeClr val="dk1"/>
                </a:solidFill>
                <a:latin typeface="Raleway"/>
                <a:ea typeface="Raleway"/>
                <a:cs typeface="Raleway"/>
                <a:sym typeface="Raleway"/>
              </a:rPr>
              <a:t>separately for 2021 and 2022</a:t>
            </a:r>
            <a:r>
              <a:rPr lang="en" sz="1100">
                <a:solidFill>
                  <a:schemeClr val="dk1"/>
                </a:solidFill>
              </a:rPr>
              <a:t> with no massive difference</a:t>
            </a:r>
            <a:endParaRPr sz="1100">
              <a:solidFill>
                <a:schemeClr val="dk1"/>
              </a:solidFill>
            </a:endParaRPr>
          </a:p>
          <a:p>
            <a:pPr marL="914400" lvl="1" indent="-298450" algn="l" rtl="0">
              <a:lnSpc>
                <a:spcPct val="115000"/>
              </a:lnSpc>
              <a:spcBef>
                <a:spcPts val="0"/>
              </a:spcBef>
              <a:spcAft>
                <a:spcPts val="0"/>
              </a:spcAft>
              <a:buClr>
                <a:schemeClr val="dk1"/>
              </a:buClr>
              <a:buSzPts val="1100"/>
              <a:buChar char="○"/>
            </a:pPr>
            <a:r>
              <a:rPr lang="en" sz="1100">
                <a:solidFill>
                  <a:schemeClr val="dk1"/>
                </a:solidFill>
              </a:rPr>
              <a:t>Almost </a:t>
            </a:r>
            <a:r>
              <a:rPr lang="en" sz="1100" b="1">
                <a:solidFill>
                  <a:schemeClr val="dk1"/>
                </a:solidFill>
                <a:latin typeface="Raleway"/>
                <a:ea typeface="Raleway"/>
                <a:cs typeface="Raleway"/>
                <a:sym typeface="Raleway"/>
              </a:rPr>
              <a:t>no correlation</a:t>
            </a:r>
            <a:r>
              <a:rPr lang="en" sz="1100">
                <a:solidFill>
                  <a:schemeClr val="dk1"/>
                </a:solidFill>
              </a:rPr>
              <a:t> between any variables for both years</a:t>
            </a:r>
            <a:endParaRPr sz="1100">
              <a:solidFill>
                <a:schemeClr val="dk1"/>
              </a:solidFill>
            </a:endParaRPr>
          </a:p>
          <a:p>
            <a:pPr marL="914400" lvl="1" indent="-298450" algn="l" rtl="0">
              <a:lnSpc>
                <a:spcPct val="115000"/>
              </a:lnSpc>
              <a:spcBef>
                <a:spcPts val="0"/>
              </a:spcBef>
              <a:spcAft>
                <a:spcPts val="0"/>
              </a:spcAft>
              <a:buClr>
                <a:schemeClr val="dk1"/>
              </a:buClr>
              <a:buSzPts val="1100"/>
              <a:buChar char="○"/>
            </a:pPr>
            <a:r>
              <a:rPr lang="en" sz="1100">
                <a:solidFill>
                  <a:schemeClr val="dk1"/>
                </a:solidFill>
              </a:rPr>
              <a:t>It shows that the </a:t>
            </a:r>
            <a:r>
              <a:rPr lang="en" sz="1100" b="1">
                <a:solidFill>
                  <a:schemeClr val="dk1"/>
                </a:solidFill>
                <a:latin typeface="Raleway"/>
                <a:ea typeface="Raleway"/>
                <a:cs typeface="Raleway"/>
                <a:sym typeface="Raleway"/>
              </a:rPr>
              <a:t>lack of correlation is constant</a:t>
            </a:r>
            <a:endParaRPr sz="1100" b="1">
              <a:solidFill>
                <a:schemeClr val="dk1"/>
              </a:solidFill>
              <a:latin typeface="Raleway"/>
              <a:ea typeface="Raleway"/>
              <a:cs typeface="Raleway"/>
              <a:sym typeface="Raleway"/>
            </a:endParaRPr>
          </a:p>
          <a:p>
            <a:pPr marL="0" lvl="0" indent="0" algn="l" rtl="0">
              <a:lnSpc>
                <a:spcPct val="115000"/>
              </a:lnSpc>
              <a:spcBef>
                <a:spcPts val="600"/>
              </a:spcBef>
              <a:spcAft>
                <a:spcPts val="0"/>
              </a:spcAft>
              <a:buNone/>
            </a:pPr>
            <a:endParaRPr sz="1100">
              <a:solidFill>
                <a:schemeClr val="dk1"/>
              </a:solidFill>
            </a:endParaRPr>
          </a:p>
        </p:txBody>
      </p:sp>
      <p:sp>
        <p:nvSpPr>
          <p:cNvPr id="188" name="Google Shape;188;p23"/>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12</a:t>
            </a:fld>
            <a:endParaRPr/>
          </a:p>
        </p:txBody>
      </p:sp>
      <p:sp>
        <p:nvSpPr>
          <p:cNvPr id="189" name="Google Shape;189;p23"/>
          <p:cNvSpPr/>
          <p:nvPr/>
        </p:nvSpPr>
        <p:spPr>
          <a:xfrm>
            <a:off x="7753923" y="364302"/>
            <a:ext cx="1067334" cy="932717"/>
          </a:xfrm>
          <a:custGeom>
            <a:avLst/>
            <a:gdLst/>
            <a:ahLst/>
            <a:cxnLst/>
            <a:rect l="l" t="t" r="r" b="b"/>
            <a:pathLst>
              <a:path w="16266" h="14215" extrusionOk="0">
                <a:moveTo>
                  <a:pt x="8597" y="4397"/>
                </a:moveTo>
                <a:lnTo>
                  <a:pt x="8719" y="4421"/>
                </a:lnTo>
                <a:lnTo>
                  <a:pt x="8866" y="4445"/>
                </a:lnTo>
                <a:lnTo>
                  <a:pt x="8988" y="4519"/>
                </a:lnTo>
                <a:lnTo>
                  <a:pt x="9085" y="4616"/>
                </a:lnTo>
                <a:lnTo>
                  <a:pt x="9159" y="4714"/>
                </a:lnTo>
                <a:lnTo>
                  <a:pt x="9208" y="4836"/>
                </a:lnTo>
                <a:lnTo>
                  <a:pt x="9232" y="4958"/>
                </a:lnTo>
                <a:lnTo>
                  <a:pt x="9256" y="5105"/>
                </a:lnTo>
                <a:lnTo>
                  <a:pt x="8963" y="8939"/>
                </a:lnTo>
                <a:lnTo>
                  <a:pt x="8939" y="9086"/>
                </a:lnTo>
                <a:lnTo>
                  <a:pt x="8890" y="9232"/>
                </a:lnTo>
                <a:lnTo>
                  <a:pt x="8817" y="9330"/>
                </a:lnTo>
                <a:lnTo>
                  <a:pt x="8719" y="9452"/>
                </a:lnTo>
                <a:lnTo>
                  <a:pt x="8597" y="9525"/>
                </a:lnTo>
                <a:lnTo>
                  <a:pt x="8475" y="9599"/>
                </a:lnTo>
                <a:lnTo>
                  <a:pt x="8353" y="9648"/>
                </a:lnTo>
                <a:lnTo>
                  <a:pt x="7913" y="9648"/>
                </a:lnTo>
                <a:lnTo>
                  <a:pt x="7791" y="9599"/>
                </a:lnTo>
                <a:lnTo>
                  <a:pt x="7669" y="9525"/>
                </a:lnTo>
                <a:lnTo>
                  <a:pt x="7547" y="9452"/>
                </a:lnTo>
                <a:lnTo>
                  <a:pt x="7449" y="9330"/>
                </a:lnTo>
                <a:lnTo>
                  <a:pt x="7376" y="9232"/>
                </a:lnTo>
                <a:lnTo>
                  <a:pt x="7327" y="9086"/>
                </a:lnTo>
                <a:lnTo>
                  <a:pt x="7303" y="8939"/>
                </a:lnTo>
                <a:lnTo>
                  <a:pt x="7010" y="5105"/>
                </a:lnTo>
                <a:lnTo>
                  <a:pt x="7034" y="4958"/>
                </a:lnTo>
                <a:lnTo>
                  <a:pt x="7058" y="4836"/>
                </a:lnTo>
                <a:lnTo>
                  <a:pt x="7107" y="4714"/>
                </a:lnTo>
                <a:lnTo>
                  <a:pt x="7180" y="4616"/>
                </a:lnTo>
                <a:lnTo>
                  <a:pt x="7278" y="4519"/>
                </a:lnTo>
                <a:lnTo>
                  <a:pt x="7400" y="4445"/>
                </a:lnTo>
                <a:lnTo>
                  <a:pt x="7547" y="4421"/>
                </a:lnTo>
                <a:lnTo>
                  <a:pt x="7669" y="4397"/>
                </a:lnTo>
                <a:close/>
                <a:moveTo>
                  <a:pt x="8133" y="10429"/>
                </a:moveTo>
                <a:lnTo>
                  <a:pt x="8328" y="10454"/>
                </a:lnTo>
                <a:lnTo>
                  <a:pt x="8499" y="10502"/>
                </a:lnTo>
                <a:lnTo>
                  <a:pt x="8670" y="10600"/>
                </a:lnTo>
                <a:lnTo>
                  <a:pt x="8817" y="10722"/>
                </a:lnTo>
                <a:lnTo>
                  <a:pt x="8939" y="10869"/>
                </a:lnTo>
                <a:lnTo>
                  <a:pt x="9037" y="11040"/>
                </a:lnTo>
                <a:lnTo>
                  <a:pt x="9085" y="11211"/>
                </a:lnTo>
                <a:lnTo>
                  <a:pt x="9110" y="11406"/>
                </a:lnTo>
                <a:lnTo>
                  <a:pt x="9085" y="11601"/>
                </a:lnTo>
                <a:lnTo>
                  <a:pt x="9037" y="11797"/>
                </a:lnTo>
                <a:lnTo>
                  <a:pt x="8939" y="11943"/>
                </a:lnTo>
                <a:lnTo>
                  <a:pt x="8817" y="12090"/>
                </a:lnTo>
                <a:lnTo>
                  <a:pt x="8670" y="12212"/>
                </a:lnTo>
                <a:lnTo>
                  <a:pt x="8499" y="12310"/>
                </a:lnTo>
                <a:lnTo>
                  <a:pt x="8328" y="12359"/>
                </a:lnTo>
                <a:lnTo>
                  <a:pt x="8133" y="12383"/>
                </a:lnTo>
                <a:lnTo>
                  <a:pt x="7938" y="12359"/>
                </a:lnTo>
                <a:lnTo>
                  <a:pt x="7742" y="12310"/>
                </a:lnTo>
                <a:lnTo>
                  <a:pt x="7596" y="12212"/>
                </a:lnTo>
                <a:lnTo>
                  <a:pt x="7449" y="12090"/>
                </a:lnTo>
                <a:lnTo>
                  <a:pt x="7327" y="11943"/>
                </a:lnTo>
                <a:lnTo>
                  <a:pt x="7229" y="11797"/>
                </a:lnTo>
                <a:lnTo>
                  <a:pt x="7180" y="11601"/>
                </a:lnTo>
                <a:lnTo>
                  <a:pt x="7156" y="11406"/>
                </a:lnTo>
                <a:lnTo>
                  <a:pt x="7180" y="11211"/>
                </a:lnTo>
                <a:lnTo>
                  <a:pt x="7229" y="11040"/>
                </a:lnTo>
                <a:lnTo>
                  <a:pt x="7327" y="10869"/>
                </a:lnTo>
                <a:lnTo>
                  <a:pt x="7449" y="10722"/>
                </a:lnTo>
                <a:lnTo>
                  <a:pt x="7596" y="10600"/>
                </a:lnTo>
                <a:lnTo>
                  <a:pt x="7742" y="10502"/>
                </a:lnTo>
                <a:lnTo>
                  <a:pt x="7938" y="10454"/>
                </a:lnTo>
                <a:lnTo>
                  <a:pt x="8133" y="10429"/>
                </a:lnTo>
                <a:close/>
                <a:moveTo>
                  <a:pt x="7986" y="0"/>
                </a:moveTo>
                <a:lnTo>
                  <a:pt x="7864" y="25"/>
                </a:lnTo>
                <a:lnTo>
                  <a:pt x="7742" y="74"/>
                </a:lnTo>
                <a:lnTo>
                  <a:pt x="7620" y="123"/>
                </a:lnTo>
                <a:lnTo>
                  <a:pt x="7522" y="196"/>
                </a:lnTo>
                <a:lnTo>
                  <a:pt x="7425" y="294"/>
                </a:lnTo>
                <a:lnTo>
                  <a:pt x="7327" y="391"/>
                </a:lnTo>
                <a:lnTo>
                  <a:pt x="7254" y="489"/>
                </a:lnTo>
                <a:lnTo>
                  <a:pt x="147" y="12700"/>
                </a:lnTo>
                <a:lnTo>
                  <a:pt x="73" y="12823"/>
                </a:lnTo>
                <a:lnTo>
                  <a:pt x="25" y="12945"/>
                </a:lnTo>
                <a:lnTo>
                  <a:pt x="0" y="13067"/>
                </a:lnTo>
                <a:lnTo>
                  <a:pt x="0" y="13213"/>
                </a:lnTo>
                <a:lnTo>
                  <a:pt x="0" y="13335"/>
                </a:lnTo>
                <a:lnTo>
                  <a:pt x="25" y="13458"/>
                </a:lnTo>
                <a:lnTo>
                  <a:pt x="73" y="13604"/>
                </a:lnTo>
                <a:lnTo>
                  <a:pt x="147" y="13726"/>
                </a:lnTo>
                <a:lnTo>
                  <a:pt x="220" y="13824"/>
                </a:lnTo>
                <a:lnTo>
                  <a:pt x="293" y="13922"/>
                </a:lnTo>
                <a:lnTo>
                  <a:pt x="391" y="14019"/>
                </a:lnTo>
                <a:lnTo>
                  <a:pt x="513" y="14093"/>
                </a:lnTo>
                <a:lnTo>
                  <a:pt x="635" y="14141"/>
                </a:lnTo>
                <a:lnTo>
                  <a:pt x="757" y="14190"/>
                </a:lnTo>
                <a:lnTo>
                  <a:pt x="879" y="14215"/>
                </a:lnTo>
                <a:lnTo>
                  <a:pt x="15387" y="14215"/>
                </a:lnTo>
                <a:lnTo>
                  <a:pt x="15509" y="14190"/>
                </a:lnTo>
                <a:lnTo>
                  <a:pt x="15631" y="14141"/>
                </a:lnTo>
                <a:lnTo>
                  <a:pt x="15753" y="14093"/>
                </a:lnTo>
                <a:lnTo>
                  <a:pt x="15875" y="14019"/>
                </a:lnTo>
                <a:lnTo>
                  <a:pt x="15973" y="13922"/>
                </a:lnTo>
                <a:lnTo>
                  <a:pt x="16046" y="13824"/>
                </a:lnTo>
                <a:lnTo>
                  <a:pt x="16119" y="13726"/>
                </a:lnTo>
                <a:lnTo>
                  <a:pt x="16193" y="13604"/>
                </a:lnTo>
                <a:lnTo>
                  <a:pt x="16241" y="13458"/>
                </a:lnTo>
                <a:lnTo>
                  <a:pt x="16266" y="13335"/>
                </a:lnTo>
                <a:lnTo>
                  <a:pt x="16266" y="13213"/>
                </a:lnTo>
                <a:lnTo>
                  <a:pt x="16266" y="13067"/>
                </a:lnTo>
                <a:lnTo>
                  <a:pt x="16241" y="12945"/>
                </a:lnTo>
                <a:lnTo>
                  <a:pt x="16193" y="12823"/>
                </a:lnTo>
                <a:lnTo>
                  <a:pt x="16119" y="12700"/>
                </a:lnTo>
                <a:lnTo>
                  <a:pt x="9012" y="489"/>
                </a:lnTo>
                <a:lnTo>
                  <a:pt x="8939" y="391"/>
                </a:lnTo>
                <a:lnTo>
                  <a:pt x="8841" y="294"/>
                </a:lnTo>
                <a:lnTo>
                  <a:pt x="8744" y="196"/>
                </a:lnTo>
                <a:lnTo>
                  <a:pt x="8646" y="123"/>
                </a:lnTo>
                <a:lnTo>
                  <a:pt x="8524" y="74"/>
                </a:lnTo>
                <a:lnTo>
                  <a:pt x="8402" y="25"/>
                </a:lnTo>
                <a:lnTo>
                  <a:pt x="8255" y="0"/>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90" name="Google Shape;190;p23"/>
          <p:cNvPicPr preferRelativeResize="0"/>
          <p:nvPr/>
        </p:nvPicPr>
        <p:blipFill>
          <a:blip r:embed="rId3">
            <a:alphaModFix/>
          </a:blip>
          <a:stretch>
            <a:fillRect/>
          </a:stretch>
        </p:blipFill>
        <p:spPr>
          <a:xfrm>
            <a:off x="5209325" y="1592825"/>
            <a:ext cx="3611925" cy="2845333"/>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24"/>
          <p:cNvSpPr txBox="1">
            <a:spLocks noGrp="1"/>
          </p:cNvSpPr>
          <p:nvPr>
            <p:ph type="ctrTitle" idx="4294967295"/>
          </p:nvPr>
        </p:nvSpPr>
        <p:spPr>
          <a:xfrm>
            <a:off x="453050" y="2251750"/>
            <a:ext cx="57981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6000">
                <a:solidFill>
                  <a:srgbClr val="FFB600"/>
                </a:solidFill>
              </a:rPr>
              <a:t>4. Innovation Areas</a:t>
            </a:r>
            <a:endParaRPr sz="6000">
              <a:solidFill>
                <a:srgbClr val="FFB600"/>
              </a:solidFill>
            </a:endParaRPr>
          </a:p>
        </p:txBody>
      </p:sp>
      <p:sp>
        <p:nvSpPr>
          <p:cNvPr id="196" name="Google Shape;196;p24"/>
          <p:cNvSpPr txBox="1">
            <a:spLocks noGrp="1"/>
          </p:cNvSpPr>
          <p:nvPr>
            <p:ph type="subTitle" idx="4294967295"/>
          </p:nvPr>
        </p:nvSpPr>
        <p:spPr>
          <a:xfrm>
            <a:off x="685800" y="3411555"/>
            <a:ext cx="4977600" cy="784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How JET tweets about specific innovation areas</a:t>
            </a:r>
            <a:endParaRPr/>
          </a:p>
        </p:txBody>
      </p:sp>
      <p:sp>
        <p:nvSpPr>
          <p:cNvPr id="197" name="Google Shape;197;p24"/>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13</a:t>
            </a:fld>
            <a:endParaRPr/>
          </a:p>
        </p:txBody>
      </p:sp>
      <p:grpSp>
        <p:nvGrpSpPr>
          <p:cNvPr id="198" name="Google Shape;198;p24"/>
          <p:cNvGrpSpPr/>
          <p:nvPr/>
        </p:nvGrpSpPr>
        <p:grpSpPr>
          <a:xfrm>
            <a:off x="6385144" y="1513889"/>
            <a:ext cx="1795574" cy="2035679"/>
            <a:chOff x="584925" y="922575"/>
            <a:chExt cx="415200" cy="502525"/>
          </a:xfrm>
        </p:grpSpPr>
        <p:sp>
          <p:nvSpPr>
            <p:cNvPr id="199" name="Google Shape;199;p24"/>
            <p:cNvSpPr/>
            <p:nvPr/>
          </p:nvSpPr>
          <p:spPr>
            <a:xfrm>
              <a:off x="584925" y="961025"/>
              <a:ext cx="378575" cy="464075"/>
            </a:xfrm>
            <a:custGeom>
              <a:avLst/>
              <a:gdLst/>
              <a:ahLst/>
              <a:cxnLst/>
              <a:rect l="l" t="t" r="r" b="b"/>
              <a:pathLst>
                <a:path w="15143" h="18563" extrusionOk="0">
                  <a:moveTo>
                    <a:pt x="782" y="1"/>
                  </a:moveTo>
                  <a:lnTo>
                    <a:pt x="635" y="25"/>
                  </a:lnTo>
                  <a:lnTo>
                    <a:pt x="489" y="50"/>
                  </a:lnTo>
                  <a:lnTo>
                    <a:pt x="342" y="123"/>
                  </a:lnTo>
                  <a:lnTo>
                    <a:pt x="220" y="196"/>
                  </a:lnTo>
                  <a:lnTo>
                    <a:pt x="122" y="294"/>
                  </a:lnTo>
                  <a:lnTo>
                    <a:pt x="73" y="416"/>
                  </a:lnTo>
                  <a:lnTo>
                    <a:pt x="24" y="563"/>
                  </a:lnTo>
                  <a:lnTo>
                    <a:pt x="0" y="709"/>
                  </a:lnTo>
                  <a:lnTo>
                    <a:pt x="0" y="17708"/>
                  </a:lnTo>
                  <a:lnTo>
                    <a:pt x="24" y="17879"/>
                  </a:lnTo>
                  <a:lnTo>
                    <a:pt x="73" y="18025"/>
                  </a:lnTo>
                  <a:lnTo>
                    <a:pt x="122" y="18172"/>
                  </a:lnTo>
                  <a:lnTo>
                    <a:pt x="220" y="18294"/>
                  </a:lnTo>
                  <a:lnTo>
                    <a:pt x="342" y="18416"/>
                  </a:lnTo>
                  <a:lnTo>
                    <a:pt x="489" y="18489"/>
                  </a:lnTo>
                  <a:lnTo>
                    <a:pt x="635" y="18538"/>
                  </a:lnTo>
                  <a:lnTo>
                    <a:pt x="782" y="18562"/>
                  </a:lnTo>
                  <a:lnTo>
                    <a:pt x="14361" y="18562"/>
                  </a:lnTo>
                  <a:lnTo>
                    <a:pt x="14507" y="18538"/>
                  </a:lnTo>
                  <a:lnTo>
                    <a:pt x="14654" y="18489"/>
                  </a:lnTo>
                  <a:lnTo>
                    <a:pt x="14800" y="18416"/>
                  </a:lnTo>
                  <a:lnTo>
                    <a:pt x="14923" y="18294"/>
                  </a:lnTo>
                  <a:lnTo>
                    <a:pt x="15020" y="18172"/>
                  </a:lnTo>
                  <a:lnTo>
                    <a:pt x="15069" y="18025"/>
                  </a:lnTo>
                  <a:lnTo>
                    <a:pt x="15118" y="17879"/>
                  </a:lnTo>
                  <a:lnTo>
                    <a:pt x="15142" y="17708"/>
                  </a:lnTo>
                  <a:lnTo>
                    <a:pt x="15142" y="17586"/>
                  </a:lnTo>
                  <a:lnTo>
                    <a:pt x="1759" y="17586"/>
                  </a:lnTo>
                  <a:lnTo>
                    <a:pt x="1612" y="17561"/>
                  </a:lnTo>
                  <a:lnTo>
                    <a:pt x="1465" y="17512"/>
                  </a:lnTo>
                  <a:lnTo>
                    <a:pt x="1319" y="17439"/>
                  </a:lnTo>
                  <a:lnTo>
                    <a:pt x="1197" y="17317"/>
                  </a:lnTo>
                  <a:lnTo>
                    <a:pt x="1099" y="17195"/>
                  </a:lnTo>
                  <a:lnTo>
                    <a:pt x="1050" y="17048"/>
                  </a:lnTo>
                  <a:lnTo>
                    <a:pt x="1001" y="16902"/>
                  </a:lnTo>
                  <a:lnTo>
                    <a:pt x="977" y="16731"/>
                  </a:lnTo>
                  <a:lnTo>
                    <a:pt x="97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4"/>
            <p:cNvSpPr/>
            <p:nvPr/>
          </p:nvSpPr>
          <p:spPr>
            <a:xfrm>
              <a:off x="621550" y="922575"/>
              <a:ext cx="378575" cy="464050"/>
            </a:xfrm>
            <a:custGeom>
              <a:avLst/>
              <a:gdLst/>
              <a:ahLst/>
              <a:cxnLst/>
              <a:rect l="l" t="t" r="r" b="b"/>
              <a:pathLst>
                <a:path w="15143" h="18562" extrusionOk="0">
                  <a:moveTo>
                    <a:pt x="13140" y="6472"/>
                  </a:moveTo>
                  <a:lnTo>
                    <a:pt x="13238" y="6497"/>
                  </a:lnTo>
                  <a:lnTo>
                    <a:pt x="13311" y="6546"/>
                  </a:lnTo>
                  <a:lnTo>
                    <a:pt x="13360" y="6619"/>
                  </a:lnTo>
                  <a:lnTo>
                    <a:pt x="13384" y="6717"/>
                  </a:lnTo>
                  <a:lnTo>
                    <a:pt x="13360" y="6814"/>
                  </a:lnTo>
                  <a:lnTo>
                    <a:pt x="13311" y="6888"/>
                  </a:lnTo>
                  <a:lnTo>
                    <a:pt x="13238" y="6936"/>
                  </a:lnTo>
                  <a:lnTo>
                    <a:pt x="13140" y="6961"/>
                  </a:lnTo>
                  <a:lnTo>
                    <a:pt x="2003" y="6961"/>
                  </a:lnTo>
                  <a:lnTo>
                    <a:pt x="1905" y="6936"/>
                  </a:lnTo>
                  <a:lnTo>
                    <a:pt x="1832" y="6888"/>
                  </a:lnTo>
                  <a:lnTo>
                    <a:pt x="1783" y="6814"/>
                  </a:lnTo>
                  <a:lnTo>
                    <a:pt x="1759" y="6717"/>
                  </a:lnTo>
                  <a:lnTo>
                    <a:pt x="1783" y="6619"/>
                  </a:lnTo>
                  <a:lnTo>
                    <a:pt x="1832" y="6546"/>
                  </a:lnTo>
                  <a:lnTo>
                    <a:pt x="1905" y="6497"/>
                  </a:lnTo>
                  <a:lnTo>
                    <a:pt x="2003" y="6472"/>
                  </a:lnTo>
                  <a:close/>
                  <a:moveTo>
                    <a:pt x="13238" y="8793"/>
                  </a:moveTo>
                  <a:lnTo>
                    <a:pt x="13311" y="8866"/>
                  </a:lnTo>
                  <a:lnTo>
                    <a:pt x="13360" y="8939"/>
                  </a:lnTo>
                  <a:lnTo>
                    <a:pt x="13384" y="9037"/>
                  </a:lnTo>
                  <a:lnTo>
                    <a:pt x="13360" y="9135"/>
                  </a:lnTo>
                  <a:lnTo>
                    <a:pt x="13311" y="9208"/>
                  </a:lnTo>
                  <a:lnTo>
                    <a:pt x="13238" y="9257"/>
                  </a:lnTo>
                  <a:lnTo>
                    <a:pt x="13140" y="9281"/>
                  </a:lnTo>
                  <a:lnTo>
                    <a:pt x="2003" y="9281"/>
                  </a:lnTo>
                  <a:lnTo>
                    <a:pt x="1905" y="9257"/>
                  </a:lnTo>
                  <a:lnTo>
                    <a:pt x="1832" y="9208"/>
                  </a:lnTo>
                  <a:lnTo>
                    <a:pt x="1783" y="9135"/>
                  </a:lnTo>
                  <a:lnTo>
                    <a:pt x="1759" y="9037"/>
                  </a:lnTo>
                  <a:lnTo>
                    <a:pt x="1783" y="8939"/>
                  </a:lnTo>
                  <a:lnTo>
                    <a:pt x="1832" y="8866"/>
                  </a:lnTo>
                  <a:lnTo>
                    <a:pt x="1905" y="8793"/>
                  </a:lnTo>
                  <a:close/>
                  <a:moveTo>
                    <a:pt x="13140" y="11088"/>
                  </a:moveTo>
                  <a:lnTo>
                    <a:pt x="13238" y="11113"/>
                  </a:lnTo>
                  <a:lnTo>
                    <a:pt x="13311" y="11162"/>
                  </a:lnTo>
                  <a:lnTo>
                    <a:pt x="13360" y="11235"/>
                  </a:lnTo>
                  <a:lnTo>
                    <a:pt x="13384" y="11333"/>
                  </a:lnTo>
                  <a:lnTo>
                    <a:pt x="13360" y="11430"/>
                  </a:lnTo>
                  <a:lnTo>
                    <a:pt x="13311" y="11504"/>
                  </a:lnTo>
                  <a:lnTo>
                    <a:pt x="13238" y="11552"/>
                  </a:lnTo>
                  <a:lnTo>
                    <a:pt x="13140" y="11577"/>
                  </a:lnTo>
                  <a:lnTo>
                    <a:pt x="2003" y="11577"/>
                  </a:lnTo>
                  <a:lnTo>
                    <a:pt x="1905" y="11552"/>
                  </a:lnTo>
                  <a:lnTo>
                    <a:pt x="1832" y="11504"/>
                  </a:lnTo>
                  <a:lnTo>
                    <a:pt x="1783" y="11430"/>
                  </a:lnTo>
                  <a:lnTo>
                    <a:pt x="1759" y="11333"/>
                  </a:lnTo>
                  <a:lnTo>
                    <a:pt x="1783" y="11235"/>
                  </a:lnTo>
                  <a:lnTo>
                    <a:pt x="1832" y="11162"/>
                  </a:lnTo>
                  <a:lnTo>
                    <a:pt x="1905" y="11113"/>
                  </a:lnTo>
                  <a:lnTo>
                    <a:pt x="2003" y="11088"/>
                  </a:lnTo>
                  <a:close/>
                  <a:moveTo>
                    <a:pt x="8255" y="13409"/>
                  </a:moveTo>
                  <a:lnTo>
                    <a:pt x="8353" y="13433"/>
                  </a:lnTo>
                  <a:lnTo>
                    <a:pt x="8426" y="13482"/>
                  </a:lnTo>
                  <a:lnTo>
                    <a:pt x="8475" y="13555"/>
                  </a:lnTo>
                  <a:lnTo>
                    <a:pt x="8500" y="13653"/>
                  </a:lnTo>
                  <a:lnTo>
                    <a:pt x="8475" y="13750"/>
                  </a:lnTo>
                  <a:lnTo>
                    <a:pt x="8426" y="13824"/>
                  </a:lnTo>
                  <a:lnTo>
                    <a:pt x="8353" y="13873"/>
                  </a:lnTo>
                  <a:lnTo>
                    <a:pt x="8255" y="13897"/>
                  </a:lnTo>
                  <a:lnTo>
                    <a:pt x="2003" y="13897"/>
                  </a:lnTo>
                  <a:lnTo>
                    <a:pt x="1905" y="13873"/>
                  </a:lnTo>
                  <a:lnTo>
                    <a:pt x="1832" y="13824"/>
                  </a:lnTo>
                  <a:lnTo>
                    <a:pt x="1783" y="13750"/>
                  </a:lnTo>
                  <a:lnTo>
                    <a:pt x="1759" y="13653"/>
                  </a:lnTo>
                  <a:lnTo>
                    <a:pt x="1783" y="13555"/>
                  </a:lnTo>
                  <a:lnTo>
                    <a:pt x="1832" y="13482"/>
                  </a:lnTo>
                  <a:lnTo>
                    <a:pt x="1905" y="13433"/>
                  </a:lnTo>
                  <a:lnTo>
                    <a:pt x="2003" y="13409"/>
                  </a:lnTo>
                  <a:close/>
                  <a:moveTo>
                    <a:pt x="635" y="0"/>
                  </a:moveTo>
                  <a:lnTo>
                    <a:pt x="489" y="49"/>
                  </a:lnTo>
                  <a:lnTo>
                    <a:pt x="342" y="122"/>
                  </a:lnTo>
                  <a:lnTo>
                    <a:pt x="220" y="220"/>
                  </a:lnTo>
                  <a:lnTo>
                    <a:pt x="123" y="342"/>
                  </a:lnTo>
                  <a:lnTo>
                    <a:pt x="74" y="464"/>
                  </a:lnTo>
                  <a:lnTo>
                    <a:pt x="25" y="611"/>
                  </a:lnTo>
                  <a:lnTo>
                    <a:pt x="0" y="782"/>
                  </a:lnTo>
                  <a:lnTo>
                    <a:pt x="0" y="17780"/>
                  </a:lnTo>
                  <a:lnTo>
                    <a:pt x="25" y="17927"/>
                  </a:lnTo>
                  <a:lnTo>
                    <a:pt x="74" y="18073"/>
                  </a:lnTo>
                  <a:lnTo>
                    <a:pt x="123" y="18195"/>
                  </a:lnTo>
                  <a:lnTo>
                    <a:pt x="220" y="18318"/>
                  </a:lnTo>
                  <a:lnTo>
                    <a:pt x="342" y="18415"/>
                  </a:lnTo>
                  <a:lnTo>
                    <a:pt x="489" y="18489"/>
                  </a:lnTo>
                  <a:lnTo>
                    <a:pt x="635" y="18537"/>
                  </a:lnTo>
                  <a:lnTo>
                    <a:pt x="782" y="18562"/>
                  </a:lnTo>
                  <a:lnTo>
                    <a:pt x="14361" y="18562"/>
                  </a:lnTo>
                  <a:lnTo>
                    <a:pt x="14508" y="18537"/>
                  </a:lnTo>
                  <a:lnTo>
                    <a:pt x="14654" y="18489"/>
                  </a:lnTo>
                  <a:lnTo>
                    <a:pt x="14801" y="18415"/>
                  </a:lnTo>
                  <a:lnTo>
                    <a:pt x="14923" y="18318"/>
                  </a:lnTo>
                  <a:lnTo>
                    <a:pt x="15021" y="18195"/>
                  </a:lnTo>
                  <a:lnTo>
                    <a:pt x="15069" y="18073"/>
                  </a:lnTo>
                  <a:lnTo>
                    <a:pt x="15118" y="17927"/>
                  </a:lnTo>
                  <a:lnTo>
                    <a:pt x="15143" y="17780"/>
                  </a:lnTo>
                  <a:lnTo>
                    <a:pt x="15143" y="3859"/>
                  </a:lnTo>
                  <a:lnTo>
                    <a:pt x="12554" y="3859"/>
                  </a:lnTo>
                  <a:lnTo>
                    <a:pt x="12285" y="3835"/>
                  </a:lnTo>
                  <a:lnTo>
                    <a:pt x="12065" y="3761"/>
                  </a:lnTo>
                  <a:lnTo>
                    <a:pt x="11846" y="3639"/>
                  </a:lnTo>
                  <a:lnTo>
                    <a:pt x="11650" y="3468"/>
                  </a:lnTo>
                  <a:lnTo>
                    <a:pt x="11504" y="3297"/>
                  </a:lnTo>
                  <a:lnTo>
                    <a:pt x="11382" y="3078"/>
                  </a:lnTo>
                  <a:lnTo>
                    <a:pt x="11308" y="2833"/>
                  </a:lnTo>
                  <a:lnTo>
                    <a:pt x="11284" y="2589"/>
                  </a:lnTo>
                  <a:lnTo>
                    <a:pt x="1128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4"/>
            <p:cNvSpPr/>
            <p:nvPr/>
          </p:nvSpPr>
          <p:spPr>
            <a:xfrm>
              <a:off x="915850" y="922575"/>
              <a:ext cx="84275" cy="84275"/>
            </a:xfrm>
            <a:custGeom>
              <a:avLst/>
              <a:gdLst/>
              <a:ahLst/>
              <a:cxnLst/>
              <a:rect l="l" t="t" r="r" b="b"/>
              <a:pathLst>
                <a:path w="3371" h="3371" extrusionOk="0">
                  <a:moveTo>
                    <a:pt x="0" y="0"/>
                  </a:moveTo>
                  <a:lnTo>
                    <a:pt x="0" y="2589"/>
                  </a:lnTo>
                  <a:lnTo>
                    <a:pt x="0" y="2736"/>
                  </a:lnTo>
                  <a:lnTo>
                    <a:pt x="49" y="2882"/>
                  </a:lnTo>
                  <a:lnTo>
                    <a:pt x="122" y="3029"/>
                  </a:lnTo>
                  <a:lnTo>
                    <a:pt x="220" y="3126"/>
                  </a:lnTo>
                  <a:lnTo>
                    <a:pt x="342" y="3224"/>
                  </a:lnTo>
                  <a:lnTo>
                    <a:pt x="464" y="3297"/>
                  </a:lnTo>
                  <a:lnTo>
                    <a:pt x="611" y="3346"/>
                  </a:lnTo>
                  <a:lnTo>
                    <a:pt x="782" y="3371"/>
                  </a:lnTo>
                  <a:lnTo>
                    <a:pt x="3371" y="3371"/>
                  </a:ln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25"/>
          <p:cNvSpPr txBox="1">
            <a:spLocks noGrp="1"/>
          </p:cNvSpPr>
          <p:nvPr>
            <p:ph type="title"/>
          </p:nvPr>
        </p:nvSpPr>
        <p:spPr>
          <a:xfrm>
            <a:off x="922000" y="891775"/>
            <a:ext cx="6866100" cy="85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400"/>
              <a:t>Innovation of</a:t>
            </a:r>
            <a:r>
              <a:rPr lang="en" sz="3400">
                <a:solidFill>
                  <a:srgbClr val="FFB600"/>
                </a:solidFill>
              </a:rPr>
              <a:t> Sustainability</a:t>
            </a:r>
            <a:endParaRPr sz="3400"/>
          </a:p>
        </p:txBody>
      </p:sp>
      <p:sp>
        <p:nvSpPr>
          <p:cNvPr id="207" name="Google Shape;207;p25"/>
          <p:cNvSpPr txBox="1">
            <a:spLocks noGrp="1"/>
          </p:cNvSpPr>
          <p:nvPr>
            <p:ph type="body" idx="1"/>
          </p:nvPr>
        </p:nvSpPr>
        <p:spPr>
          <a:xfrm>
            <a:off x="922000" y="1711375"/>
            <a:ext cx="6866100" cy="2842800"/>
          </a:xfrm>
          <a:prstGeom prst="rect">
            <a:avLst/>
          </a:prstGeom>
        </p:spPr>
        <p:txBody>
          <a:bodyPr spcFirstLastPara="1" wrap="square" lIns="91425" tIns="91425" rIns="91425" bIns="91425" anchor="t" anchorCtr="0">
            <a:noAutofit/>
          </a:bodyPr>
          <a:lstStyle/>
          <a:p>
            <a:pPr marL="457200" lvl="0" indent="-304800" algn="l" rtl="0">
              <a:lnSpc>
                <a:spcPct val="115000"/>
              </a:lnSpc>
              <a:spcBef>
                <a:spcPts val="600"/>
              </a:spcBef>
              <a:spcAft>
                <a:spcPts val="0"/>
              </a:spcAft>
              <a:buClr>
                <a:srgbClr val="FFB600"/>
              </a:buClr>
              <a:buSzPts val="1200"/>
              <a:buChar char="●"/>
            </a:pPr>
            <a:r>
              <a:rPr lang="en" sz="1200"/>
              <a:t>Increased customer </a:t>
            </a:r>
            <a:r>
              <a:rPr lang="en" sz="1200" b="1">
                <a:latin typeface="Raleway"/>
                <a:ea typeface="Raleway"/>
                <a:cs typeface="Raleway"/>
                <a:sym typeface="Raleway"/>
              </a:rPr>
              <a:t>satisfaction</a:t>
            </a:r>
            <a:r>
              <a:rPr lang="en" sz="1200"/>
              <a:t> and </a:t>
            </a:r>
            <a:r>
              <a:rPr lang="en" sz="1200" b="1">
                <a:latin typeface="Raleway"/>
                <a:ea typeface="Raleway"/>
                <a:cs typeface="Raleway"/>
                <a:sym typeface="Raleway"/>
              </a:rPr>
              <a:t>loyalty</a:t>
            </a:r>
            <a:r>
              <a:rPr lang="en" sz="1200"/>
              <a:t>: Consumers may be more likely to use JET if they perceive the company as being </a:t>
            </a:r>
            <a:r>
              <a:rPr lang="en" sz="1200" b="1">
                <a:latin typeface="Raleway"/>
                <a:ea typeface="Raleway"/>
                <a:cs typeface="Raleway"/>
                <a:sym typeface="Raleway"/>
              </a:rPr>
              <a:t>more environmentally-friendly.</a:t>
            </a:r>
            <a:r>
              <a:rPr lang="en" sz="1200"/>
              <a:t> </a:t>
            </a:r>
            <a:endParaRPr sz="1200"/>
          </a:p>
          <a:p>
            <a:pPr marL="457200" lvl="0" indent="-304800" algn="l" rtl="0">
              <a:lnSpc>
                <a:spcPct val="115000"/>
              </a:lnSpc>
              <a:spcBef>
                <a:spcPts val="0"/>
              </a:spcBef>
              <a:spcAft>
                <a:spcPts val="0"/>
              </a:spcAft>
              <a:buClr>
                <a:srgbClr val="FFB600"/>
              </a:buClr>
              <a:buSzPts val="1200"/>
              <a:buChar char="●"/>
            </a:pPr>
            <a:r>
              <a:rPr lang="en" sz="1200"/>
              <a:t>Improved reputation:JET could improve its </a:t>
            </a:r>
            <a:r>
              <a:rPr lang="en" sz="1200" b="1">
                <a:latin typeface="Raleway"/>
                <a:ea typeface="Raleway"/>
                <a:cs typeface="Raleway"/>
                <a:sym typeface="Raleway"/>
              </a:rPr>
              <a:t>brand image</a:t>
            </a:r>
            <a:r>
              <a:rPr lang="en" sz="1200"/>
              <a:t> and </a:t>
            </a:r>
            <a:r>
              <a:rPr lang="en" sz="1200" b="1">
                <a:latin typeface="Raleway"/>
                <a:ea typeface="Raleway"/>
                <a:cs typeface="Raleway"/>
                <a:sym typeface="Raleway"/>
              </a:rPr>
              <a:t>reputation</a:t>
            </a:r>
            <a:r>
              <a:rPr lang="en" sz="1200"/>
              <a:t>. Consumers may view the company as more </a:t>
            </a:r>
            <a:r>
              <a:rPr lang="en" sz="1200" b="1">
                <a:latin typeface="Raleway"/>
                <a:ea typeface="Raleway"/>
                <a:cs typeface="Raleway"/>
                <a:sym typeface="Raleway"/>
              </a:rPr>
              <a:t>socially responsible</a:t>
            </a:r>
            <a:r>
              <a:rPr lang="en" sz="1200"/>
              <a:t> and </a:t>
            </a:r>
            <a:r>
              <a:rPr lang="en" sz="1200" b="1">
                <a:latin typeface="Raleway"/>
                <a:ea typeface="Raleway"/>
                <a:cs typeface="Raleway"/>
                <a:sym typeface="Raleway"/>
              </a:rPr>
              <a:t>values-driven</a:t>
            </a:r>
            <a:r>
              <a:rPr lang="en" sz="1200"/>
              <a:t>.</a:t>
            </a:r>
            <a:endParaRPr sz="1200"/>
          </a:p>
          <a:p>
            <a:pPr marL="457200" lvl="0" indent="-304800" algn="l" rtl="0">
              <a:lnSpc>
                <a:spcPct val="115000"/>
              </a:lnSpc>
              <a:spcBef>
                <a:spcPts val="0"/>
              </a:spcBef>
              <a:spcAft>
                <a:spcPts val="0"/>
              </a:spcAft>
              <a:buClr>
                <a:srgbClr val="FFB600"/>
              </a:buClr>
              <a:buSzPts val="1200"/>
              <a:buChar char="●"/>
            </a:pPr>
            <a:r>
              <a:rPr lang="en" sz="1200"/>
              <a:t>Increased </a:t>
            </a:r>
            <a:r>
              <a:rPr lang="en" sz="1200" b="1">
                <a:latin typeface="Raleway"/>
                <a:ea typeface="Raleway"/>
                <a:cs typeface="Raleway"/>
                <a:sym typeface="Raleway"/>
              </a:rPr>
              <a:t>partnerships</a:t>
            </a:r>
            <a:r>
              <a:rPr lang="en" sz="1200"/>
              <a:t> and </a:t>
            </a:r>
            <a:r>
              <a:rPr lang="en" sz="1200" b="1">
                <a:latin typeface="Raleway"/>
                <a:ea typeface="Raleway"/>
                <a:cs typeface="Raleway"/>
                <a:sym typeface="Raleway"/>
              </a:rPr>
              <a:t>collaborations</a:t>
            </a:r>
            <a:r>
              <a:rPr lang="en" sz="1200"/>
              <a:t>: JET can form new partnerships with other companies and restaurants that are also </a:t>
            </a:r>
            <a:r>
              <a:rPr lang="en" sz="1200" b="1">
                <a:latin typeface="Raleway"/>
                <a:ea typeface="Raleway"/>
                <a:cs typeface="Raleway"/>
                <a:sym typeface="Raleway"/>
              </a:rPr>
              <a:t>focused</a:t>
            </a:r>
            <a:r>
              <a:rPr lang="en" sz="1200"/>
              <a:t> on </a:t>
            </a:r>
            <a:r>
              <a:rPr lang="en" sz="1200" b="1">
                <a:latin typeface="Raleway"/>
                <a:ea typeface="Raleway"/>
                <a:cs typeface="Raleway"/>
                <a:sym typeface="Raleway"/>
              </a:rPr>
              <a:t>sustainability</a:t>
            </a:r>
            <a:r>
              <a:rPr lang="en" sz="1200"/>
              <a:t>. This could lead to increased </a:t>
            </a:r>
            <a:r>
              <a:rPr lang="en" sz="1200" b="1">
                <a:latin typeface="Raleway"/>
                <a:ea typeface="Raleway"/>
                <a:cs typeface="Raleway"/>
                <a:sym typeface="Raleway"/>
              </a:rPr>
              <a:t>exposure</a:t>
            </a:r>
            <a:r>
              <a:rPr lang="en" sz="1200"/>
              <a:t> and </a:t>
            </a:r>
            <a:r>
              <a:rPr lang="en" sz="1200" b="1">
                <a:latin typeface="Raleway"/>
                <a:ea typeface="Raleway"/>
                <a:cs typeface="Raleway"/>
                <a:sym typeface="Raleway"/>
              </a:rPr>
              <a:t>credibility</a:t>
            </a:r>
            <a:r>
              <a:rPr lang="en" sz="1200"/>
              <a:t> for JET, and potentially </a:t>
            </a:r>
            <a:r>
              <a:rPr lang="en" sz="1200" b="1">
                <a:latin typeface="Raleway"/>
                <a:ea typeface="Raleway"/>
                <a:cs typeface="Raleway"/>
                <a:sym typeface="Raleway"/>
              </a:rPr>
              <a:t>attract</a:t>
            </a:r>
            <a:r>
              <a:rPr lang="en" sz="1200"/>
              <a:t> </a:t>
            </a:r>
            <a:r>
              <a:rPr lang="en" sz="1200" b="1">
                <a:latin typeface="Raleway"/>
                <a:ea typeface="Raleway"/>
                <a:cs typeface="Raleway"/>
                <a:sym typeface="Raleway"/>
              </a:rPr>
              <a:t>more customers</a:t>
            </a:r>
            <a:r>
              <a:rPr lang="en" sz="1200"/>
              <a:t> to the platform.</a:t>
            </a:r>
            <a:endParaRPr sz="1200"/>
          </a:p>
          <a:p>
            <a:pPr marL="457200" lvl="0" indent="-304800" algn="l" rtl="0">
              <a:lnSpc>
                <a:spcPct val="115000"/>
              </a:lnSpc>
              <a:spcBef>
                <a:spcPts val="0"/>
              </a:spcBef>
              <a:spcAft>
                <a:spcPts val="0"/>
              </a:spcAft>
              <a:buClr>
                <a:srgbClr val="FFB600"/>
              </a:buClr>
              <a:buSzPts val="1200"/>
              <a:buChar char="●"/>
            </a:pPr>
            <a:r>
              <a:rPr lang="en" sz="1200" b="1">
                <a:latin typeface="Raleway"/>
                <a:ea typeface="Raleway"/>
                <a:cs typeface="Raleway"/>
                <a:sym typeface="Raleway"/>
              </a:rPr>
              <a:t>Reduced operating costs</a:t>
            </a:r>
            <a:r>
              <a:rPr lang="en" sz="1200"/>
              <a:t>: Implementing </a:t>
            </a:r>
            <a:r>
              <a:rPr lang="en" sz="1200" b="1">
                <a:latin typeface="Raleway"/>
                <a:ea typeface="Raleway"/>
                <a:cs typeface="Raleway"/>
                <a:sym typeface="Raleway"/>
              </a:rPr>
              <a:t>sustainability initiatives</a:t>
            </a:r>
            <a:r>
              <a:rPr lang="en" sz="1200"/>
              <a:t> can often lead to reduced operating costs, as companies may be able to </a:t>
            </a:r>
            <a:r>
              <a:rPr lang="en" sz="1200" b="1">
                <a:latin typeface="Raleway"/>
                <a:ea typeface="Raleway"/>
                <a:cs typeface="Raleway"/>
                <a:sym typeface="Raleway"/>
              </a:rPr>
              <a:t>save on resources</a:t>
            </a:r>
            <a:r>
              <a:rPr lang="en" sz="1200"/>
              <a:t> such as energy and water. This could lead to </a:t>
            </a:r>
            <a:r>
              <a:rPr lang="en" sz="1200" b="1">
                <a:latin typeface="Raleway"/>
                <a:ea typeface="Raleway"/>
                <a:cs typeface="Raleway"/>
                <a:sym typeface="Raleway"/>
              </a:rPr>
              <a:t>increased profitability</a:t>
            </a:r>
            <a:r>
              <a:rPr lang="en" sz="1200"/>
              <a:t> for JET. </a:t>
            </a:r>
            <a:endParaRPr sz="1200"/>
          </a:p>
          <a:p>
            <a:pPr marL="457200" lvl="0" indent="-304800" algn="l" rtl="0">
              <a:lnSpc>
                <a:spcPct val="115000"/>
              </a:lnSpc>
              <a:spcBef>
                <a:spcPts val="0"/>
              </a:spcBef>
              <a:spcAft>
                <a:spcPts val="0"/>
              </a:spcAft>
              <a:buClr>
                <a:srgbClr val="FFB600"/>
              </a:buClr>
              <a:buSzPts val="1200"/>
              <a:buChar char="●"/>
            </a:pPr>
            <a:r>
              <a:rPr lang="en" sz="1200"/>
              <a:t>Overall, innovation concerning </a:t>
            </a:r>
            <a:r>
              <a:rPr lang="en" sz="1200" b="1">
                <a:latin typeface="Raleway"/>
                <a:ea typeface="Raleway"/>
                <a:cs typeface="Raleway"/>
                <a:sym typeface="Raleway"/>
              </a:rPr>
              <a:t>sustainability initiatives</a:t>
            </a:r>
            <a:r>
              <a:rPr lang="en" sz="1200"/>
              <a:t> can lead to </a:t>
            </a:r>
            <a:r>
              <a:rPr lang="en" sz="1200" b="1">
                <a:latin typeface="Raleway"/>
                <a:ea typeface="Raleway"/>
                <a:cs typeface="Raleway"/>
                <a:sym typeface="Raleway"/>
              </a:rPr>
              <a:t>both same-side and cross-side</a:t>
            </a:r>
            <a:r>
              <a:rPr lang="en" sz="1200"/>
              <a:t> network effects for JET.</a:t>
            </a:r>
            <a:endParaRPr sz="1200"/>
          </a:p>
        </p:txBody>
      </p:sp>
      <p:sp>
        <p:nvSpPr>
          <p:cNvPr id="208" name="Google Shape;208;p25"/>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14</a:t>
            </a:fld>
            <a:endParaRPr/>
          </a:p>
        </p:txBody>
      </p:sp>
      <p:grpSp>
        <p:nvGrpSpPr>
          <p:cNvPr id="209" name="Google Shape;209;p25"/>
          <p:cNvGrpSpPr/>
          <p:nvPr/>
        </p:nvGrpSpPr>
        <p:grpSpPr>
          <a:xfrm>
            <a:off x="8087089" y="356400"/>
            <a:ext cx="618316" cy="748360"/>
            <a:chOff x="584925" y="922575"/>
            <a:chExt cx="415200" cy="502525"/>
          </a:xfrm>
        </p:grpSpPr>
        <p:sp>
          <p:nvSpPr>
            <p:cNvPr id="210" name="Google Shape;210;p25"/>
            <p:cNvSpPr/>
            <p:nvPr/>
          </p:nvSpPr>
          <p:spPr>
            <a:xfrm>
              <a:off x="584925" y="961025"/>
              <a:ext cx="378575" cy="464075"/>
            </a:xfrm>
            <a:custGeom>
              <a:avLst/>
              <a:gdLst/>
              <a:ahLst/>
              <a:cxnLst/>
              <a:rect l="l" t="t" r="r" b="b"/>
              <a:pathLst>
                <a:path w="15143" h="18563" extrusionOk="0">
                  <a:moveTo>
                    <a:pt x="782" y="1"/>
                  </a:moveTo>
                  <a:lnTo>
                    <a:pt x="635" y="25"/>
                  </a:lnTo>
                  <a:lnTo>
                    <a:pt x="489" y="50"/>
                  </a:lnTo>
                  <a:lnTo>
                    <a:pt x="342" y="123"/>
                  </a:lnTo>
                  <a:lnTo>
                    <a:pt x="220" y="196"/>
                  </a:lnTo>
                  <a:lnTo>
                    <a:pt x="122" y="294"/>
                  </a:lnTo>
                  <a:lnTo>
                    <a:pt x="73" y="416"/>
                  </a:lnTo>
                  <a:lnTo>
                    <a:pt x="24" y="563"/>
                  </a:lnTo>
                  <a:lnTo>
                    <a:pt x="0" y="709"/>
                  </a:lnTo>
                  <a:lnTo>
                    <a:pt x="0" y="17708"/>
                  </a:lnTo>
                  <a:lnTo>
                    <a:pt x="24" y="17879"/>
                  </a:lnTo>
                  <a:lnTo>
                    <a:pt x="73" y="18025"/>
                  </a:lnTo>
                  <a:lnTo>
                    <a:pt x="122" y="18172"/>
                  </a:lnTo>
                  <a:lnTo>
                    <a:pt x="220" y="18294"/>
                  </a:lnTo>
                  <a:lnTo>
                    <a:pt x="342" y="18416"/>
                  </a:lnTo>
                  <a:lnTo>
                    <a:pt x="489" y="18489"/>
                  </a:lnTo>
                  <a:lnTo>
                    <a:pt x="635" y="18538"/>
                  </a:lnTo>
                  <a:lnTo>
                    <a:pt x="782" y="18562"/>
                  </a:lnTo>
                  <a:lnTo>
                    <a:pt x="14361" y="18562"/>
                  </a:lnTo>
                  <a:lnTo>
                    <a:pt x="14507" y="18538"/>
                  </a:lnTo>
                  <a:lnTo>
                    <a:pt x="14654" y="18489"/>
                  </a:lnTo>
                  <a:lnTo>
                    <a:pt x="14800" y="18416"/>
                  </a:lnTo>
                  <a:lnTo>
                    <a:pt x="14923" y="18294"/>
                  </a:lnTo>
                  <a:lnTo>
                    <a:pt x="15020" y="18172"/>
                  </a:lnTo>
                  <a:lnTo>
                    <a:pt x="15069" y="18025"/>
                  </a:lnTo>
                  <a:lnTo>
                    <a:pt x="15118" y="17879"/>
                  </a:lnTo>
                  <a:lnTo>
                    <a:pt x="15142" y="17708"/>
                  </a:lnTo>
                  <a:lnTo>
                    <a:pt x="15142" y="17586"/>
                  </a:lnTo>
                  <a:lnTo>
                    <a:pt x="1759" y="17586"/>
                  </a:lnTo>
                  <a:lnTo>
                    <a:pt x="1612" y="17561"/>
                  </a:lnTo>
                  <a:lnTo>
                    <a:pt x="1465" y="17512"/>
                  </a:lnTo>
                  <a:lnTo>
                    <a:pt x="1319" y="17439"/>
                  </a:lnTo>
                  <a:lnTo>
                    <a:pt x="1197" y="17317"/>
                  </a:lnTo>
                  <a:lnTo>
                    <a:pt x="1099" y="17195"/>
                  </a:lnTo>
                  <a:lnTo>
                    <a:pt x="1050" y="17048"/>
                  </a:lnTo>
                  <a:lnTo>
                    <a:pt x="1001" y="16902"/>
                  </a:lnTo>
                  <a:lnTo>
                    <a:pt x="977" y="16731"/>
                  </a:lnTo>
                  <a:lnTo>
                    <a:pt x="977" y="1"/>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5"/>
            <p:cNvSpPr/>
            <p:nvPr/>
          </p:nvSpPr>
          <p:spPr>
            <a:xfrm>
              <a:off x="621550" y="922575"/>
              <a:ext cx="378575" cy="464050"/>
            </a:xfrm>
            <a:custGeom>
              <a:avLst/>
              <a:gdLst/>
              <a:ahLst/>
              <a:cxnLst/>
              <a:rect l="l" t="t" r="r" b="b"/>
              <a:pathLst>
                <a:path w="15143" h="18562" extrusionOk="0">
                  <a:moveTo>
                    <a:pt x="13140" y="6472"/>
                  </a:moveTo>
                  <a:lnTo>
                    <a:pt x="13238" y="6497"/>
                  </a:lnTo>
                  <a:lnTo>
                    <a:pt x="13311" y="6546"/>
                  </a:lnTo>
                  <a:lnTo>
                    <a:pt x="13360" y="6619"/>
                  </a:lnTo>
                  <a:lnTo>
                    <a:pt x="13384" y="6717"/>
                  </a:lnTo>
                  <a:lnTo>
                    <a:pt x="13360" y="6814"/>
                  </a:lnTo>
                  <a:lnTo>
                    <a:pt x="13311" y="6888"/>
                  </a:lnTo>
                  <a:lnTo>
                    <a:pt x="13238" y="6936"/>
                  </a:lnTo>
                  <a:lnTo>
                    <a:pt x="13140" y="6961"/>
                  </a:lnTo>
                  <a:lnTo>
                    <a:pt x="2003" y="6961"/>
                  </a:lnTo>
                  <a:lnTo>
                    <a:pt x="1905" y="6936"/>
                  </a:lnTo>
                  <a:lnTo>
                    <a:pt x="1832" y="6888"/>
                  </a:lnTo>
                  <a:lnTo>
                    <a:pt x="1783" y="6814"/>
                  </a:lnTo>
                  <a:lnTo>
                    <a:pt x="1759" y="6717"/>
                  </a:lnTo>
                  <a:lnTo>
                    <a:pt x="1783" y="6619"/>
                  </a:lnTo>
                  <a:lnTo>
                    <a:pt x="1832" y="6546"/>
                  </a:lnTo>
                  <a:lnTo>
                    <a:pt x="1905" y="6497"/>
                  </a:lnTo>
                  <a:lnTo>
                    <a:pt x="2003" y="6472"/>
                  </a:lnTo>
                  <a:close/>
                  <a:moveTo>
                    <a:pt x="13238" y="8793"/>
                  </a:moveTo>
                  <a:lnTo>
                    <a:pt x="13311" y="8866"/>
                  </a:lnTo>
                  <a:lnTo>
                    <a:pt x="13360" y="8939"/>
                  </a:lnTo>
                  <a:lnTo>
                    <a:pt x="13384" y="9037"/>
                  </a:lnTo>
                  <a:lnTo>
                    <a:pt x="13360" y="9135"/>
                  </a:lnTo>
                  <a:lnTo>
                    <a:pt x="13311" y="9208"/>
                  </a:lnTo>
                  <a:lnTo>
                    <a:pt x="13238" y="9257"/>
                  </a:lnTo>
                  <a:lnTo>
                    <a:pt x="13140" y="9281"/>
                  </a:lnTo>
                  <a:lnTo>
                    <a:pt x="2003" y="9281"/>
                  </a:lnTo>
                  <a:lnTo>
                    <a:pt x="1905" y="9257"/>
                  </a:lnTo>
                  <a:lnTo>
                    <a:pt x="1832" y="9208"/>
                  </a:lnTo>
                  <a:lnTo>
                    <a:pt x="1783" y="9135"/>
                  </a:lnTo>
                  <a:lnTo>
                    <a:pt x="1759" y="9037"/>
                  </a:lnTo>
                  <a:lnTo>
                    <a:pt x="1783" y="8939"/>
                  </a:lnTo>
                  <a:lnTo>
                    <a:pt x="1832" y="8866"/>
                  </a:lnTo>
                  <a:lnTo>
                    <a:pt x="1905" y="8793"/>
                  </a:lnTo>
                  <a:close/>
                  <a:moveTo>
                    <a:pt x="13140" y="11088"/>
                  </a:moveTo>
                  <a:lnTo>
                    <a:pt x="13238" y="11113"/>
                  </a:lnTo>
                  <a:lnTo>
                    <a:pt x="13311" y="11162"/>
                  </a:lnTo>
                  <a:lnTo>
                    <a:pt x="13360" y="11235"/>
                  </a:lnTo>
                  <a:lnTo>
                    <a:pt x="13384" y="11333"/>
                  </a:lnTo>
                  <a:lnTo>
                    <a:pt x="13360" y="11430"/>
                  </a:lnTo>
                  <a:lnTo>
                    <a:pt x="13311" y="11504"/>
                  </a:lnTo>
                  <a:lnTo>
                    <a:pt x="13238" y="11552"/>
                  </a:lnTo>
                  <a:lnTo>
                    <a:pt x="13140" y="11577"/>
                  </a:lnTo>
                  <a:lnTo>
                    <a:pt x="2003" y="11577"/>
                  </a:lnTo>
                  <a:lnTo>
                    <a:pt x="1905" y="11552"/>
                  </a:lnTo>
                  <a:lnTo>
                    <a:pt x="1832" y="11504"/>
                  </a:lnTo>
                  <a:lnTo>
                    <a:pt x="1783" y="11430"/>
                  </a:lnTo>
                  <a:lnTo>
                    <a:pt x="1759" y="11333"/>
                  </a:lnTo>
                  <a:lnTo>
                    <a:pt x="1783" y="11235"/>
                  </a:lnTo>
                  <a:lnTo>
                    <a:pt x="1832" y="11162"/>
                  </a:lnTo>
                  <a:lnTo>
                    <a:pt x="1905" y="11113"/>
                  </a:lnTo>
                  <a:lnTo>
                    <a:pt x="2003" y="11088"/>
                  </a:lnTo>
                  <a:close/>
                  <a:moveTo>
                    <a:pt x="8255" y="13409"/>
                  </a:moveTo>
                  <a:lnTo>
                    <a:pt x="8353" y="13433"/>
                  </a:lnTo>
                  <a:lnTo>
                    <a:pt x="8426" y="13482"/>
                  </a:lnTo>
                  <a:lnTo>
                    <a:pt x="8475" y="13555"/>
                  </a:lnTo>
                  <a:lnTo>
                    <a:pt x="8500" y="13653"/>
                  </a:lnTo>
                  <a:lnTo>
                    <a:pt x="8475" y="13750"/>
                  </a:lnTo>
                  <a:lnTo>
                    <a:pt x="8426" y="13824"/>
                  </a:lnTo>
                  <a:lnTo>
                    <a:pt x="8353" y="13873"/>
                  </a:lnTo>
                  <a:lnTo>
                    <a:pt x="8255" y="13897"/>
                  </a:lnTo>
                  <a:lnTo>
                    <a:pt x="2003" y="13897"/>
                  </a:lnTo>
                  <a:lnTo>
                    <a:pt x="1905" y="13873"/>
                  </a:lnTo>
                  <a:lnTo>
                    <a:pt x="1832" y="13824"/>
                  </a:lnTo>
                  <a:lnTo>
                    <a:pt x="1783" y="13750"/>
                  </a:lnTo>
                  <a:lnTo>
                    <a:pt x="1759" y="13653"/>
                  </a:lnTo>
                  <a:lnTo>
                    <a:pt x="1783" y="13555"/>
                  </a:lnTo>
                  <a:lnTo>
                    <a:pt x="1832" y="13482"/>
                  </a:lnTo>
                  <a:lnTo>
                    <a:pt x="1905" y="13433"/>
                  </a:lnTo>
                  <a:lnTo>
                    <a:pt x="2003" y="13409"/>
                  </a:lnTo>
                  <a:close/>
                  <a:moveTo>
                    <a:pt x="635" y="0"/>
                  </a:moveTo>
                  <a:lnTo>
                    <a:pt x="489" y="49"/>
                  </a:lnTo>
                  <a:lnTo>
                    <a:pt x="342" y="122"/>
                  </a:lnTo>
                  <a:lnTo>
                    <a:pt x="220" y="220"/>
                  </a:lnTo>
                  <a:lnTo>
                    <a:pt x="123" y="342"/>
                  </a:lnTo>
                  <a:lnTo>
                    <a:pt x="74" y="464"/>
                  </a:lnTo>
                  <a:lnTo>
                    <a:pt x="25" y="611"/>
                  </a:lnTo>
                  <a:lnTo>
                    <a:pt x="0" y="782"/>
                  </a:lnTo>
                  <a:lnTo>
                    <a:pt x="0" y="17780"/>
                  </a:lnTo>
                  <a:lnTo>
                    <a:pt x="25" y="17927"/>
                  </a:lnTo>
                  <a:lnTo>
                    <a:pt x="74" y="18073"/>
                  </a:lnTo>
                  <a:lnTo>
                    <a:pt x="123" y="18195"/>
                  </a:lnTo>
                  <a:lnTo>
                    <a:pt x="220" y="18318"/>
                  </a:lnTo>
                  <a:lnTo>
                    <a:pt x="342" y="18415"/>
                  </a:lnTo>
                  <a:lnTo>
                    <a:pt x="489" y="18489"/>
                  </a:lnTo>
                  <a:lnTo>
                    <a:pt x="635" y="18537"/>
                  </a:lnTo>
                  <a:lnTo>
                    <a:pt x="782" y="18562"/>
                  </a:lnTo>
                  <a:lnTo>
                    <a:pt x="14361" y="18562"/>
                  </a:lnTo>
                  <a:lnTo>
                    <a:pt x="14508" y="18537"/>
                  </a:lnTo>
                  <a:lnTo>
                    <a:pt x="14654" y="18489"/>
                  </a:lnTo>
                  <a:lnTo>
                    <a:pt x="14801" y="18415"/>
                  </a:lnTo>
                  <a:lnTo>
                    <a:pt x="14923" y="18318"/>
                  </a:lnTo>
                  <a:lnTo>
                    <a:pt x="15021" y="18195"/>
                  </a:lnTo>
                  <a:lnTo>
                    <a:pt x="15069" y="18073"/>
                  </a:lnTo>
                  <a:lnTo>
                    <a:pt x="15118" y="17927"/>
                  </a:lnTo>
                  <a:lnTo>
                    <a:pt x="15143" y="17780"/>
                  </a:lnTo>
                  <a:lnTo>
                    <a:pt x="15143" y="3859"/>
                  </a:lnTo>
                  <a:lnTo>
                    <a:pt x="12554" y="3859"/>
                  </a:lnTo>
                  <a:lnTo>
                    <a:pt x="12285" y="3835"/>
                  </a:lnTo>
                  <a:lnTo>
                    <a:pt x="12065" y="3761"/>
                  </a:lnTo>
                  <a:lnTo>
                    <a:pt x="11846" y="3639"/>
                  </a:lnTo>
                  <a:lnTo>
                    <a:pt x="11650" y="3468"/>
                  </a:lnTo>
                  <a:lnTo>
                    <a:pt x="11504" y="3297"/>
                  </a:lnTo>
                  <a:lnTo>
                    <a:pt x="11382" y="3078"/>
                  </a:lnTo>
                  <a:lnTo>
                    <a:pt x="11308" y="2833"/>
                  </a:lnTo>
                  <a:lnTo>
                    <a:pt x="11284" y="2589"/>
                  </a:lnTo>
                  <a:lnTo>
                    <a:pt x="11284" y="0"/>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5"/>
            <p:cNvSpPr/>
            <p:nvPr/>
          </p:nvSpPr>
          <p:spPr>
            <a:xfrm>
              <a:off x="915850" y="922575"/>
              <a:ext cx="84275" cy="84275"/>
            </a:xfrm>
            <a:custGeom>
              <a:avLst/>
              <a:gdLst/>
              <a:ahLst/>
              <a:cxnLst/>
              <a:rect l="l" t="t" r="r" b="b"/>
              <a:pathLst>
                <a:path w="3371" h="3371" extrusionOk="0">
                  <a:moveTo>
                    <a:pt x="0" y="0"/>
                  </a:moveTo>
                  <a:lnTo>
                    <a:pt x="0" y="2589"/>
                  </a:lnTo>
                  <a:lnTo>
                    <a:pt x="0" y="2736"/>
                  </a:lnTo>
                  <a:lnTo>
                    <a:pt x="49" y="2882"/>
                  </a:lnTo>
                  <a:lnTo>
                    <a:pt x="122" y="3029"/>
                  </a:lnTo>
                  <a:lnTo>
                    <a:pt x="220" y="3126"/>
                  </a:lnTo>
                  <a:lnTo>
                    <a:pt x="342" y="3224"/>
                  </a:lnTo>
                  <a:lnTo>
                    <a:pt x="464" y="3297"/>
                  </a:lnTo>
                  <a:lnTo>
                    <a:pt x="611" y="3346"/>
                  </a:lnTo>
                  <a:lnTo>
                    <a:pt x="782" y="3371"/>
                  </a:lnTo>
                  <a:lnTo>
                    <a:pt x="3371" y="3371"/>
                  </a:lnTo>
                  <a:lnTo>
                    <a:pt x="0" y="0"/>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26"/>
          <p:cNvSpPr txBox="1">
            <a:spLocks noGrp="1"/>
          </p:cNvSpPr>
          <p:nvPr>
            <p:ph type="title"/>
          </p:nvPr>
        </p:nvSpPr>
        <p:spPr>
          <a:xfrm>
            <a:off x="922000" y="891775"/>
            <a:ext cx="6866100" cy="85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400"/>
              <a:t>Words in</a:t>
            </a:r>
            <a:r>
              <a:rPr lang="en" sz="3400">
                <a:solidFill>
                  <a:srgbClr val="FFB600"/>
                </a:solidFill>
              </a:rPr>
              <a:t> Sustainability </a:t>
            </a:r>
            <a:r>
              <a:rPr lang="en" sz="3400">
                <a:solidFill>
                  <a:srgbClr val="323232"/>
                </a:solidFill>
              </a:rPr>
              <a:t>Tweets</a:t>
            </a:r>
            <a:endParaRPr sz="3400">
              <a:solidFill>
                <a:srgbClr val="323232"/>
              </a:solidFill>
            </a:endParaRPr>
          </a:p>
        </p:txBody>
      </p:sp>
      <p:sp>
        <p:nvSpPr>
          <p:cNvPr id="218" name="Google Shape;218;p26"/>
          <p:cNvSpPr txBox="1">
            <a:spLocks noGrp="1"/>
          </p:cNvSpPr>
          <p:nvPr>
            <p:ph type="body" idx="1"/>
          </p:nvPr>
        </p:nvSpPr>
        <p:spPr>
          <a:xfrm>
            <a:off x="922000" y="1635175"/>
            <a:ext cx="4071000" cy="2842800"/>
          </a:xfrm>
          <a:prstGeom prst="rect">
            <a:avLst/>
          </a:prstGeom>
        </p:spPr>
        <p:txBody>
          <a:bodyPr spcFirstLastPara="1" wrap="square" lIns="91425" tIns="91425" rIns="91425" bIns="91425" anchor="t" anchorCtr="0">
            <a:noAutofit/>
          </a:bodyPr>
          <a:lstStyle/>
          <a:p>
            <a:pPr marL="457200" lvl="0" indent="-307975" algn="l" rtl="0">
              <a:spcBef>
                <a:spcPts val="600"/>
              </a:spcBef>
              <a:spcAft>
                <a:spcPts val="0"/>
              </a:spcAft>
              <a:buSzPts val="1250"/>
              <a:buChar char="●"/>
            </a:pPr>
            <a:r>
              <a:rPr lang="en" sz="1250"/>
              <a:t>Tweets which concern sustainability have positive words like </a:t>
            </a:r>
            <a:r>
              <a:rPr lang="en" sz="1250" b="1">
                <a:latin typeface="Raleway"/>
                <a:ea typeface="Raleway"/>
                <a:cs typeface="Raleway"/>
                <a:sym typeface="Raleway"/>
              </a:rPr>
              <a:t>“team”, “help”, “recognise”, </a:t>
            </a:r>
            <a:r>
              <a:rPr lang="en" sz="1250"/>
              <a:t>and </a:t>
            </a:r>
            <a:r>
              <a:rPr lang="en" sz="1250" b="1">
                <a:latin typeface="Raleway"/>
                <a:ea typeface="Raleway"/>
                <a:cs typeface="Raleway"/>
                <a:sym typeface="Raleway"/>
              </a:rPr>
              <a:t>“celebrate”</a:t>
            </a:r>
            <a:endParaRPr sz="1250" b="1">
              <a:latin typeface="Raleway"/>
              <a:ea typeface="Raleway"/>
              <a:cs typeface="Raleway"/>
              <a:sym typeface="Raleway"/>
            </a:endParaRPr>
          </a:p>
          <a:p>
            <a:pPr marL="457200" lvl="0" indent="-307975" algn="l" rtl="0">
              <a:spcBef>
                <a:spcPts val="0"/>
              </a:spcBef>
              <a:spcAft>
                <a:spcPts val="0"/>
              </a:spcAft>
              <a:buSzPts val="1250"/>
              <a:buChar char="●"/>
            </a:pPr>
            <a:r>
              <a:rPr lang="en" sz="1250"/>
              <a:t>The usage of the word </a:t>
            </a:r>
            <a:r>
              <a:rPr lang="en" sz="1250" b="1">
                <a:latin typeface="Raleway"/>
                <a:ea typeface="Raleway"/>
                <a:cs typeface="Raleway"/>
                <a:sym typeface="Raleway"/>
              </a:rPr>
              <a:t>“UK”</a:t>
            </a:r>
            <a:r>
              <a:rPr lang="en" sz="1250"/>
              <a:t> possibly indicates that the sustainable efforts are </a:t>
            </a:r>
            <a:r>
              <a:rPr lang="en" sz="1250" b="1">
                <a:latin typeface="Raleway"/>
                <a:ea typeface="Raleway"/>
                <a:cs typeface="Raleway"/>
                <a:sym typeface="Raleway"/>
              </a:rPr>
              <a:t>focused in the UK</a:t>
            </a:r>
            <a:endParaRPr sz="1250" b="1">
              <a:latin typeface="Raleway"/>
              <a:ea typeface="Raleway"/>
              <a:cs typeface="Raleway"/>
              <a:sym typeface="Raleway"/>
            </a:endParaRPr>
          </a:p>
          <a:p>
            <a:pPr marL="457200" lvl="0" indent="-307975" algn="l" rtl="0">
              <a:spcBef>
                <a:spcPts val="0"/>
              </a:spcBef>
              <a:spcAft>
                <a:spcPts val="0"/>
              </a:spcAft>
              <a:buSzPts val="1250"/>
              <a:buChar char="●"/>
            </a:pPr>
            <a:r>
              <a:rPr lang="en" sz="1250"/>
              <a:t>The words </a:t>
            </a:r>
            <a:r>
              <a:rPr lang="en" sz="1250" b="1">
                <a:latin typeface="Raleway"/>
                <a:ea typeface="Raleway"/>
                <a:cs typeface="Raleway"/>
                <a:sym typeface="Raleway"/>
              </a:rPr>
              <a:t>“awards”</a:t>
            </a:r>
            <a:r>
              <a:rPr lang="en" sz="1250"/>
              <a:t> and </a:t>
            </a:r>
            <a:r>
              <a:rPr lang="en" sz="1250" b="1">
                <a:latin typeface="Raleway"/>
                <a:ea typeface="Raleway"/>
                <a:cs typeface="Raleway"/>
                <a:sym typeface="Raleway"/>
              </a:rPr>
              <a:t>“celebrate” </a:t>
            </a:r>
            <a:r>
              <a:rPr lang="en" sz="1250"/>
              <a:t>indicates an achievement in the area of sustainability which </a:t>
            </a:r>
            <a:r>
              <a:rPr lang="en" sz="1250" b="1">
                <a:latin typeface="Raleway"/>
                <a:ea typeface="Raleway"/>
                <a:cs typeface="Raleway"/>
                <a:sym typeface="Raleway"/>
              </a:rPr>
              <a:t>JET is sharing</a:t>
            </a:r>
            <a:r>
              <a:rPr lang="en" sz="1250"/>
              <a:t> with the general public</a:t>
            </a:r>
            <a:endParaRPr sz="1250"/>
          </a:p>
          <a:p>
            <a:pPr marL="457200" lvl="0" indent="-307975" algn="l" rtl="0">
              <a:spcBef>
                <a:spcPts val="0"/>
              </a:spcBef>
              <a:spcAft>
                <a:spcPts val="0"/>
              </a:spcAft>
              <a:buSzPts val="1250"/>
              <a:buChar char="●"/>
            </a:pPr>
            <a:r>
              <a:rPr lang="en" sz="1250"/>
              <a:t>Most tweets in </a:t>
            </a:r>
            <a:r>
              <a:rPr lang="en" sz="1250" b="1">
                <a:latin typeface="Raleway"/>
                <a:ea typeface="Raleway"/>
                <a:cs typeface="Raleway"/>
                <a:sym typeface="Raleway"/>
              </a:rPr>
              <a:t>2018</a:t>
            </a:r>
            <a:r>
              <a:rPr lang="en" sz="1250"/>
              <a:t> in the months of March and November</a:t>
            </a:r>
            <a:endParaRPr sz="1250"/>
          </a:p>
          <a:p>
            <a:pPr marL="457200" lvl="0" indent="-307975" algn="l" rtl="0">
              <a:spcBef>
                <a:spcPts val="0"/>
              </a:spcBef>
              <a:spcAft>
                <a:spcPts val="0"/>
              </a:spcAft>
              <a:buSzPts val="1250"/>
              <a:buChar char="●"/>
            </a:pPr>
            <a:r>
              <a:rPr lang="en" sz="1250"/>
              <a:t>Overall, it is clear that JET is pushing for a </a:t>
            </a:r>
            <a:r>
              <a:rPr lang="en" sz="1250" b="1">
                <a:latin typeface="Raleway"/>
                <a:ea typeface="Raleway"/>
                <a:cs typeface="Raleway"/>
                <a:sym typeface="Raleway"/>
              </a:rPr>
              <a:t>positive sustainable narrative</a:t>
            </a:r>
            <a:r>
              <a:rPr lang="en" sz="1250"/>
              <a:t> when tweeting with words such as “eco-friendly” or “sustainable”</a:t>
            </a:r>
            <a:endParaRPr sz="1250"/>
          </a:p>
        </p:txBody>
      </p:sp>
      <p:sp>
        <p:nvSpPr>
          <p:cNvPr id="219" name="Google Shape;219;p26"/>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15</a:t>
            </a:fld>
            <a:endParaRPr/>
          </a:p>
        </p:txBody>
      </p:sp>
      <p:pic>
        <p:nvPicPr>
          <p:cNvPr id="220" name="Google Shape;220;p26"/>
          <p:cNvPicPr preferRelativeResize="0"/>
          <p:nvPr/>
        </p:nvPicPr>
        <p:blipFill>
          <a:blip r:embed="rId3">
            <a:alphaModFix/>
          </a:blip>
          <a:stretch>
            <a:fillRect/>
          </a:stretch>
        </p:blipFill>
        <p:spPr>
          <a:xfrm>
            <a:off x="5498250" y="1749175"/>
            <a:ext cx="3434699" cy="3008325"/>
          </a:xfrm>
          <a:prstGeom prst="rect">
            <a:avLst/>
          </a:prstGeom>
          <a:noFill/>
          <a:ln>
            <a:noFill/>
          </a:ln>
        </p:spPr>
      </p:pic>
      <p:grpSp>
        <p:nvGrpSpPr>
          <p:cNvPr id="221" name="Google Shape;221;p26"/>
          <p:cNvGrpSpPr/>
          <p:nvPr/>
        </p:nvGrpSpPr>
        <p:grpSpPr>
          <a:xfrm>
            <a:off x="7857057" y="384448"/>
            <a:ext cx="964019" cy="913775"/>
            <a:chOff x="5300400" y="3670175"/>
            <a:chExt cx="421300" cy="399325"/>
          </a:xfrm>
        </p:grpSpPr>
        <p:sp>
          <p:nvSpPr>
            <p:cNvPr id="222" name="Google Shape;222;p26"/>
            <p:cNvSpPr/>
            <p:nvPr/>
          </p:nvSpPr>
          <p:spPr>
            <a:xfrm>
              <a:off x="5300400" y="3708025"/>
              <a:ext cx="421300" cy="267450"/>
            </a:xfrm>
            <a:custGeom>
              <a:avLst/>
              <a:gdLst/>
              <a:ahLst/>
              <a:cxnLst/>
              <a:rect l="l" t="t" r="r" b="b"/>
              <a:pathLst>
                <a:path w="16852" h="10698" extrusionOk="0">
                  <a:moveTo>
                    <a:pt x="16364" y="489"/>
                  </a:moveTo>
                  <a:lnTo>
                    <a:pt x="16364" y="10209"/>
                  </a:lnTo>
                  <a:lnTo>
                    <a:pt x="489" y="10209"/>
                  </a:lnTo>
                  <a:lnTo>
                    <a:pt x="489" y="489"/>
                  </a:lnTo>
                  <a:close/>
                  <a:moveTo>
                    <a:pt x="391" y="0"/>
                  </a:moveTo>
                  <a:lnTo>
                    <a:pt x="293" y="25"/>
                  </a:lnTo>
                  <a:lnTo>
                    <a:pt x="196" y="74"/>
                  </a:lnTo>
                  <a:lnTo>
                    <a:pt x="122" y="147"/>
                  </a:lnTo>
                  <a:lnTo>
                    <a:pt x="73" y="220"/>
                  </a:lnTo>
                  <a:lnTo>
                    <a:pt x="25" y="293"/>
                  </a:lnTo>
                  <a:lnTo>
                    <a:pt x="0" y="391"/>
                  </a:lnTo>
                  <a:lnTo>
                    <a:pt x="0" y="489"/>
                  </a:lnTo>
                  <a:lnTo>
                    <a:pt x="0" y="10209"/>
                  </a:lnTo>
                  <a:lnTo>
                    <a:pt x="0" y="10307"/>
                  </a:lnTo>
                  <a:lnTo>
                    <a:pt x="25" y="10405"/>
                  </a:lnTo>
                  <a:lnTo>
                    <a:pt x="73" y="10478"/>
                  </a:lnTo>
                  <a:lnTo>
                    <a:pt x="122" y="10551"/>
                  </a:lnTo>
                  <a:lnTo>
                    <a:pt x="196" y="10600"/>
                  </a:lnTo>
                  <a:lnTo>
                    <a:pt x="293" y="10649"/>
                  </a:lnTo>
                  <a:lnTo>
                    <a:pt x="391" y="10673"/>
                  </a:lnTo>
                  <a:lnTo>
                    <a:pt x="489" y="10698"/>
                  </a:lnTo>
                  <a:lnTo>
                    <a:pt x="16364" y="10698"/>
                  </a:lnTo>
                  <a:lnTo>
                    <a:pt x="16461" y="10673"/>
                  </a:lnTo>
                  <a:lnTo>
                    <a:pt x="16559" y="10649"/>
                  </a:lnTo>
                  <a:lnTo>
                    <a:pt x="16657" y="10600"/>
                  </a:lnTo>
                  <a:lnTo>
                    <a:pt x="16730" y="10551"/>
                  </a:lnTo>
                  <a:lnTo>
                    <a:pt x="16779" y="10478"/>
                  </a:lnTo>
                  <a:lnTo>
                    <a:pt x="16828" y="10405"/>
                  </a:lnTo>
                  <a:lnTo>
                    <a:pt x="16852" y="10307"/>
                  </a:lnTo>
                  <a:lnTo>
                    <a:pt x="16852" y="10209"/>
                  </a:lnTo>
                  <a:lnTo>
                    <a:pt x="16852" y="489"/>
                  </a:lnTo>
                  <a:lnTo>
                    <a:pt x="16852" y="391"/>
                  </a:lnTo>
                  <a:lnTo>
                    <a:pt x="16828" y="293"/>
                  </a:lnTo>
                  <a:lnTo>
                    <a:pt x="16779" y="220"/>
                  </a:lnTo>
                  <a:lnTo>
                    <a:pt x="16730" y="147"/>
                  </a:lnTo>
                  <a:lnTo>
                    <a:pt x="16657" y="74"/>
                  </a:lnTo>
                  <a:lnTo>
                    <a:pt x="16559" y="25"/>
                  </a:lnTo>
                  <a:lnTo>
                    <a:pt x="16461" y="0"/>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6"/>
            <p:cNvSpPr/>
            <p:nvPr/>
          </p:nvSpPr>
          <p:spPr>
            <a:xfrm>
              <a:off x="5498825" y="3670175"/>
              <a:ext cx="24450" cy="25650"/>
            </a:xfrm>
            <a:custGeom>
              <a:avLst/>
              <a:gdLst/>
              <a:ahLst/>
              <a:cxnLst/>
              <a:rect l="l" t="t" r="r" b="b"/>
              <a:pathLst>
                <a:path w="978" h="1026" extrusionOk="0">
                  <a:moveTo>
                    <a:pt x="489" y="0"/>
                  </a:moveTo>
                  <a:lnTo>
                    <a:pt x="391" y="25"/>
                  </a:lnTo>
                  <a:lnTo>
                    <a:pt x="294" y="49"/>
                  </a:lnTo>
                  <a:lnTo>
                    <a:pt x="220" y="98"/>
                  </a:lnTo>
                  <a:lnTo>
                    <a:pt x="147" y="147"/>
                  </a:lnTo>
                  <a:lnTo>
                    <a:pt x="74" y="220"/>
                  </a:lnTo>
                  <a:lnTo>
                    <a:pt x="49" y="318"/>
                  </a:lnTo>
                  <a:lnTo>
                    <a:pt x="1" y="391"/>
                  </a:lnTo>
                  <a:lnTo>
                    <a:pt x="1" y="489"/>
                  </a:lnTo>
                  <a:lnTo>
                    <a:pt x="1" y="1026"/>
                  </a:lnTo>
                  <a:lnTo>
                    <a:pt x="978" y="1026"/>
                  </a:lnTo>
                  <a:lnTo>
                    <a:pt x="978" y="489"/>
                  </a:lnTo>
                  <a:lnTo>
                    <a:pt x="978" y="391"/>
                  </a:lnTo>
                  <a:lnTo>
                    <a:pt x="929" y="318"/>
                  </a:lnTo>
                  <a:lnTo>
                    <a:pt x="904" y="220"/>
                  </a:lnTo>
                  <a:lnTo>
                    <a:pt x="831" y="147"/>
                  </a:lnTo>
                  <a:lnTo>
                    <a:pt x="758" y="98"/>
                  </a:lnTo>
                  <a:lnTo>
                    <a:pt x="684" y="49"/>
                  </a:lnTo>
                  <a:lnTo>
                    <a:pt x="587" y="25"/>
                  </a:lnTo>
                  <a:lnTo>
                    <a:pt x="489" y="0"/>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6"/>
            <p:cNvSpPr/>
            <p:nvPr/>
          </p:nvSpPr>
          <p:spPr>
            <a:xfrm>
              <a:off x="5366325" y="3987675"/>
              <a:ext cx="61100" cy="81825"/>
            </a:xfrm>
            <a:custGeom>
              <a:avLst/>
              <a:gdLst/>
              <a:ahLst/>
              <a:cxnLst/>
              <a:rect l="l" t="t" r="r" b="b"/>
              <a:pathLst>
                <a:path w="2444" h="3273" extrusionOk="0">
                  <a:moveTo>
                    <a:pt x="1344" y="0"/>
                  </a:moveTo>
                  <a:lnTo>
                    <a:pt x="50" y="2565"/>
                  </a:lnTo>
                  <a:lnTo>
                    <a:pt x="25" y="2638"/>
                  </a:lnTo>
                  <a:lnTo>
                    <a:pt x="1" y="2736"/>
                  </a:lnTo>
                  <a:lnTo>
                    <a:pt x="1" y="2833"/>
                  </a:lnTo>
                  <a:lnTo>
                    <a:pt x="25" y="2931"/>
                  </a:lnTo>
                  <a:lnTo>
                    <a:pt x="74" y="3004"/>
                  </a:lnTo>
                  <a:lnTo>
                    <a:pt x="123" y="3102"/>
                  </a:lnTo>
                  <a:lnTo>
                    <a:pt x="196" y="3151"/>
                  </a:lnTo>
                  <a:lnTo>
                    <a:pt x="269" y="3224"/>
                  </a:lnTo>
                  <a:lnTo>
                    <a:pt x="392" y="3248"/>
                  </a:lnTo>
                  <a:lnTo>
                    <a:pt x="489" y="3273"/>
                  </a:lnTo>
                  <a:lnTo>
                    <a:pt x="636" y="3248"/>
                  </a:lnTo>
                  <a:lnTo>
                    <a:pt x="758" y="3200"/>
                  </a:lnTo>
                  <a:lnTo>
                    <a:pt x="856" y="3102"/>
                  </a:lnTo>
                  <a:lnTo>
                    <a:pt x="929" y="3004"/>
                  </a:lnTo>
                  <a:lnTo>
                    <a:pt x="2443" y="0"/>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6"/>
            <p:cNvSpPr/>
            <p:nvPr/>
          </p:nvSpPr>
          <p:spPr>
            <a:xfrm>
              <a:off x="5594700" y="3987675"/>
              <a:ext cx="61075" cy="81825"/>
            </a:xfrm>
            <a:custGeom>
              <a:avLst/>
              <a:gdLst/>
              <a:ahLst/>
              <a:cxnLst/>
              <a:rect l="l" t="t" r="r" b="b"/>
              <a:pathLst>
                <a:path w="2443" h="3273" extrusionOk="0">
                  <a:moveTo>
                    <a:pt x="0" y="0"/>
                  </a:moveTo>
                  <a:lnTo>
                    <a:pt x="1514" y="3004"/>
                  </a:lnTo>
                  <a:lnTo>
                    <a:pt x="1588" y="3102"/>
                  </a:lnTo>
                  <a:lnTo>
                    <a:pt x="1685" y="3200"/>
                  </a:lnTo>
                  <a:lnTo>
                    <a:pt x="1807" y="3248"/>
                  </a:lnTo>
                  <a:lnTo>
                    <a:pt x="1954" y="3273"/>
                  </a:lnTo>
                  <a:lnTo>
                    <a:pt x="2052" y="3248"/>
                  </a:lnTo>
                  <a:lnTo>
                    <a:pt x="2174" y="3224"/>
                  </a:lnTo>
                  <a:lnTo>
                    <a:pt x="2247" y="3151"/>
                  </a:lnTo>
                  <a:lnTo>
                    <a:pt x="2320" y="3102"/>
                  </a:lnTo>
                  <a:lnTo>
                    <a:pt x="2369" y="3004"/>
                  </a:lnTo>
                  <a:lnTo>
                    <a:pt x="2418" y="2931"/>
                  </a:lnTo>
                  <a:lnTo>
                    <a:pt x="2442" y="2833"/>
                  </a:lnTo>
                  <a:lnTo>
                    <a:pt x="2442" y="2736"/>
                  </a:lnTo>
                  <a:lnTo>
                    <a:pt x="2418" y="2638"/>
                  </a:lnTo>
                  <a:lnTo>
                    <a:pt x="2393" y="2565"/>
                  </a:lnTo>
                  <a:lnTo>
                    <a:pt x="1099" y="0"/>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6"/>
            <p:cNvSpPr/>
            <p:nvPr/>
          </p:nvSpPr>
          <p:spPr>
            <a:xfrm>
              <a:off x="5324825" y="3732450"/>
              <a:ext cx="372475" cy="218600"/>
            </a:xfrm>
            <a:custGeom>
              <a:avLst/>
              <a:gdLst/>
              <a:ahLst/>
              <a:cxnLst/>
              <a:rect l="l" t="t" r="r" b="b"/>
              <a:pathLst>
                <a:path w="14899" h="8744" extrusionOk="0">
                  <a:moveTo>
                    <a:pt x="12578" y="1319"/>
                  </a:moveTo>
                  <a:lnTo>
                    <a:pt x="12676" y="1344"/>
                  </a:lnTo>
                  <a:lnTo>
                    <a:pt x="12749" y="1392"/>
                  </a:lnTo>
                  <a:lnTo>
                    <a:pt x="12822" y="1441"/>
                  </a:lnTo>
                  <a:lnTo>
                    <a:pt x="12895" y="1515"/>
                  </a:lnTo>
                  <a:lnTo>
                    <a:pt x="12920" y="1612"/>
                  </a:lnTo>
                  <a:lnTo>
                    <a:pt x="12969" y="1710"/>
                  </a:lnTo>
                  <a:lnTo>
                    <a:pt x="12969" y="1808"/>
                  </a:lnTo>
                  <a:lnTo>
                    <a:pt x="12969" y="4079"/>
                  </a:lnTo>
                  <a:lnTo>
                    <a:pt x="12969" y="4177"/>
                  </a:lnTo>
                  <a:lnTo>
                    <a:pt x="12920" y="4274"/>
                  </a:lnTo>
                  <a:lnTo>
                    <a:pt x="12895" y="4348"/>
                  </a:lnTo>
                  <a:lnTo>
                    <a:pt x="12822" y="4421"/>
                  </a:lnTo>
                  <a:lnTo>
                    <a:pt x="12749" y="4470"/>
                  </a:lnTo>
                  <a:lnTo>
                    <a:pt x="12676" y="4519"/>
                  </a:lnTo>
                  <a:lnTo>
                    <a:pt x="12578" y="4543"/>
                  </a:lnTo>
                  <a:lnTo>
                    <a:pt x="12480" y="4567"/>
                  </a:lnTo>
                  <a:lnTo>
                    <a:pt x="12383" y="4543"/>
                  </a:lnTo>
                  <a:lnTo>
                    <a:pt x="12285" y="4519"/>
                  </a:lnTo>
                  <a:lnTo>
                    <a:pt x="12212" y="4470"/>
                  </a:lnTo>
                  <a:lnTo>
                    <a:pt x="12138" y="4421"/>
                  </a:lnTo>
                  <a:lnTo>
                    <a:pt x="12065" y="4348"/>
                  </a:lnTo>
                  <a:lnTo>
                    <a:pt x="12041" y="4274"/>
                  </a:lnTo>
                  <a:lnTo>
                    <a:pt x="11992" y="4177"/>
                  </a:lnTo>
                  <a:lnTo>
                    <a:pt x="11992" y="4079"/>
                  </a:lnTo>
                  <a:lnTo>
                    <a:pt x="11992" y="3004"/>
                  </a:lnTo>
                  <a:lnTo>
                    <a:pt x="7986" y="7010"/>
                  </a:lnTo>
                  <a:lnTo>
                    <a:pt x="7913" y="7059"/>
                  </a:lnTo>
                  <a:lnTo>
                    <a:pt x="7815" y="7107"/>
                  </a:lnTo>
                  <a:lnTo>
                    <a:pt x="7742" y="7132"/>
                  </a:lnTo>
                  <a:lnTo>
                    <a:pt x="7644" y="7156"/>
                  </a:lnTo>
                  <a:lnTo>
                    <a:pt x="7547" y="7132"/>
                  </a:lnTo>
                  <a:lnTo>
                    <a:pt x="7449" y="7107"/>
                  </a:lnTo>
                  <a:lnTo>
                    <a:pt x="7376" y="7059"/>
                  </a:lnTo>
                  <a:lnTo>
                    <a:pt x="7303" y="7010"/>
                  </a:lnTo>
                  <a:lnTo>
                    <a:pt x="5349" y="5056"/>
                  </a:lnTo>
                  <a:lnTo>
                    <a:pt x="2760" y="7620"/>
                  </a:lnTo>
                  <a:lnTo>
                    <a:pt x="2687" y="7694"/>
                  </a:lnTo>
                  <a:lnTo>
                    <a:pt x="2613" y="7742"/>
                  </a:lnTo>
                  <a:lnTo>
                    <a:pt x="2516" y="7767"/>
                  </a:lnTo>
                  <a:lnTo>
                    <a:pt x="2320" y="7767"/>
                  </a:lnTo>
                  <a:lnTo>
                    <a:pt x="2247" y="7742"/>
                  </a:lnTo>
                  <a:lnTo>
                    <a:pt x="2149" y="7694"/>
                  </a:lnTo>
                  <a:lnTo>
                    <a:pt x="2076" y="7620"/>
                  </a:lnTo>
                  <a:lnTo>
                    <a:pt x="2003" y="7547"/>
                  </a:lnTo>
                  <a:lnTo>
                    <a:pt x="1978" y="7474"/>
                  </a:lnTo>
                  <a:lnTo>
                    <a:pt x="1929" y="7376"/>
                  </a:lnTo>
                  <a:lnTo>
                    <a:pt x="1929" y="7278"/>
                  </a:lnTo>
                  <a:lnTo>
                    <a:pt x="1929" y="7205"/>
                  </a:lnTo>
                  <a:lnTo>
                    <a:pt x="1978" y="7107"/>
                  </a:lnTo>
                  <a:lnTo>
                    <a:pt x="2003" y="7010"/>
                  </a:lnTo>
                  <a:lnTo>
                    <a:pt x="2076" y="6936"/>
                  </a:lnTo>
                  <a:lnTo>
                    <a:pt x="5007" y="4006"/>
                  </a:lnTo>
                  <a:lnTo>
                    <a:pt x="5080" y="3957"/>
                  </a:lnTo>
                  <a:lnTo>
                    <a:pt x="5153" y="3908"/>
                  </a:lnTo>
                  <a:lnTo>
                    <a:pt x="5251" y="3884"/>
                  </a:lnTo>
                  <a:lnTo>
                    <a:pt x="5446" y="3884"/>
                  </a:lnTo>
                  <a:lnTo>
                    <a:pt x="5520" y="3908"/>
                  </a:lnTo>
                  <a:lnTo>
                    <a:pt x="5617" y="3957"/>
                  </a:lnTo>
                  <a:lnTo>
                    <a:pt x="5691" y="4006"/>
                  </a:lnTo>
                  <a:lnTo>
                    <a:pt x="7644" y="5960"/>
                  </a:lnTo>
                  <a:lnTo>
                    <a:pt x="11332" y="2296"/>
                  </a:lnTo>
                  <a:lnTo>
                    <a:pt x="10209" y="2296"/>
                  </a:lnTo>
                  <a:lnTo>
                    <a:pt x="10111" y="2272"/>
                  </a:lnTo>
                  <a:lnTo>
                    <a:pt x="10013" y="2247"/>
                  </a:lnTo>
                  <a:lnTo>
                    <a:pt x="9916" y="2198"/>
                  </a:lnTo>
                  <a:lnTo>
                    <a:pt x="9843" y="2150"/>
                  </a:lnTo>
                  <a:lnTo>
                    <a:pt x="9794" y="2076"/>
                  </a:lnTo>
                  <a:lnTo>
                    <a:pt x="9745" y="1979"/>
                  </a:lnTo>
                  <a:lnTo>
                    <a:pt x="9720" y="1905"/>
                  </a:lnTo>
                  <a:lnTo>
                    <a:pt x="9720" y="1808"/>
                  </a:lnTo>
                  <a:lnTo>
                    <a:pt x="9720" y="1710"/>
                  </a:lnTo>
                  <a:lnTo>
                    <a:pt x="9745" y="1612"/>
                  </a:lnTo>
                  <a:lnTo>
                    <a:pt x="9794" y="1515"/>
                  </a:lnTo>
                  <a:lnTo>
                    <a:pt x="9843" y="1441"/>
                  </a:lnTo>
                  <a:lnTo>
                    <a:pt x="9916" y="1392"/>
                  </a:lnTo>
                  <a:lnTo>
                    <a:pt x="10013" y="1344"/>
                  </a:lnTo>
                  <a:lnTo>
                    <a:pt x="10111" y="1319"/>
                  </a:lnTo>
                  <a:close/>
                  <a:moveTo>
                    <a:pt x="0" y="0"/>
                  </a:moveTo>
                  <a:lnTo>
                    <a:pt x="0" y="8744"/>
                  </a:lnTo>
                  <a:lnTo>
                    <a:pt x="14898" y="8744"/>
                  </a:lnTo>
                  <a:lnTo>
                    <a:pt x="14898" y="0"/>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27"/>
          <p:cNvSpPr txBox="1">
            <a:spLocks noGrp="1"/>
          </p:cNvSpPr>
          <p:nvPr>
            <p:ph type="title"/>
          </p:nvPr>
        </p:nvSpPr>
        <p:spPr>
          <a:xfrm>
            <a:off x="922000" y="891775"/>
            <a:ext cx="6866100" cy="85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600"/>
              <a:t>Engagement/Sentiment </a:t>
            </a:r>
            <a:r>
              <a:rPr lang="en" sz="2600">
                <a:solidFill>
                  <a:srgbClr val="FFB600"/>
                </a:solidFill>
              </a:rPr>
              <a:t>~</a:t>
            </a:r>
            <a:r>
              <a:rPr lang="en" sz="2600"/>
              <a:t> Sustainability</a:t>
            </a:r>
            <a:endParaRPr sz="2600">
              <a:solidFill>
                <a:srgbClr val="323232"/>
              </a:solidFill>
            </a:endParaRPr>
          </a:p>
        </p:txBody>
      </p:sp>
      <p:sp>
        <p:nvSpPr>
          <p:cNvPr id="232" name="Google Shape;232;p27"/>
          <p:cNvSpPr txBox="1">
            <a:spLocks noGrp="1"/>
          </p:cNvSpPr>
          <p:nvPr>
            <p:ph type="body" idx="1"/>
          </p:nvPr>
        </p:nvSpPr>
        <p:spPr>
          <a:xfrm>
            <a:off x="922000" y="1406575"/>
            <a:ext cx="4071000" cy="2842800"/>
          </a:xfrm>
          <a:prstGeom prst="rect">
            <a:avLst/>
          </a:prstGeom>
        </p:spPr>
        <p:txBody>
          <a:bodyPr spcFirstLastPara="1" wrap="square" lIns="91425" tIns="91425" rIns="91425" bIns="91425" anchor="t" anchorCtr="0">
            <a:noAutofit/>
          </a:bodyPr>
          <a:lstStyle/>
          <a:p>
            <a:pPr marL="457200" lvl="0" indent="-314325" algn="l" rtl="0">
              <a:spcBef>
                <a:spcPts val="600"/>
              </a:spcBef>
              <a:spcAft>
                <a:spcPts val="0"/>
              </a:spcAft>
              <a:buSzPts val="1350"/>
              <a:buChar char="●"/>
            </a:pPr>
            <a:r>
              <a:rPr lang="en" sz="1350"/>
              <a:t>Sustainability generates </a:t>
            </a:r>
            <a:r>
              <a:rPr lang="en" sz="1350" b="1">
                <a:latin typeface="Raleway"/>
                <a:ea typeface="Raleway"/>
                <a:cs typeface="Raleway"/>
                <a:sym typeface="Raleway"/>
              </a:rPr>
              <a:t>a lot of likes</a:t>
            </a:r>
            <a:r>
              <a:rPr lang="en" sz="1350"/>
              <a:t> (5.9 slope) and generally have an </a:t>
            </a:r>
            <a:r>
              <a:rPr lang="en" sz="1350" b="1">
                <a:latin typeface="Raleway"/>
                <a:ea typeface="Raleway"/>
                <a:cs typeface="Raleway"/>
                <a:sym typeface="Raleway"/>
              </a:rPr>
              <a:t>higher</a:t>
            </a:r>
            <a:r>
              <a:rPr lang="en" sz="1350"/>
              <a:t> (0.6 slope) </a:t>
            </a:r>
            <a:r>
              <a:rPr lang="en" sz="1350" b="1">
                <a:latin typeface="Raleway"/>
                <a:ea typeface="Raleway"/>
                <a:cs typeface="Raleway"/>
                <a:sym typeface="Raleway"/>
              </a:rPr>
              <a:t>sentiment</a:t>
            </a:r>
            <a:r>
              <a:rPr lang="en" sz="1350"/>
              <a:t> score</a:t>
            </a:r>
            <a:endParaRPr sz="1350"/>
          </a:p>
          <a:p>
            <a:pPr marL="457200" lvl="0" indent="-314325" algn="l" rtl="0">
              <a:spcBef>
                <a:spcPts val="0"/>
              </a:spcBef>
              <a:spcAft>
                <a:spcPts val="0"/>
              </a:spcAft>
              <a:buSzPts val="1350"/>
              <a:buChar char="●"/>
            </a:pPr>
            <a:r>
              <a:rPr lang="en" sz="1350"/>
              <a:t>It has a </a:t>
            </a:r>
            <a:r>
              <a:rPr lang="en" sz="1350" b="1">
                <a:latin typeface="Raleway"/>
                <a:ea typeface="Raleway"/>
                <a:cs typeface="Raleway"/>
                <a:sym typeface="Raleway"/>
              </a:rPr>
              <a:t>small positive effect on retweets </a:t>
            </a:r>
            <a:r>
              <a:rPr lang="en" sz="1350"/>
              <a:t>(0.5 slope) and an almost nonexistent influence on replies</a:t>
            </a:r>
            <a:endParaRPr sz="1350"/>
          </a:p>
          <a:p>
            <a:pPr marL="457200" lvl="0" indent="-314325" algn="l" rtl="0">
              <a:spcBef>
                <a:spcPts val="0"/>
              </a:spcBef>
              <a:spcAft>
                <a:spcPts val="0"/>
              </a:spcAft>
              <a:buSzPts val="1350"/>
              <a:buChar char="●"/>
            </a:pPr>
            <a:r>
              <a:rPr lang="en" sz="1350"/>
              <a:t>This indicates that tweets concerning </a:t>
            </a:r>
            <a:r>
              <a:rPr lang="en" sz="1350" b="1">
                <a:latin typeface="Raleway"/>
                <a:ea typeface="Raleway"/>
                <a:cs typeface="Raleway"/>
                <a:sym typeface="Raleway"/>
              </a:rPr>
              <a:t>sustainability is generally appreciated</a:t>
            </a:r>
            <a:r>
              <a:rPr lang="en" sz="1350"/>
              <a:t> by the public with no increase in the amount of issues</a:t>
            </a:r>
            <a:endParaRPr sz="1350"/>
          </a:p>
          <a:p>
            <a:pPr marL="457200" lvl="0" indent="-314325" algn="l" rtl="0">
              <a:spcBef>
                <a:spcPts val="0"/>
              </a:spcBef>
              <a:spcAft>
                <a:spcPts val="0"/>
              </a:spcAft>
              <a:buSzPts val="1350"/>
              <a:buChar char="●"/>
            </a:pPr>
            <a:r>
              <a:rPr lang="en" sz="1350"/>
              <a:t>Almost all of the tweets have a </a:t>
            </a:r>
            <a:r>
              <a:rPr lang="en" sz="1350" b="1">
                <a:latin typeface="Raleway"/>
                <a:ea typeface="Raleway"/>
                <a:cs typeface="Raleway"/>
                <a:sym typeface="Raleway"/>
              </a:rPr>
              <a:t>neutral/positive weight</a:t>
            </a:r>
            <a:r>
              <a:rPr lang="en" sz="1350"/>
              <a:t>, with the maximum value reaching a very positive sentiment</a:t>
            </a:r>
            <a:endParaRPr sz="1350"/>
          </a:p>
        </p:txBody>
      </p:sp>
      <p:sp>
        <p:nvSpPr>
          <p:cNvPr id="233" name="Google Shape;233;p27"/>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16</a:t>
            </a:fld>
            <a:endParaRPr/>
          </a:p>
        </p:txBody>
      </p:sp>
      <p:grpSp>
        <p:nvGrpSpPr>
          <p:cNvPr id="234" name="Google Shape;234;p27"/>
          <p:cNvGrpSpPr/>
          <p:nvPr/>
        </p:nvGrpSpPr>
        <p:grpSpPr>
          <a:xfrm>
            <a:off x="8087089" y="356400"/>
            <a:ext cx="618316" cy="748360"/>
            <a:chOff x="584925" y="922575"/>
            <a:chExt cx="415200" cy="502525"/>
          </a:xfrm>
        </p:grpSpPr>
        <p:sp>
          <p:nvSpPr>
            <p:cNvPr id="235" name="Google Shape;235;p27"/>
            <p:cNvSpPr/>
            <p:nvPr/>
          </p:nvSpPr>
          <p:spPr>
            <a:xfrm>
              <a:off x="584925" y="961025"/>
              <a:ext cx="378575" cy="464075"/>
            </a:xfrm>
            <a:custGeom>
              <a:avLst/>
              <a:gdLst/>
              <a:ahLst/>
              <a:cxnLst/>
              <a:rect l="l" t="t" r="r" b="b"/>
              <a:pathLst>
                <a:path w="15143" h="18563" extrusionOk="0">
                  <a:moveTo>
                    <a:pt x="782" y="1"/>
                  </a:moveTo>
                  <a:lnTo>
                    <a:pt x="635" y="25"/>
                  </a:lnTo>
                  <a:lnTo>
                    <a:pt x="489" y="50"/>
                  </a:lnTo>
                  <a:lnTo>
                    <a:pt x="342" y="123"/>
                  </a:lnTo>
                  <a:lnTo>
                    <a:pt x="220" y="196"/>
                  </a:lnTo>
                  <a:lnTo>
                    <a:pt x="122" y="294"/>
                  </a:lnTo>
                  <a:lnTo>
                    <a:pt x="73" y="416"/>
                  </a:lnTo>
                  <a:lnTo>
                    <a:pt x="24" y="563"/>
                  </a:lnTo>
                  <a:lnTo>
                    <a:pt x="0" y="709"/>
                  </a:lnTo>
                  <a:lnTo>
                    <a:pt x="0" y="17708"/>
                  </a:lnTo>
                  <a:lnTo>
                    <a:pt x="24" y="17879"/>
                  </a:lnTo>
                  <a:lnTo>
                    <a:pt x="73" y="18025"/>
                  </a:lnTo>
                  <a:lnTo>
                    <a:pt x="122" y="18172"/>
                  </a:lnTo>
                  <a:lnTo>
                    <a:pt x="220" y="18294"/>
                  </a:lnTo>
                  <a:lnTo>
                    <a:pt x="342" y="18416"/>
                  </a:lnTo>
                  <a:lnTo>
                    <a:pt x="489" y="18489"/>
                  </a:lnTo>
                  <a:lnTo>
                    <a:pt x="635" y="18538"/>
                  </a:lnTo>
                  <a:lnTo>
                    <a:pt x="782" y="18562"/>
                  </a:lnTo>
                  <a:lnTo>
                    <a:pt x="14361" y="18562"/>
                  </a:lnTo>
                  <a:lnTo>
                    <a:pt x="14507" y="18538"/>
                  </a:lnTo>
                  <a:lnTo>
                    <a:pt x="14654" y="18489"/>
                  </a:lnTo>
                  <a:lnTo>
                    <a:pt x="14800" y="18416"/>
                  </a:lnTo>
                  <a:lnTo>
                    <a:pt x="14923" y="18294"/>
                  </a:lnTo>
                  <a:lnTo>
                    <a:pt x="15020" y="18172"/>
                  </a:lnTo>
                  <a:lnTo>
                    <a:pt x="15069" y="18025"/>
                  </a:lnTo>
                  <a:lnTo>
                    <a:pt x="15118" y="17879"/>
                  </a:lnTo>
                  <a:lnTo>
                    <a:pt x="15142" y="17708"/>
                  </a:lnTo>
                  <a:lnTo>
                    <a:pt x="15142" y="17586"/>
                  </a:lnTo>
                  <a:lnTo>
                    <a:pt x="1759" y="17586"/>
                  </a:lnTo>
                  <a:lnTo>
                    <a:pt x="1612" y="17561"/>
                  </a:lnTo>
                  <a:lnTo>
                    <a:pt x="1465" y="17512"/>
                  </a:lnTo>
                  <a:lnTo>
                    <a:pt x="1319" y="17439"/>
                  </a:lnTo>
                  <a:lnTo>
                    <a:pt x="1197" y="17317"/>
                  </a:lnTo>
                  <a:lnTo>
                    <a:pt x="1099" y="17195"/>
                  </a:lnTo>
                  <a:lnTo>
                    <a:pt x="1050" y="17048"/>
                  </a:lnTo>
                  <a:lnTo>
                    <a:pt x="1001" y="16902"/>
                  </a:lnTo>
                  <a:lnTo>
                    <a:pt x="977" y="16731"/>
                  </a:lnTo>
                  <a:lnTo>
                    <a:pt x="977" y="1"/>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7"/>
            <p:cNvSpPr/>
            <p:nvPr/>
          </p:nvSpPr>
          <p:spPr>
            <a:xfrm>
              <a:off x="621550" y="922575"/>
              <a:ext cx="378575" cy="464050"/>
            </a:xfrm>
            <a:custGeom>
              <a:avLst/>
              <a:gdLst/>
              <a:ahLst/>
              <a:cxnLst/>
              <a:rect l="l" t="t" r="r" b="b"/>
              <a:pathLst>
                <a:path w="15143" h="18562" extrusionOk="0">
                  <a:moveTo>
                    <a:pt x="13140" y="6472"/>
                  </a:moveTo>
                  <a:lnTo>
                    <a:pt x="13238" y="6497"/>
                  </a:lnTo>
                  <a:lnTo>
                    <a:pt x="13311" y="6546"/>
                  </a:lnTo>
                  <a:lnTo>
                    <a:pt x="13360" y="6619"/>
                  </a:lnTo>
                  <a:lnTo>
                    <a:pt x="13384" y="6717"/>
                  </a:lnTo>
                  <a:lnTo>
                    <a:pt x="13360" y="6814"/>
                  </a:lnTo>
                  <a:lnTo>
                    <a:pt x="13311" y="6888"/>
                  </a:lnTo>
                  <a:lnTo>
                    <a:pt x="13238" y="6936"/>
                  </a:lnTo>
                  <a:lnTo>
                    <a:pt x="13140" y="6961"/>
                  </a:lnTo>
                  <a:lnTo>
                    <a:pt x="2003" y="6961"/>
                  </a:lnTo>
                  <a:lnTo>
                    <a:pt x="1905" y="6936"/>
                  </a:lnTo>
                  <a:lnTo>
                    <a:pt x="1832" y="6888"/>
                  </a:lnTo>
                  <a:lnTo>
                    <a:pt x="1783" y="6814"/>
                  </a:lnTo>
                  <a:lnTo>
                    <a:pt x="1759" y="6717"/>
                  </a:lnTo>
                  <a:lnTo>
                    <a:pt x="1783" y="6619"/>
                  </a:lnTo>
                  <a:lnTo>
                    <a:pt x="1832" y="6546"/>
                  </a:lnTo>
                  <a:lnTo>
                    <a:pt x="1905" y="6497"/>
                  </a:lnTo>
                  <a:lnTo>
                    <a:pt x="2003" y="6472"/>
                  </a:lnTo>
                  <a:close/>
                  <a:moveTo>
                    <a:pt x="13238" y="8793"/>
                  </a:moveTo>
                  <a:lnTo>
                    <a:pt x="13311" y="8866"/>
                  </a:lnTo>
                  <a:lnTo>
                    <a:pt x="13360" y="8939"/>
                  </a:lnTo>
                  <a:lnTo>
                    <a:pt x="13384" y="9037"/>
                  </a:lnTo>
                  <a:lnTo>
                    <a:pt x="13360" y="9135"/>
                  </a:lnTo>
                  <a:lnTo>
                    <a:pt x="13311" y="9208"/>
                  </a:lnTo>
                  <a:lnTo>
                    <a:pt x="13238" y="9257"/>
                  </a:lnTo>
                  <a:lnTo>
                    <a:pt x="13140" y="9281"/>
                  </a:lnTo>
                  <a:lnTo>
                    <a:pt x="2003" y="9281"/>
                  </a:lnTo>
                  <a:lnTo>
                    <a:pt x="1905" y="9257"/>
                  </a:lnTo>
                  <a:lnTo>
                    <a:pt x="1832" y="9208"/>
                  </a:lnTo>
                  <a:lnTo>
                    <a:pt x="1783" y="9135"/>
                  </a:lnTo>
                  <a:lnTo>
                    <a:pt x="1759" y="9037"/>
                  </a:lnTo>
                  <a:lnTo>
                    <a:pt x="1783" y="8939"/>
                  </a:lnTo>
                  <a:lnTo>
                    <a:pt x="1832" y="8866"/>
                  </a:lnTo>
                  <a:lnTo>
                    <a:pt x="1905" y="8793"/>
                  </a:lnTo>
                  <a:close/>
                  <a:moveTo>
                    <a:pt x="13140" y="11088"/>
                  </a:moveTo>
                  <a:lnTo>
                    <a:pt x="13238" y="11113"/>
                  </a:lnTo>
                  <a:lnTo>
                    <a:pt x="13311" y="11162"/>
                  </a:lnTo>
                  <a:lnTo>
                    <a:pt x="13360" y="11235"/>
                  </a:lnTo>
                  <a:lnTo>
                    <a:pt x="13384" y="11333"/>
                  </a:lnTo>
                  <a:lnTo>
                    <a:pt x="13360" y="11430"/>
                  </a:lnTo>
                  <a:lnTo>
                    <a:pt x="13311" y="11504"/>
                  </a:lnTo>
                  <a:lnTo>
                    <a:pt x="13238" y="11552"/>
                  </a:lnTo>
                  <a:lnTo>
                    <a:pt x="13140" y="11577"/>
                  </a:lnTo>
                  <a:lnTo>
                    <a:pt x="2003" y="11577"/>
                  </a:lnTo>
                  <a:lnTo>
                    <a:pt x="1905" y="11552"/>
                  </a:lnTo>
                  <a:lnTo>
                    <a:pt x="1832" y="11504"/>
                  </a:lnTo>
                  <a:lnTo>
                    <a:pt x="1783" y="11430"/>
                  </a:lnTo>
                  <a:lnTo>
                    <a:pt x="1759" y="11333"/>
                  </a:lnTo>
                  <a:lnTo>
                    <a:pt x="1783" y="11235"/>
                  </a:lnTo>
                  <a:lnTo>
                    <a:pt x="1832" y="11162"/>
                  </a:lnTo>
                  <a:lnTo>
                    <a:pt x="1905" y="11113"/>
                  </a:lnTo>
                  <a:lnTo>
                    <a:pt x="2003" y="11088"/>
                  </a:lnTo>
                  <a:close/>
                  <a:moveTo>
                    <a:pt x="8255" y="13409"/>
                  </a:moveTo>
                  <a:lnTo>
                    <a:pt x="8353" y="13433"/>
                  </a:lnTo>
                  <a:lnTo>
                    <a:pt x="8426" y="13482"/>
                  </a:lnTo>
                  <a:lnTo>
                    <a:pt x="8475" y="13555"/>
                  </a:lnTo>
                  <a:lnTo>
                    <a:pt x="8500" y="13653"/>
                  </a:lnTo>
                  <a:lnTo>
                    <a:pt x="8475" y="13750"/>
                  </a:lnTo>
                  <a:lnTo>
                    <a:pt x="8426" y="13824"/>
                  </a:lnTo>
                  <a:lnTo>
                    <a:pt x="8353" y="13873"/>
                  </a:lnTo>
                  <a:lnTo>
                    <a:pt x="8255" y="13897"/>
                  </a:lnTo>
                  <a:lnTo>
                    <a:pt x="2003" y="13897"/>
                  </a:lnTo>
                  <a:lnTo>
                    <a:pt x="1905" y="13873"/>
                  </a:lnTo>
                  <a:lnTo>
                    <a:pt x="1832" y="13824"/>
                  </a:lnTo>
                  <a:lnTo>
                    <a:pt x="1783" y="13750"/>
                  </a:lnTo>
                  <a:lnTo>
                    <a:pt x="1759" y="13653"/>
                  </a:lnTo>
                  <a:lnTo>
                    <a:pt x="1783" y="13555"/>
                  </a:lnTo>
                  <a:lnTo>
                    <a:pt x="1832" y="13482"/>
                  </a:lnTo>
                  <a:lnTo>
                    <a:pt x="1905" y="13433"/>
                  </a:lnTo>
                  <a:lnTo>
                    <a:pt x="2003" y="13409"/>
                  </a:lnTo>
                  <a:close/>
                  <a:moveTo>
                    <a:pt x="635" y="0"/>
                  </a:moveTo>
                  <a:lnTo>
                    <a:pt x="489" y="49"/>
                  </a:lnTo>
                  <a:lnTo>
                    <a:pt x="342" y="122"/>
                  </a:lnTo>
                  <a:lnTo>
                    <a:pt x="220" y="220"/>
                  </a:lnTo>
                  <a:lnTo>
                    <a:pt x="123" y="342"/>
                  </a:lnTo>
                  <a:lnTo>
                    <a:pt x="74" y="464"/>
                  </a:lnTo>
                  <a:lnTo>
                    <a:pt x="25" y="611"/>
                  </a:lnTo>
                  <a:lnTo>
                    <a:pt x="0" y="782"/>
                  </a:lnTo>
                  <a:lnTo>
                    <a:pt x="0" y="17780"/>
                  </a:lnTo>
                  <a:lnTo>
                    <a:pt x="25" y="17927"/>
                  </a:lnTo>
                  <a:lnTo>
                    <a:pt x="74" y="18073"/>
                  </a:lnTo>
                  <a:lnTo>
                    <a:pt x="123" y="18195"/>
                  </a:lnTo>
                  <a:lnTo>
                    <a:pt x="220" y="18318"/>
                  </a:lnTo>
                  <a:lnTo>
                    <a:pt x="342" y="18415"/>
                  </a:lnTo>
                  <a:lnTo>
                    <a:pt x="489" y="18489"/>
                  </a:lnTo>
                  <a:lnTo>
                    <a:pt x="635" y="18537"/>
                  </a:lnTo>
                  <a:lnTo>
                    <a:pt x="782" y="18562"/>
                  </a:lnTo>
                  <a:lnTo>
                    <a:pt x="14361" y="18562"/>
                  </a:lnTo>
                  <a:lnTo>
                    <a:pt x="14508" y="18537"/>
                  </a:lnTo>
                  <a:lnTo>
                    <a:pt x="14654" y="18489"/>
                  </a:lnTo>
                  <a:lnTo>
                    <a:pt x="14801" y="18415"/>
                  </a:lnTo>
                  <a:lnTo>
                    <a:pt x="14923" y="18318"/>
                  </a:lnTo>
                  <a:lnTo>
                    <a:pt x="15021" y="18195"/>
                  </a:lnTo>
                  <a:lnTo>
                    <a:pt x="15069" y="18073"/>
                  </a:lnTo>
                  <a:lnTo>
                    <a:pt x="15118" y="17927"/>
                  </a:lnTo>
                  <a:lnTo>
                    <a:pt x="15143" y="17780"/>
                  </a:lnTo>
                  <a:lnTo>
                    <a:pt x="15143" y="3859"/>
                  </a:lnTo>
                  <a:lnTo>
                    <a:pt x="12554" y="3859"/>
                  </a:lnTo>
                  <a:lnTo>
                    <a:pt x="12285" y="3835"/>
                  </a:lnTo>
                  <a:lnTo>
                    <a:pt x="12065" y="3761"/>
                  </a:lnTo>
                  <a:lnTo>
                    <a:pt x="11846" y="3639"/>
                  </a:lnTo>
                  <a:lnTo>
                    <a:pt x="11650" y="3468"/>
                  </a:lnTo>
                  <a:lnTo>
                    <a:pt x="11504" y="3297"/>
                  </a:lnTo>
                  <a:lnTo>
                    <a:pt x="11382" y="3078"/>
                  </a:lnTo>
                  <a:lnTo>
                    <a:pt x="11308" y="2833"/>
                  </a:lnTo>
                  <a:lnTo>
                    <a:pt x="11284" y="2589"/>
                  </a:lnTo>
                  <a:lnTo>
                    <a:pt x="11284" y="0"/>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7"/>
            <p:cNvSpPr/>
            <p:nvPr/>
          </p:nvSpPr>
          <p:spPr>
            <a:xfrm>
              <a:off x="915850" y="922575"/>
              <a:ext cx="84275" cy="84275"/>
            </a:xfrm>
            <a:custGeom>
              <a:avLst/>
              <a:gdLst/>
              <a:ahLst/>
              <a:cxnLst/>
              <a:rect l="l" t="t" r="r" b="b"/>
              <a:pathLst>
                <a:path w="3371" h="3371" extrusionOk="0">
                  <a:moveTo>
                    <a:pt x="0" y="0"/>
                  </a:moveTo>
                  <a:lnTo>
                    <a:pt x="0" y="2589"/>
                  </a:lnTo>
                  <a:lnTo>
                    <a:pt x="0" y="2736"/>
                  </a:lnTo>
                  <a:lnTo>
                    <a:pt x="49" y="2882"/>
                  </a:lnTo>
                  <a:lnTo>
                    <a:pt x="122" y="3029"/>
                  </a:lnTo>
                  <a:lnTo>
                    <a:pt x="220" y="3126"/>
                  </a:lnTo>
                  <a:lnTo>
                    <a:pt x="342" y="3224"/>
                  </a:lnTo>
                  <a:lnTo>
                    <a:pt x="464" y="3297"/>
                  </a:lnTo>
                  <a:lnTo>
                    <a:pt x="611" y="3346"/>
                  </a:lnTo>
                  <a:lnTo>
                    <a:pt x="782" y="3371"/>
                  </a:lnTo>
                  <a:lnTo>
                    <a:pt x="3371" y="3371"/>
                  </a:lnTo>
                  <a:lnTo>
                    <a:pt x="0" y="0"/>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38" name="Google Shape;238;p27"/>
          <p:cNvPicPr preferRelativeResize="0"/>
          <p:nvPr/>
        </p:nvPicPr>
        <p:blipFill>
          <a:blip r:embed="rId3">
            <a:alphaModFix/>
          </a:blip>
          <a:stretch>
            <a:fillRect/>
          </a:stretch>
        </p:blipFill>
        <p:spPr>
          <a:xfrm>
            <a:off x="5499250" y="1749175"/>
            <a:ext cx="3105150" cy="25717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28"/>
          <p:cNvSpPr txBox="1">
            <a:spLocks noGrp="1"/>
          </p:cNvSpPr>
          <p:nvPr>
            <p:ph type="title"/>
          </p:nvPr>
        </p:nvSpPr>
        <p:spPr>
          <a:xfrm>
            <a:off x="922000" y="510775"/>
            <a:ext cx="6866100" cy="85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600"/>
              <a:t>The </a:t>
            </a:r>
            <a:r>
              <a:rPr lang="en" sz="2600">
                <a:solidFill>
                  <a:srgbClr val="FFB600"/>
                </a:solidFill>
              </a:rPr>
              <a:t>Engagement</a:t>
            </a:r>
            <a:r>
              <a:rPr lang="en" sz="2600"/>
              <a:t> Rate with Sustainability</a:t>
            </a:r>
            <a:endParaRPr sz="2600">
              <a:solidFill>
                <a:srgbClr val="FFB600"/>
              </a:solidFill>
            </a:endParaRPr>
          </a:p>
        </p:txBody>
      </p:sp>
      <p:sp>
        <p:nvSpPr>
          <p:cNvPr id="244" name="Google Shape;244;p28"/>
          <p:cNvSpPr txBox="1">
            <a:spLocks noGrp="1"/>
          </p:cNvSpPr>
          <p:nvPr>
            <p:ph type="body" idx="1"/>
          </p:nvPr>
        </p:nvSpPr>
        <p:spPr>
          <a:xfrm>
            <a:off x="769600" y="1275900"/>
            <a:ext cx="6866100" cy="3723600"/>
          </a:xfrm>
          <a:prstGeom prst="rect">
            <a:avLst/>
          </a:prstGeom>
        </p:spPr>
        <p:txBody>
          <a:bodyPr spcFirstLastPara="1" wrap="square" lIns="91425" tIns="91425" rIns="91425" bIns="91425" anchor="t" anchorCtr="0">
            <a:noAutofit/>
          </a:bodyPr>
          <a:lstStyle/>
          <a:p>
            <a:pPr marL="457200" lvl="0" indent="-304800" algn="l" rtl="0">
              <a:lnSpc>
                <a:spcPct val="115000"/>
              </a:lnSpc>
              <a:spcBef>
                <a:spcPts val="600"/>
              </a:spcBef>
              <a:spcAft>
                <a:spcPts val="0"/>
              </a:spcAft>
              <a:buSzPts val="1200"/>
              <a:buChar char="●"/>
            </a:pPr>
            <a:r>
              <a:rPr lang="en" sz="1200" b="1" i="1">
                <a:solidFill>
                  <a:schemeClr val="dk1"/>
                </a:solidFill>
                <a:latin typeface="Raleway"/>
                <a:ea typeface="Raleway"/>
                <a:cs typeface="Raleway"/>
                <a:sym typeface="Raleway"/>
              </a:rPr>
              <a:t>Likes:</a:t>
            </a:r>
            <a:endParaRPr sz="1200" b="1" i="1">
              <a:solidFill>
                <a:schemeClr val="dk1"/>
              </a:solidFill>
              <a:latin typeface="Raleway"/>
              <a:ea typeface="Raleway"/>
              <a:cs typeface="Raleway"/>
              <a:sym typeface="Raleway"/>
            </a:endParaRPr>
          </a:p>
          <a:p>
            <a:pPr marL="914400" lvl="1" indent="-304800" algn="l" rtl="0">
              <a:lnSpc>
                <a:spcPct val="115000"/>
              </a:lnSpc>
              <a:spcBef>
                <a:spcPts val="0"/>
              </a:spcBef>
              <a:spcAft>
                <a:spcPts val="0"/>
              </a:spcAft>
              <a:buClr>
                <a:schemeClr val="dk1"/>
              </a:buClr>
              <a:buSzPts val="1200"/>
              <a:buChar char="○"/>
            </a:pPr>
            <a:r>
              <a:rPr lang="en" sz="1200">
                <a:solidFill>
                  <a:schemeClr val="dk1"/>
                </a:solidFill>
              </a:rPr>
              <a:t>2.1 slope positive in general</a:t>
            </a:r>
            <a:endParaRPr sz="1200">
              <a:solidFill>
                <a:schemeClr val="dk1"/>
              </a:solidFill>
            </a:endParaRPr>
          </a:p>
          <a:p>
            <a:pPr marL="914400" lvl="1" indent="-304800" algn="l" rtl="0">
              <a:lnSpc>
                <a:spcPct val="115000"/>
              </a:lnSpc>
              <a:spcBef>
                <a:spcPts val="0"/>
              </a:spcBef>
              <a:spcAft>
                <a:spcPts val="0"/>
              </a:spcAft>
              <a:buClr>
                <a:schemeClr val="dk1"/>
              </a:buClr>
              <a:buSzPts val="1200"/>
              <a:buChar char="○"/>
            </a:pPr>
            <a:r>
              <a:rPr lang="en" sz="1200">
                <a:solidFill>
                  <a:schemeClr val="dk1"/>
                </a:solidFill>
              </a:rPr>
              <a:t>5.9 slope positive in sustainability</a:t>
            </a:r>
            <a:endParaRPr sz="1200">
              <a:solidFill>
                <a:schemeClr val="dk1"/>
              </a:solidFill>
            </a:endParaRPr>
          </a:p>
          <a:p>
            <a:pPr marL="457200" lvl="0" indent="-304800" algn="l" rtl="0">
              <a:lnSpc>
                <a:spcPct val="115000"/>
              </a:lnSpc>
              <a:spcBef>
                <a:spcPts val="0"/>
              </a:spcBef>
              <a:spcAft>
                <a:spcPts val="0"/>
              </a:spcAft>
              <a:buSzPts val="1200"/>
              <a:buChar char="●"/>
            </a:pPr>
            <a:r>
              <a:rPr lang="en" sz="1200" b="1" i="1">
                <a:solidFill>
                  <a:schemeClr val="dk1"/>
                </a:solidFill>
                <a:latin typeface="Raleway"/>
                <a:ea typeface="Raleway"/>
                <a:cs typeface="Raleway"/>
                <a:sym typeface="Raleway"/>
              </a:rPr>
              <a:t>Retweets:</a:t>
            </a:r>
            <a:endParaRPr sz="1200" b="1" i="1">
              <a:solidFill>
                <a:schemeClr val="dk1"/>
              </a:solidFill>
              <a:latin typeface="Raleway"/>
              <a:ea typeface="Raleway"/>
              <a:cs typeface="Raleway"/>
              <a:sym typeface="Raleway"/>
            </a:endParaRPr>
          </a:p>
          <a:p>
            <a:pPr marL="914400" lvl="1" indent="-304800" algn="l" rtl="0">
              <a:lnSpc>
                <a:spcPct val="115000"/>
              </a:lnSpc>
              <a:spcBef>
                <a:spcPts val="0"/>
              </a:spcBef>
              <a:spcAft>
                <a:spcPts val="0"/>
              </a:spcAft>
              <a:buClr>
                <a:schemeClr val="dk1"/>
              </a:buClr>
              <a:buSzPts val="1200"/>
              <a:buChar char="○"/>
            </a:pPr>
            <a:r>
              <a:rPr lang="en" sz="1200">
                <a:solidFill>
                  <a:schemeClr val="dk1"/>
                </a:solidFill>
              </a:rPr>
              <a:t>0.25 slope positive in general</a:t>
            </a:r>
            <a:endParaRPr sz="1200">
              <a:solidFill>
                <a:schemeClr val="dk1"/>
              </a:solidFill>
            </a:endParaRPr>
          </a:p>
          <a:p>
            <a:pPr marL="914400" lvl="1" indent="-304800" algn="l" rtl="0">
              <a:lnSpc>
                <a:spcPct val="115000"/>
              </a:lnSpc>
              <a:spcBef>
                <a:spcPts val="0"/>
              </a:spcBef>
              <a:spcAft>
                <a:spcPts val="0"/>
              </a:spcAft>
              <a:buClr>
                <a:schemeClr val="dk1"/>
              </a:buClr>
              <a:buSzPts val="1200"/>
              <a:buChar char="○"/>
            </a:pPr>
            <a:r>
              <a:rPr lang="en" sz="1200">
                <a:solidFill>
                  <a:schemeClr val="dk1"/>
                </a:solidFill>
              </a:rPr>
              <a:t>0.5 slope positive in sustainability</a:t>
            </a:r>
            <a:endParaRPr sz="1200">
              <a:solidFill>
                <a:schemeClr val="dk1"/>
              </a:solidFill>
            </a:endParaRPr>
          </a:p>
          <a:p>
            <a:pPr marL="457200" lvl="0" indent="-304800" algn="l" rtl="0">
              <a:lnSpc>
                <a:spcPct val="115000"/>
              </a:lnSpc>
              <a:spcBef>
                <a:spcPts val="0"/>
              </a:spcBef>
              <a:spcAft>
                <a:spcPts val="0"/>
              </a:spcAft>
              <a:buSzPts val="1200"/>
              <a:buChar char="●"/>
            </a:pPr>
            <a:r>
              <a:rPr lang="en" sz="1200" b="1" i="1">
                <a:solidFill>
                  <a:schemeClr val="dk1"/>
                </a:solidFill>
                <a:latin typeface="Raleway"/>
                <a:ea typeface="Raleway"/>
                <a:cs typeface="Raleway"/>
                <a:sym typeface="Raleway"/>
              </a:rPr>
              <a:t>Replies:</a:t>
            </a:r>
            <a:endParaRPr sz="1200" b="1" i="1">
              <a:solidFill>
                <a:schemeClr val="dk1"/>
              </a:solidFill>
              <a:latin typeface="Raleway"/>
              <a:ea typeface="Raleway"/>
              <a:cs typeface="Raleway"/>
              <a:sym typeface="Raleway"/>
            </a:endParaRPr>
          </a:p>
          <a:p>
            <a:pPr marL="914400" lvl="1" indent="-304800" algn="l" rtl="0">
              <a:lnSpc>
                <a:spcPct val="115000"/>
              </a:lnSpc>
              <a:spcBef>
                <a:spcPts val="0"/>
              </a:spcBef>
              <a:spcAft>
                <a:spcPts val="0"/>
              </a:spcAft>
              <a:buClr>
                <a:schemeClr val="dk1"/>
              </a:buClr>
              <a:buSzPts val="1200"/>
              <a:buChar char="○"/>
            </a:pPr>
            <a:r>
              <a:rPr lang="en" sz="1200">
                <a:solidFill>
                  <a:schemeClr val="dk1"/>
                </a:solidFill>
              </a:rPr>
              <a:t>Almost no relationship in general</a:t>
            </a:r>
            <a:endParaRPr sz="1200">
              <a:solidFill>
                <a:schemeClr val="dk1"/>
              </a:solidFill>
            </a:endParaRPr>
          </a:p>
          <a:p>
            <a:pPr marL="914400" lvl="1" indent="-304800" algn="l" rtl="0">
              <a:lnSpc>
                <a:spcPct val="115000"/>
              </a:lnSpc>
              <a:spcBef>
                <a:spcPts val="0"/>
              </a:spcBef>
              <a:spcAft>
                <a:spcPts val="0"/>
              </a:spcAft>
              <a:buClr>
                <a:schemeClr val="dk1"/>
              </a:buClr>
              <a:buSzPts val="1200"/>
              <a:buChar char="○"/>
            </a:pPr>
            <a:r>
              <a:rPr lang="en" sz="1200">
                <a:solidFill>
                  <a:schemeClr val="dk1"/>
                </a:solidFill>
              </a:rPr>
              <a:t>Almost no relationship in sustainability</a:t>
            </a:r>
            <a:endParaRPr sz="1200" b="1" i="1">
              <a:solidFill>
                <a:schemeClr val="dk1"/>
              </a:solidFill>
              <a:latin typeface="Raleway"/>
              <a:ea typeface="Raleway"/>
              <a:cs typeface="Raleway"/>
              <a:sym typeface="Raleway"/>
            </a:endParaRPr>
          </a:p>
          <a:p>
            <a:pPr marL="457200" lvl="0" indent="-304800" algn="l" rtl="0">
              <a:lnSpc>
                <a:spcPct val="115000"/>
              </a:lnSpc>
              <a:spcBef>
                <a:spcPts val="0"/>
              </a:spcBef>
              <a:spcAft>
                <a:spcPts val="0"/>
              </a:spcAft>
              <a:buSzPts val="1200"/>
              <a:buFont typeface="Raleway"/>
              <a:buChar char="●"/>
            </a:pPr>
            <a:r>
              <a:rPr lang="en" sz="1200" b="1" i="1">
                <a:solidFill>
                  <a:schemeClr val="dk1"/>
                </a:solidFill>
                <a:latin typeface="Raleway"/>
                <a:ea typeface="Raleway"/>
                <a:cs typeface="Raleway"/>
                <a:sym typeface="Raleway"/>
              </a:rPr>
              <a:t>Conclusion</a:t>
            </a:r>
            <a:endParaRPr sz="1200" b="1" i="1">
              <a:solidFill>
                <a:schemeClr val="dk1"/>
              </a:solidFill>
              <a:latin typeface="Raleway"/>
              <a:ea typeface="Raleway"/>
              <a:cs typeface="Raleway"/>
              <a:sym typeface="Raleway"/>
            </a:endParaRPr>
          </a:p>
          <a:p>
            <a:pPr marL="914400" lvl="1" indent="-304800" algn="l" rtl="0">
              <a:lnSpc>
                <a:spcPct val="115000"/>
              </a:lnSpc>
              <a:spcBef>
                <a:spcPts val="0"/>
              </a:spcBef>
              <a:spcAft>
                <a:spcPts val="0"/>
              </a:spcAft>
              <a:buSzPts val="1200"/>
              <a:buFont typeface="Raleway"/>
              <a:buChar char="○"/>
            </a:pPr>
            <a:r>
              <a:rPr lang="en" sz="1100" b="1">
                <a:solidFill>
                  <a:schemeClr val="dk2"/>
                </a:solidFill>
              </a:rPr>
              <a:t>For every metric, sustainability either performs better or keeps it constant</a:t>
            </a:r>
            <a:endParaRPr sz="1100" b="1">
              <a:solidFill>
                <a:schemeClr val="dk2"/>
              </a:solidFill>
            </a:endParaRPr>
          </a:p>
          <a:p>
            <a:pPr marL="914400" lvl="1" indent="-298450" algn="l" rtl="0">
              <a:lnSpc>
                <a:spcPct val="115000"/>
              </a:lnSpc>
              <a:spcBef>
                <a:spcPts val="0"/>
              </a:spcBef>
              <a:spcAft>
                <a:spcPts val="0"/>
              </a:spcAft>
              <a:buSzPts val="1100"/>
              <a:buChar char="○"/>
            </a:pPr>
            <a:r>
              <a:rPr lang="en" sz="1100" b="1">
                <a:solidFill>
                  <a:schemeClr val="dk2"/>
                </a:solidFill>
              </a:rPr>
              <a:t>Sustainability should definitely be a part of the Twitter strategy much more than it actually is, it leads to positive results</a:t>
            </a:r>
            <a:endParaRPr sz="1100" b="1">
              <a:solidFill>
                <a:schemeClr val="dk2"/>
              </a:solidFill>
            </a:endParaRPr>
          </a:p>
          <a:p>
            <a:pPr marL="914400" lvl="1" indent="-298450" algn="l" rtl="0">
              <a:lnSpc>
                <a:spcPct val="115000"/>
              </a:lnSpc>
              <a:spcBef>
                <a:spcPts val="0"/>
              </a:spcBef>
              <a:spcAft>
                <a:spcPts val="0"/>
              </a:spcAft>
              <a:buSzPts val="1100"/>
              <a:buChar char="○"/>
            </a:pPr>
            <a:r>
              <a:rPr lang="en" sz="1100" b="1">
                <a:solidFill>
                  <a:schemeClr val="dk2"/>
                </a:solidFill>
              </a:rPr>
              <a:t>Currently sustainable tweets cover a small part of the tweets of JET</a:t>
            </a:r>
            <a:endParaRPr sz="1200" b="1" i="1">
              <a:solidFill>
                <a:schemeClr val="dk1"/>
              </a:solidFill>
              <a:latin typeface="Raleway"/>
              <a:ea typeface="Raleway"/>
              <a:cs typeface="Raleway"/>
              <a:sym typeface="Raleway"/>
            </a:endParaRPr>
          </a:p>
          <a:p>
            <a:pPr marL="457200" lvl="0" indent="0" algn="l" rtl="0">
              <a:lnSpc>
                <a:spcPct val="115000"/>
              </a:lnSpc>
              <a:spcBef>
                <a:spcPts val="600"/>
              </a:spcBef>
              <a:spcAft>
                <a:spcPts val="0"/>
              </a:spcAft>
              <a:buNone/>
            </a:pPr>
            <a:endParaRPr sz="1200">
              <a:solidFill>
                <a:schemeClr val="dk1"/>
              </a:solidFill>
            </a:endParaRPr>
          </a:p>
        </p:txBody>
      </p:sp>
      <p:sp>
        <p:nvSpPr>
          <p:cNvPr id="245" name="Google Shape;245;p28"/>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17</a:t>
            </a:fld>
            <a:endParaRPr/>
          </a:p>
        </p:txBody>
      </p:sp>
      <p:grpSp>
        <p:nvGrpSpPr>
          <p:cNvPr id="246" name="Google Shape;246;p28"/>
          <p:cNvGrpSpPr/>
          <p:nvPr/>
        </p:nvGrpSpPr>
        <p:grpSpPr>
          <a:xfrm>
            <a:off x="7949917" y="369858"/>
            <a:ext cx="804748" cy="857410"/>
            <a:chOff x="5970800" y="1619250"/>
            <a:chExt cx="428650" cy="456725"/>
          </a:xfrm>
        </p:grpSpPr>
        <p:sp>
          <p:nvSpPr>
            <p:cNvPr id="247" name="Google Shape;247;p28"/>
            <p:cNvSpPr/>
            <p:nvPr/>
          </p:nvSpPr>
          <p:spPr>
            <a:xfrm>
              <a:off x="5970800" y="1674200"/>
              <a:ext cx="377975" cy="377950"/>
            </a:xfrm>
            <a:custGeom>
              <a:avLst/>
              <a:gdLst/>
              <a:ahLst/>
              <a:cxnLst/>
              <a:rect l="l" t="t" r="r" b="b"/>
              <a:pathLst>
                <a:path w="15119" h="15118" extrusionOk="0">
                  <a:moveTo>
                    <a:pt x="7181" y="0"/>
                  </a:moveTo>
                  <a:lnTo>
                    <a:pt x="6790" y="49"/>
                  </a:lnTo>
                  <a:lnTo>
                    <a:pt x="6424" y="98"/>
                  </a:lnTo>
                  <a:lnTo>
                    <a:pt x="6058" y="147"/>
                  </a:lnTo>
                  <a:lnTo>
                    <a:pt x="5691" y="244"/>
                  </a:lnTo>
                  <a:lnTo>
                    <a:pt x="5325" y="342"/>
                  </a:lnTo>
                  <a:lnTo>
                    <a:pt x="4983" y="464"/>
                  </a:lnTo>
                  <a:lnTo>
                    <a:pt x="4641" y="586"/>
                  </a:lnTo>
                  <a:lnTo>
                    <a:pt x="4299" y="733"/>
                  </a:lnTo>
                  <a:lnTo>
                    <a:pt x="3982" y="904"/>
                  </a:lnTo>
                  <a:lnTo>
                    <a:pt x="3664" y="1099"/>
                  </a:lnTo>
                  <a:lnTo>
                    <a:pt x="3347" y="1295"/>
                  </a:lnTo>
                  <a:lnTo>
                    <a:pt x="3053" y="1490"/>
                  </a:lnTo>
                  <a:lnTo>
                    <a:pt x="2760" y="1734"/>
                  </a:lnTo>
                  <a:lnTo>
                    <a:pt x="2492" y="1954"/>
                  </a:lnTo>
                  <a:lnTo>
                    <a:pt x="2223" y="2223"/>
                  </a:lnTo>
                  <a:lnTo>
                    <a:pt x="1979" y="2467"/>
                  </a:lnTo>
                  <a:lnTo>
                    <a:pt x="1735" y="2760"/>
                  </a:lnTo>
                  <a:lnTo>
                    <a:pt x="1515" y="3029"/>
                  </a:lnTo>
                  <a:lnTo>
                    <a:pt x="1295" y="3322"/>
                  </a:lnTo>
                  <a:lnTo>
                    <a:pt x="1100" y="3639"/>
                  </a:lnTo>
                  <a:lnTo>
                    <a:pt x="929" y="3957"/>
                  </a:lnTo>
                  <a:lnTo>
                    <a:pt x="758" y="4274"/>
                  </a:lnTo>
                  <a:lnTo>
                    <a:pt x="611" y="4616"/>
                  </a:lnTo>
                  <a:lnTo>
                    <a:pt x="465" y="4958"/>
                  </a:lnTo>
                  <a:lnTo>
                    <a:pt x="343" y="5300"/>
                  </a:lnTo>
                  <a:lnTo>
                    <a:pt x="245" y="5666"/>
                  </a:lnTo>
                  <a:lnTo>
                    <a:pt x="172" y="6033"/>
                  </a:lnTo>
                  <a:lnTo>
                    <a:pt x="98" y="6399"/>
                  </a:lnTo>
                  <a:lnTo>
                    <a:pt x="49" y="6790"/>
                  </a:lnTo>
                  <a:lnTo>
                    <a:pt x="25" y="7156"/>
                  </a:lnTo>
                  <a:lnTo>
                    <a:pt x="1" y="7547"/>
                  </a:lnTo>
                  <a:lnTo>
                    <a:pt x="25" y="7938"/>
                  </a:lnTo>
                  <a:lnTo>
                    <a:pt x="49" y="8328"/>
                  </a:lnTo>
                  <a:lnTo>
                    <a:pt x="98" y="8695"/>
                  </a:lnTo>
                  <a:lnTo>
                    <a:pt x="172" y="9085"/>
                  </a:lnTo>
                  <a:lnTo>
                    <a:pt x="245" y="9452"/>
                  </a:lnTo>
                  <a:lnTo>
                    <a:pt x="343" y="9794"/>
                  </a:lnTo>
                  <a:lnTo>
                    <a:pt x="465" y="10160"/>
                  </a:lnTo>
                  <a:lnTo>
                    <a:pt x="611" y="10502"/>
                  </a:lnTo>
                  <a:lnTo>
                    <a:pt x="758" y="10820"/>
                  </a:lnTo>
                  <a:lnTo>
                    <a:pt x="929" y="11161"/>
                  </a:lnTo>
                  <a:lnTo>
                    <a:pt x="1100" y="11479"/>
                  </a:lnTo>
                  <a:lnTo>
                    <a:pt x="1295" y="11772"/>
                  </a:lnTo>
                  <a:lnTo>
                    <a:pt x="1515" y="12065"/>
                  </a:lnTo>
                  <a:lnTo>
                    <a:pt x="1735" y="12358"/>
                  </a:lnTo>
                  <a:lnTo>
                    <a:pt x="1979" y="12627"/>
                  </a:lnTo>
                  <a:lnTo>
                    <a:pt x="2223" y="12895"/>
                  </a:lnTo>
                  <a:lnTo>
                    <a:pt x="2492" y="13140"/>
                  </a:lnTo>
                  <a:lnTo>
                    <a:pt x="2760" y="13384"/>
                  </a:lnTo>
                  <a:lnTo>
                    <a:pt x="3053" y="13604"/>
                  </a:lnTo>
                  <a:lnTo>
                    <a:pt x="3347" y="13824"/>
                  </a:lnTo>
                  <a:lnTo>
                    <a:pt x="3664" y="14019"/>
                  </a:lnTo>
                  <a:lnTo>
                    <a:pt x="3982" y="14190"/>
                  </a:lnTo>
                  <a:lnTo>
                    <a:pt x="4299" y="14361"/>
                  </a:lnTo>
                  <a:lnTo>
                    <a:pt x="4641" y="14507"/>
                  </a:lnTo>
                  <a:lnTo>
                    <a:pt x="4983" y="14654"/>
                  </a:lnTo>
                  <a:lnTo>
                    <a:pt x="5325" y="14776"/>
                  </a:lnTo>
                  <a:lnTo>
                    <a:pt x="5691" y="14874"/>
                  </a:lnTo>
                  <a:lnTo>
                    <a:pt x="6058" y="14947"/>
                  </a:lnTo>
                  <a:lnTo>
                    <a:pt x="6424" y="15020"/>
                  </a:lnTo>
                  <a:lnTo>
                    <a:pt x="6790" y="15069"/>
                  </a:lnTo>
                  <a:lnTo>
                    <a:pt x="7181" y="15094"/>
                  </a:lnTo>
                  <a:lnTo>
                    <a:pt x="7572" y="15118"/>
                  </a:lnTo>
                  <a:lnTo>
                    <a:pt x="7963" y="15094"/>
                  </a:lnTo>
                  <a:lnTo>
                    <a:pt x="8329" y="15069"/>
                  </a:lnTo>
                  <a:lnTo>
                    <a:pt x="8720" y="15020"/>
                  </a:lnTo>
                  <a:lnTo>
                    <a:pt x="9086" y="14947"/>
                  </a:lnTo>
                  <a:lnTo>
                    <a:pt x="9452" y="14874"/>
                  </a:lnTo>
                  <a:lnTo>
                    <a:pt x="9819" y="14776"/>
                  </a:lnTo>
                  <a:lnTo>
                    <a:pt x="10161" y="14654"/>
                  </a:lnTo>
                  <a:lnTo>
                    <a:pt x="10503" y="14507"/>
                  </a:lnTo>
                  <a:lnTo>
                    <a:pt x="10844" y="14361"/>
                  </a:lnTo>
                  <a:lnTo>
                    <a:pt x="11162" y="14190"/>
                  </a:lnTo>
                  <a:lnTo>
                    <a:pt x="11479" y="14019"/>
                  </a:lnTo>
                  <a:lnTo>
                    <a:pt x="11797" y="13824"/>
                  </a:lnTo>
                  <a:lnTo>
                    <a:pt x="12090" y="13604"/>
                  </a:lnTo>
                  <a:lnTo>
                    <a:pt x="12383" y="13384"/>
                  </a:lnTo>
                  <a:lnTo>
                    <a:pt x="12652" y="13140"/>
                  </a:lnTo>
                  <a:lnTo>
                    <a:pt x="12920" y="12895"/>
                  </a:lnTo>
                  <a:lnTo>
                    <a:pt x="13165" y="12627"/>
                  </a:lnTo>
                  <a:lnTo>
                    <a:pt x="13409" y="12358"/>
                  </a:lnTo>
                  <a:lnTo>
                    <a:pt x="13629" y="12065"/>
                  </a:lnTo>
                  <a:lnTo>
                    <a:pt x="13824" y="11772"/>
                  </a:lnTo>
                  <a:lnTo>
                    <a:pt x="14019" y="11479"/>
                  </a:lnTo>
                  <a:lnTo>
                    <a:pt x="14215" y="11161"/>
                  </a:lnTo>
                  <a:lnTo>
                    <a:pt x="14386" y="10820"/>
                  </a:lnTo>
                  <a:lnTo>
                    <a:pt x="14532" y="10502"/>
                  </a:lnTo>
                  <a:lnTo>
                    <a:pt x="14654" y="10160"/>
                  </a:lnTo>
                  <a:lnTo>
                    <a:pt x="14777" y="9794"/>
                  </a:lnTo>
                  <a:lnTo>
                    <a:pt x="14899" y="9452"/>
                  </a:lnTo>
                  <a:lnTo>
                    <a:pt x="14972" y="9085"/>
                  </a:lnTo>
                  <a:lnTo>
                    <a:pt x="15045" y="8695"/>
                  </a:lnTo>
                  <a:lnTo>
                    <a:pt x="15094" y="8328"/>
                  </a:lnTo>
                  <a:lnTo>
                    <a:pt x="15118" y="7938"/>
                  </a:lnTo>
                  <a:lnTo>
                    <a:pt x="15118" y="7547"/>
                  </a:lnTo>
                  <a:lnTo>
                    <a:pt x="15094" y="6936"/>
                  </a:lnTo>
                  <a:lnTo>
                    <a:pt x="15021" y="6326"/>
                  </a:lnTo>
                  <a:lnTo>
                    <a:pt x="14899" y="5740"/>
                  </a:lnTo>
                  <a:lnTo>
                    <a:pt x="14728" y="5178"/>
                  </a:lnTo>
                  <a:lnTo>
                    <a:pt x="14532" y="4616"/>
                  </a:lnTo>
                  <a:lnTo>
                    <a:pt x="14288" y="4079"/>
                  </a:lnTo>
                  <a:lnTo>
                    <a:pt x="13995" y="3590"/>
                  </a:lnTo>
                  <a:lnTo>
                    <a:pt x="13653" y="3102"/>
                  </a:lnTo>
                  <a:lnTo>
                    <a:pt x="13458" y="3053"/>
                  </a:lnTo>
                  <a:lnTo>
                    <a:pt x="12163" y="4347"/>
                  </a:lnTo>
                  <a:lnTo>
                    <a:pt x="12383" y="4689"/>
                  </a:lnTo>
                  <a:lnTo>
                    <a:pt x="12578" y="5056"/>
                  </a:lnTo>
                  <a:lnTo>
                    <a:pt x="12749" y="5446"/>
                  </a:lnTo>
                  <a:lnTo>
                    <a:pt x="12896" y="5837"/>
                  </a:lnTo>
                  <a:lnTo>
                    <a:pt x="13018" y="6252"/>
                  </a:lnTo>
                  <a:lnTo>
                    <a:pt x="13091" y="6668"/>
                  </a:lnTo>
                  <a:lnTo>
                    <a:pt x="13165" y="7107"/>
                  </a:lnTo>
                  <a:lnTo>
                    <a:pt x="13165" y="7547"/>
                  </a:lnTo>
                  <a:lnTo>
                    <a:pt x="13140" y="8133"/>
                  </a:lnTo>
                  <a:lnTo>
                    <a:pt x="13067" y="8695"/>
                  </a:lnTo>
                  <a:lnTo>
                    <a:pt x="12920" y="9208"/>
                  </a:lnTo>
                  <a:lnTo>
                    <a:pt x="12725" y="9745"/>
                  </a:lnTo>
                  <a:lnTo>
                    <a:pt x="12505" y="10233"/>
                  </a:lnTo>
                  <a:lnTo>
                    <a:pt x="12212" y="10673"/>
                  </a:lnTo>
                  <a:lnTo>
                    <a:pt x="11895" y="11113"/>
                  </a:lnTo>
                  <a:lnTo>
                    <a:pt x="11528" y="11503"/>
                  </a:lnTo>
                  <a:lnTo>
                    <a:pt x="11138" y="11870"/>
                  </a:lnTo>
                  <a:lnTo>
                    <a:pt x="10698" y="12187"/>
                  </a:lnTo>
                  <a:lnTo>
                    <a:pt x="10234" y="12480"/>
                  </a:lnTo>
                  <a:lnTo>
                    <a:pt x="9745" y="12725"/>
                  </a:lnTo>
                  <a:lnTo>
                    <a:pt x="9233" y="12895"/>
                  </a:lnTo>
                  <a:lnTo>
                    <a:pt x="8695" y="13042"/>
                  </a:lnTo>
                  <a:lnTo>
                    <a:pt x="8133" y="13140"/>
                  </a:lnTo>
                  <a:lnTo>
                    <a:pt x="7572" y="13164"/>
                  </a:lnTo>
                  <a:lnTo>
                    <a:pt x="6986" y="13140"/>
                  </a:lnTo>
                  <a:lnTo>
                    <a:pt x="6448" y="13042"/>
                  </a:lnTo>
                  <a:lnTo>
                    <a:pt x="5911" y="12895"/>
                  </a:lnTo>
                  <a:lnTo>
                    <a:pt x="5398" y="12725"/>
                  </a:lnTo>
                  <a:lnTo>
                    <a:pt x="4910" y="12480"/>
                  </a:lnTo>
                  <a:lnTo>
                    <a:pt x="4446" y="12187"/>
                  </a:lnTo>
                  <a:lnTo>
                    <a:pt x="4006" y="11870"/>
                  </a:lnTo>
                  <a:lnTo>
                    <a:pt x="3615" y="11503"/>
                  </a:lnTo>
                  <a:lnTo>
                    <a:pt x="3249" y="11113"/>
                  </a:lnTo>
                  <a:lnTo>
                    <a:pt x="2931" y="10673"/>
                  </a:lnTo>
                  <a:lnTo>
                    <a:pt x="2638" y="10233"/>
                  </a:lnTo>
                  <a:lnTo>
                    <a:pt x="2418" y="9745"/>
                  </a:lnTo>
                  <a:lnTo>
                    <a:pt x="2223" y="9208"/>
                  </a:lnTo>
                  <a:lnTo>
                    <a:pt x="2077" y="8695"/>
                  </a:lnTo>
                  <a:lnTo>
                    <a:pt x="2003" y="8133"/>
                  </a:lnTo>
                  <a:lnTo>
                    <a:pt x="1954" y="7547"/>
                  </a:lnTo>
                  <a:lnTo>
                    <a:pt x="2003" y="6985"/>
                  </a:lnTo>
                  <a:lnTo>
                    <a:pt x="2077" y="6423"/>
                  </a:lnTo>
                  <a:lnTo>
                    <a:pt x="2223" y="5886"/>
                  </a:lnTo>
                  <a:lnTo>
                    <a:pt x="2418" y="5373"/>
                  </a:lnTo>
                  <a:lnTo>
                    <a:pt x="2638" y="4885"/>
                  </a:lnTo>
                  <a:lnTo>
                    <a:pt x="2931" y="4421"/>
                  </a:lnTo>
                  <a:lnTo>
                    <a:pt x="3249" y="4005"/>
                  </a:lnTo>
                  <a:lnTo>
                    <a:pt x="3615" y="3590"/>
                  </a:lnTo>
                  <a:lnTo>
                    <a:pt x="4006" y="3224"/>
                  </a:lnTo>
                  <a:lnTo>
                    <a:pt x="4446" y="2906"/>
                  </a:lnTo>
                  <a:lnTo>
                    <a:pt x="4910" y="2638"/>
                  </a:lnTo>
                  <a:lnTo>
                    <a:pt x="5398" y="2394"/>
                  </a:lnTo>
                  <a:lnTo>
                    <a:pt x="5911" y="2198"/>
                  </a:lnTo>
                  <a:lnTo>
                    <a:pt x="6448" y="2076"/>
                  </a:lnTo>
                  <a:lnTo>
                    <a:pt x="6986" y="1978"/>
                  </a:lnTo>
                  <a:lnTo>
                    <a:pt x="7572" y="1954"/>
                  </a:lnTo>
                  <a:lnTo>
                    <a:pt x="8011" y="1978"/>
                  </a:lnTo>
                  <a:lnTo>
                    <a:pt x="8451" y="2027"/>
                  </a:lnTo>
                  <a:lnTo>
                    <a:pt x="8866" y="2100"/>
                  </a:lnTo>
                  <a:lnTo>
                    <a:pt x="9281" y="2223"/>
                  </a:lnTo>
                  <a:lnTo>
                    <a:pt x="9672" y="2369"/>
                  </a:lnTo>
                  <a:lnTo>
                    <a:pt x="10063" y="2540"/>
                  </a:lnTo>
                  <a:lnTo>
                    <a:pt x="10429" y="2735"/>
                  </a:lnTo>
                  <a:lnTo>
                    <a:pt x="10771" y="2955"/>
                  </a:lnTo>
                  <a:lnTo>
                    <a:pt x="11943" y="1807"/>
                  </a:lnTo>
                  <a:lnTo>
                    <a:pt x="11846" y="1343"/>
                  </a:lnTo>
                  <a:lnTo>
                    <a:pt x="11382" y="1026"/>
                  </a:lnTo>
                  <a:lnTo>
                    <a:pt x="10893" y="782"/>
                  </a:lnTo>
                  <a:lnTo>
                    <a:pt x="10380" y="537"/>
                  </a:lnTo>
                  <a:lnTo>
                    <a:pt x="9843" y="342"/>
                  </a:lnTo>
                  <a:lnTo>
                    <a:pt x="9306" y="195"/>
                  </a:lnTo>
                  <a:lnTo>
                    <a:pt x="8744" y="98"/>
                  </a:lnTo>
                  <a:lnTo>
                    <a:pt x="8158" y="25"/>
                  </a:lnTo>
                  <a:lnTo>
                    <a:pt x="7572" y="0"/>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8"/>
            <p:cNvSpPr/>
            <p:nvPr/>
          </p:nvSpPr>
          <p:spPr>
            <a:xfrm>
              <a:off x="6068500" y="1771875"/>
              <a:ext cx="182575" cy="182600"/>
            </a:xfrm>
            <a:custGeom>
              <a:avLst/>
              <a:gdLst/>
              <a:ahLst/>
              <a:cxnLst/>
              <a:rect l="l" t="t" r="r" b="b"/>
              <a:pathLst>
                <a:path w="7303" h="7304" extrusionOk="0">
                  <a:moveTo>
                    <a:pt x="3664" y="1"/>
                  </a:moveTo>
                  <a:lnTo>
                    <a:pt x="3297" y="25"/>
                  </a:lnTo>
                  <a:lnTo>
                    <a:pt x="2931" y="74"/>
                  </a:lnTo>
                  <a:lnTo>
                    <a:pt x="2565" y="147"/>
                  </a:lnTo>
                  <a:lnTo>
                    <a:pt x="2247" y="294"/>
                  </a:lnTo>
                  <a:lnTo>
                    <a:pt x="1930" y="440"/>
                  </a:lnTo>
                  <a:lnTo>
                    <a:pt x="1612" y="611"/>
                  </a:lnTo>
                  <a:lnTo>
                    <a:pt x="1344" y="831"/>
                  </a:lnTo>
                  <a:lnTo>
                    <a:pt x="1075" y="1075"/>
                  </a:lnTo>
                  <a:lnTo>
                    <a:pt x="831" y="1320"/>
                  </a:lnTo>
                  <a:lnTo>
                    <a:pt x="635" y="1613"/>
                  </a:lnTo>
                  <a:lnTo>
                    <a:pt x="440" y="1906"/>
                  </a:lnTo>
                  <a:lnTo>
                    <a:pt x="293" y="2223"/>
                  </a:lnTo>
                  <a:lnTo>
                    <a:pt x="171" y="2565"/>
                  </a:lnTo>
                  <a:lnTo>
                    <a:pt x="74" y="2907"/>
                  </a:lnTo>
                  <a:lnTo>
                    <a:pt x="25" y="3273"/>
                  </a:lnTo>
                  <a:lnTo>
                    <a:pt x="0" y="3640"/>
                  </a:lnTo>
                  <a:lnTo>
                    <a:pt x="25" y="4031"/>
                  </a:lnTo>
                  <a:lnTo>
                    <a:pt x="74" y="4373"/>
                  </a:lnTo>
                  <a:lnTo>
                    <a:pt x="171" y="4739"/>
                  </a:lnTo>
                  <a:lnTo>
                    <a:pt x="293" y="5081"/>
                  </a:lnTo>
                  <a:lnTo>
                    <a:pt x="440" y="5398"/>
                  </a:lnTo>
                  <a:lnTo>
                    <a:pt x="635" y="5691"/>
                  </a:lnTo>
                  <a:lnTo>
                    <a:pt x="831" y="5960"/>
                  </a:lnTo>
                  <a:lnTo>
                    <a:pt x="1075" y="6229"/>
                  </a:lnTo>
                  <a:lnTo>
                    <a:pt x="1344" y="6473"/>
                  </a:lnTo>
                  <a:lnTo>
                    <a:pt x="1612" y="6668"/>
                  </a:lnTo>
                  <a:lnTo>
                    <a:pt x="1930" y="6864"/>
                  </a:lnTo>
                  <a:lnTo>
                    <a:pt x="2247" y="7010"/>
                  </a:lnTo>
                  <a:lnTo>
                    <a:pt x="2565" y="7132"/>
                  </a:lnTo>
                  <a:lnTo>
                    <a:pt x="2931" y="7230"/>
                  </a:lnTo>
                  <a:lnTo>
                    <a:pt x="3297" y="7279"/>
                  </a:lnTo>
                  <a:lnTo>
                    <a:pt x="3664" y="7303"/>
                  </a:lnTo>
                  <a:lnTo>
                    <a:pt x="4030" y="7279"/>
                  </a:lnTo>
                  <a:lnTo>
                    <a:pt x="4396" y="7230"/>
                  </a:lnTo>
                  <a:lnTo>
                    <a:pt x="4738" y="7132"/>
                  </a:lnTo>
                  <a:lnTo>
                    <a:pt x="5080" y="7010"/>
                  </a:lnTo>
                  <a:lnTo>
                    <a:pt x="5398" y="6864"/>
                  </a:lnTo>
                  <a:lnTo>
                    <a:pt x="5691" y="6668"/>
                  </a:lnTo>
                  <a:lnTo>
                    <a:pt x="5984" y="6473"/>
                  </a:lnTo>
                  <a:lnTo>
                    <a:pt x="6253" y="6229"/>
                  </a:lnTo>
                  <a:lnTo>
                    <a:pt x="6472" y="5960"/>
                  </a:lnTo>
                  <a:lnTo>
                    <a:pt x="6692" y="5691"/>
                  </a:lnTo>
                  <a:lnTo>
                    <a:pt x="6863" y="5398"/>
                  </a:lnTo>
                  <a:lnTo>
                    <a:pt x="7034" y="5081"/>
                  </a:lnTo>
                  <a:lnTo>
                    <a:pt x="7156" y="4739"/>
                  </a:lnTo>
                  <a:lnTo>
                    <a:pt x="7230" y="4373"/>
                  </a:lnTo>
                  <a:lnTo>
                    <a:pt x="7303" y="4031"/>
                  </a:lnTo>
                  <a:lnTo>
                    <a:pt x="7303" y="3640"/>
                  </a:lnTo>
                  <a:lnTo>
                    <a:pt x="7303" y="3396"/>
                  </a:lnTo>
                  <a:lnTo>
                    <a:pt x="7278" y="3176"/>
                  </a:lnTo>
                  <a:lnTo>
                    <a:pt x="7254" y="2932"/>
                  </a:lnTo>
                  <a:lnTo>
                    <a:pt x="7181" y="2712"/>
                  </a:lnTo>
                  <a:lnTo>
                    <a:pt x="7132" y="2492"/>
                  </a:lnTo>
                  <a:lnTo>
                    <a:pt x="7034" y="2272"/>
                  </a:lnTo>
                  <a:lnTo>
                    <a:pt x="6839" y="1857"/>
                  </a:lnTo>
                  <a:lnTo>
                    <a:pt x="5325" y="3347"/>
                  </a:lnTo>
                  <a:lnTo>
                    <a:pt x="5349" y="3640"/>
                  </a:lnTo>
                  <a:lnTo>
                    <a:pt x="5349" y="3811"/>
                  </a:lnTo>
                  <a:lnTo>
                    <a:pt x="5325" y="3982"/>
                  </a:lnTo>
                  <a:lnTo>
                    <a:pt x="5276" y="4153"/>
                  </a:lnTo>
                  <a:lnTo>
                    <a:pt x="5227" y="4299"/>
                  </a:lnTo>
                  <a:lnTo>
                    <a:pt x="5154" y="4446"/>
                  </a:lnTo>
                  <a:lnTo>
                    <a:pt x="5080" y="4592"/>
                  </a:lnTo>
                  <a:lnTo>
                    <a:pt x="4983" y="4739"/>
                  </a:lnTo>
                  <a:lnTo>
                    <a:pt x="4860" y="4861"/>
                  </a:lnTo>
                  <a:lnTo>
                    <a:pt x="4738" y="4959"/>
                  </a:lnTo>
                  <a:lnTo>
                    <a:pt x="4616" y="5056"/>
                  </a:lnTo>
                  <a:lnTo>
                    <a:pt x="4470" y="5154"/>
                  </a:lnTo>
                  <a:lnTo>
                    <a:pt x="4323" y="5203"/>
                  </a:lnTo>
                  <a:lnTo>
                    <a:pt x="4177" y="5276"/>
                  </a:lnTo>
                  <a:lnTo>
                    <a:pt x="4006" y="5301"/>
                  </a:lnTo>
                  <a:lnTo>
                    <a:pt x="3835" y="5349"/>
                  </a:lnTo>
                  <a:lnTo>
                    <a:pt x="3493" y="5349"/>
                  </a:lnTo>
                  <a:lnTo>
                    <a:pt x="3322" y="5301"/>
                  </a:lnTo>
                  <a:lnTo>
                    <a:pt x="3151" y="5276"/>
                  </a:lnTo>
                  <a:lnTo>
                    <a:pt x="3004" y="5203"/>
                  </a:lnTo>
                  <a:lnTo>
                    <a:pt x="2858" y="5154"/>
                  </a:lnTo>
                  <a:lnTo>
                    <a:pt x="2711" y="5056"/>
                  </a:lnTo>
                  <a:lnTo>
                    <a:pt x="2589" y="4959"/>
                  </a:lnTo>
                  <a:lnTo>
                    <a:pt x="2467" y="4861"/>
                  </a:lnTo>
                  <a:lnTo>
                    <a:pt x="2345" y="4739"/>
                  </a:lnTo>
                  <a:lnTo>
                    <a:pt x="2247" y="4592"/>
                  </a:lnTo>
                  <a:lnTo>
                    <a:pt x="2174" y="4446"/>
                  </a:lnTo>
                  <a:lnTo>
                    <a:pt x="2101" y="4299"/>
                  </a:lnTo>
                  <a:lnTo>
                    <a:pt x="2027" y="4153"/>
                  </a:lnTo>
                  <a:lnTo>
                    <a:pt x="2003" y="3982"/>
                  </a:lnTo>
                  <a:lnTo>
                    <a:pt x="1979" y="3811"/>
                  </a:lnTo>
                  <a:lnTo>
                    <a:pt x="1954" y="3640"/>
                  </a:lnTo>
                  <a:lnTo>
                    <a:pt x="1979" y="3469"/>
                  </a:lnTo>
                  <a:lnTo>
                    <a:pt x="2003" y="3298"/>
                  </a:lnTo>
                  <a:lnTo>
                    <a:pt x="2027" y="3151"/>
                  </a:lnTo>
                  <a:lnTo>
                    <a:pt x="2101" y="2980"/>
                  </a:lnTo>
                  <a:lnTo>
                    <a:pt x="2174" y="2834"/>
                  </a:lnTo>
                  <a:lnTo>
                    <a:pt x="2247" y="2687"/>
                  </a:lnTo>
                  <a:lnTo>
                    <a:pt x="2345" y="2565"/>
                  </a:lnTo>
                  <a:lnTo>
                    <a:pt x="2467" y="2443"/>
                  </a:lnTo>
                  <a:lnTo>
                    <a:pt x="2589" y="2345"/>
                  </a:lnTo>
                  <a:lnTo>
                    <a:pt x="2711" y="2248"/>
                  </a:lnTo>
                  <a:lnTo>
                    <a:pt x="2858" y="2150"/>
                  </a:lnTo>
                  <a:lnTo>
                    <a:pt x="3004" y="2077"/>
                  </a:lnTo>
                  <a:lnTo>
                    <a:pt x="3151" y="2028"/>
                  </a:lnTo>
                  <a:lnTo>
                    <a:pt x="3322" y="1979"/>
                  </a:lnTo>
                  <a:lnTo>
                    <a:pt x="3493" y="1955"/>
                  </a:lnTo>
                  <a:lnTo>
                    <a:pt x="3664" y="1955"/>
                  </a:lnTo>
                  <a:lnTo>
                    <a:pt x="3957" y="1979"/>
                  </a:lnTo>
                  <a:lnTo>
                    <a:pt x="5447" y="465"/>
                  </a:lnTo>
                  <a:lnTo>
                    <a:pt x="5056" y="269"/>
                  </a:lnTo>
                  <a:lnTo>
                    <a:pt x="4836" y="196"/>
                  </a:lnTo>
                  <a:lnTo>
                    <a:pt x="4616" y="123"/>
                  </a:lnTo>
                  <a:lnTo>
                    <a:pt x="4372" y="74"/>
                  </a:lnTo>
                  <a:lnTo>
                    <a:pt x="4152" y="25"/>
                  </a:lnTo>
                  <a:lnTo>
                    <a:pt x="3908" y="1"/>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8"/>
            <p:cNvSpPr/>
            <p:nvPr/>
          </p:nvSpPr>
          <p:spPr>
            <a:xfrm>
              <a:off x="5981175" y="2005125"/>
              <a:ext cx="75125" cy="70850"/>
            </a:xfrm>
            <a:custGeom>
              <a:avLst/>
              <a:gdLst/>
              <a:ahLst/>
              <a:cxnLst/>
              <a:rect l="l" t="t" r="r" b="b"/>
              <a:pathLst>
                <a:path w="3005" h="2834" extrusionOk="0">
                  <a:moveTo>
                    <a:pt x="1466" y="0"/>
                  </a:moveTo>
                  <a:lnTo>
                    <a:pt x="294" y="1173"/>
                  </a:lnTo>
                  <a:lnTo>
                    <a:pt x="172" y="1319"/>
                  </a:lnTo>
                  <a:lnTo>
                    <a:pt x="74" y="1490"/>
                  </a:lnTo>
                  <a:lnTo>
                    <a:pt x="25" y="1661"/>
                  </a:lnTo>
                  <a:lnTo>
                    <a:pt x="1" y="1857"/>
                  </a:lnTo>
                  <a:lnTo>
                    <a:pt x="25" y="2052"/>
                  </a:lnTo>
                  <a:lnTo>
                    <a:pt x="74" y="2223"/>
                  </a:lnTo>
                  <a:lnTo>
                    <a:pt x="172" y="2394"/>
                  </a:lnTo>
                  <a:lnTo>
                    <a:pt x="294" y="2540"/>
                  </a:lnTo>
                  <a:lnTo>
                    <a:pt x="440" y="2663"/>
                  </a:lnTo>
                  <a:lnTo>
                    <a:pt x="611" y="2760"/>
                  </a:lnTo>
                  <a:lnTo>
                    <a:pt x="807" y="2809"/>
                  </a:lnTo>
                  <a:lnTo>
                    <a:pt x="978" y="2833"/>
                  </a:lnTo>
                  <a:lnTo>
                    <a:pt x="1173" y="2809"/>
                  </a:lnTo>
                  <a:lnTo>
                    <a:pt x="1344" y="2760"/>
                  </a:lnTo>
                  <a:lnTo>
                    <a:pt x="1515" y="2663"/>
                  </a:lnTo>
                  <a:lnTo>
                    <a:pt x="1686" y="2540"/>
                  </a:lnTo>
                  <a:lnTo>
                    <a:pt x="2858" y="1368"/>
                  </a:lnTo>
                  <a:lnTo>
                    <a:pt x="3005" y="1197"/>
                  </a:lnTo>
                  <a:lnTo>
                    <a:pt x="2590" y="928"/>
                  </a:lnTo>
                  <a:lnTo>
                    <a:pt x="2199" y="635"/>
                  </a:lnTo>
                  <a:lnTo>
                    <a:pt x="1808" y="342"/>
                  </a:lnTo>
                  <a:lnTo>
                    <a:pt x="1466" y="0"/>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8"/>
            <p:cNvSpPr/>
            <p:nvPr/>
          </p:nvSpPr>
          <p:spPr>
            <a:xfrm>
              <a:off x="6263875" y="2005125"/>
              <a:ext cx="74525" cy="70850"/>
            </a:xfrm>
            <a:custGeom>
              <a:avLst/>
              <a:gdLst/>
              <a:ahLst/>
              <a:cxnLst/>
              <a:rect l="l" t="t" r="r" b="b"/>
              <a:pathLst>
                <a:path w="2981" h="2834" extrusionOk="0">
                  <a:moveTo>
                    <a:pt x="1539" y="0"/>
                  </a:moveTo>
                  <a:lnTo>
                    <a:pt x="1173" y="342"/>
                  </a:lnTo>
                  <a:lnTo>
                    <a:pt x="807" y="635"/>
                  </a:lnTo>
                  <a:lnTo>
                    <a:pt x="416" y="928"/>
                  </a:lnTo>
                  <a:lnTo>
                    <a:pt x="1" y="1197"/>
                  </a:lnTo>
                  <a:lnTo>
                    <a:pt x="123" y="1368"/>
                  </a:lnTo>
                  <a:lnTo>
                    <a:pt x="1319" y="2540"/>
                  </a:lnTo>
                  <a:lnTo>
                    <a:pt x="1466" y="2663"/>
                  </a:lnTo>
                  <a:lnTo>
                    <a:pt x="1637" y="2760"/>
                  </a:lnTo>
                  <a:lnTo>
                    <a:pt x="1832" y="2809"/>
                  </a:lnTo>
                  <a:lnTo>
                    <a:pt x="2003" y="2833"/>
                  </a:lnTo>
                  <a:lnTo>
                    <a:pt x="2199" y="2809"/>
                  </a:lnTo>
                  <a:lnTo>
                    <a:pt x="2370" y="2760"/>
                  </a:lnTo>
                  <a:lnTo>
                    <a:pt x="2541" y="2663"/>
                  </a:lnTo>
                  <a:lnTo>
                    <a:pt x="2712" y="2540"/>
                  </a:lnTo>
                  <a:lnTo>
                    <a:pt x="2834" y="2394"/>
                  </a:lnTo>
                  <a:lnTo>
                    <a:pt x="2931" y="2223"/>
                  </a:lnTo>
                  <a:lnTo>
                    <a:pt x="2980" y="2052"/>
                  </a:lnTo>
                  <a:lnTo>
                    <a:pt x="2980" y="1857"/>
                  </a:lnTo>
                  <a:lnTo>
                    <a:pt x="2980" y="1661"/>
                  </a:lnTo>
                  <a:lnTo>
                    <a:pt x="2931" y="1490"/>
                  </a:lnTo>
                  <a:lnTo>
                    <a:pt x="2834" y="1319"/>
                  </a:lnTo>
                  <a:lnTo>
                    <a:pt x="2712" y="1173"/>
                  </a:lnTo>
                  <a:lnTo>
                    <a:pt x="1539" y="0"/>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8"/>
            <p:cNvSpPr/>
            <p:nvPr/>
          </p:nvSpPr>
          <p:spPr>
            <a:xfrm>
              <a:off x="6147875" y="1619250"/>
              <a:ext cx="251575" cy="255850"/>
            </a:xfrm>
            <a:custGeom>
              <a:avLst/>
              <a:gdLst/>
              <a:ahLst/>
              <a:cxnLst/>
              <a:rect l="l" t="t" r="r" b="b"/>
              <a:pathLst>
                <a:path w="10063" h="10234" extrusionOk="0">
                  <a:moveTo>
                    <a:pt x="7352" y="0"/>
                  </a:moveTo>
                  <a:lnTo>
                    <a:pt x="7254" y="24"/>
                  </a:lnTo>
                  <a:lnTo>
                    <a:pt x="7181" y="73"/>
                  </a:lnTo>
                  <a:lnTo>
                    <a:pt x="7083" y="147"/>
                  </a:lnTo>
                  <a:lnTo>
                    <a:pt x="5447" y="1758"/>
                  </a:lnTo>
                  <a:lnTo>
                    <a:pt x="5373" y="1856"/>
                  </a:lnTo>
                  <a:lnTo>
                    <a:pt x="5300" y="1978"/>
                  </a:lnTo>
                  <a:lnTo>
                    <a:pt x="5227" y="2125"/>
                  </a:lnTo>
                  <a:lnTo>
                    <a:pt x="5178" y="2247"/>
                  </a:lnTo>
                  <a:lnTo>
                    <a:pt x="5154" y="2393"/>
                  </a:lnTo>
                  <a:lnTo>
                    <a:pt x="5129" y="2540"/>
                  </a:lnTo>
                  <a:lnTo>
                    <a:pt x="5129" y="2687"/>
                  </a:lnTo>
                  <a:lnTo>
                    <a:pt x="5129" y="2809"/>
                  </a:lnTo>
                  <a:lnTo>
                    <a:pt x="5349" y="3981"/>
                  </a:lnTo>
                  <a:lnTo>
                    <a:pt x="5398" y="4152"/>
                  </a:lnTo>
                  <a:lnTo>
                    <a:pt x="147" y="9403"/>
                  </a:lnTo>
                  <a:lnTo>
                    <a:pt x="74" y="9476"/>
                  </a:lnTo>
                  <a:lnTo>
                    <a:pt x="25" y="9574"/>
                  </a:lnTo>
                  <a:lnTo>
                    <a:pt x="0" y="9672"/>
                  </a:lnTo>
                  <a:lnTo>
                    <a:pt x="0" y="9745"/>
                  </a:lnTo>
                  <a:lnTo>
                    <a:pt x="0" y="9843"/>
                  </a:lnTo>
                  <a:lnTo>
                    <a:pt x="25" y="9940"/>
                  </a:lnTo>
                  <a:lnTo>
                    <a:pt x="74" y="10013"/>
                  </a:lnTo>
                  <a:lnTo>
                    <a:pt x="147" y="10087"/>
                  </a:lnTo>
                  <a:lnTo>
                    <a:pt x="220" y="10160"/>
                  </a:lnTo>
                  <a:lnTo>
                    <a:pt x="293" y="10209"/>
                  </a:lnTo>
                  <a:lnTo>
                    <a:pt x="391" y="10233"/>
                  </a:lnTo>
                  <a:lnTo>
                    <a:pt x="586" y="10233"/>
                  </a:lnTo>
                  <a:lnTo>
                    <a:pt x="660" y="10209"/>
                  </a:lnTo>
                  <a:lnTo>
                    <a:pt x="757" y="10160"/>
                  </a:lnTo>
                  <a:lnTo>
                    <a:pt x="831" y="10087"/>
                  </a:lnTo>
                  <a:lnTo>
                    <a:pt x="6204" y="4738"/>
                  </a:lnTo>
                  <a:lnTo>
                    <a:pt x="7254" y="4909"/>
                  </a:lnTo>
                  <a:lnTo>
                    <a:pt x="7376" y="4933"/>
                  </a:lnTo>
                  <a:lnTo>
                    <a:pt x="7523" y="4933"/>
                  </a:lnTo>
                  <a:lnTo>
                    <a:pt x="7645" y="4909"/>
                  </a:lnTo>
                  <a:lnTo>
                    <a:pt x="7791" y="4860"/>
                  </a:lnTo>
                  <a:lnTo>
                    <a:pt x="7938" y="4811"/>
                  </a:lnTo>
                  <a:lnTo>
                    <a:pt x="8060" y="4763"/>
                  </a:lnTo>
                  <a:lnTo>
                    <a:pt x="8182" y="4689"/>
                  </a:lnTo>
                  <a:lnTo>
                    <a:pt x="8280" y="4592"/>
                  </a:lnTo>
                  <a:lnTo>
                    <a:pt x="9916" y="2955"/>
                  </a:lnTo>
                  <a:lnTo>
                    <a:pt x="9989" y="2882"/>
                  </a:lnTo>
                  <a:lnTo>
                    <a:pt x="10038" y="2784"/>
                  </a:lnTo>
                  <a:lnTo>
                    <a:pt x="10063" y="2711"/>
                  </a:lnTo>
                  <a:lnTo>
                    <a:pt x="10038" y="2613"/>
                  </a:lnTo>
                  <a:lnTo>
                    <a:pt x="10014" y="2564"/>
                  </a:lnTo>
                  <a:lnTo>
                    <a:pt x="9940" y="2491"/>
                  </a:lnTo>
                  <a:lnTo>
                    <a:pt x="9843" y="2442"/>
                  </a:lnTo>
                  <a:lnTo>
                    <a:pt x="9745" y="2418"/>
                  </a:lnTo>
                  <a:lnTo>
                    <a:pt x="8695" y="2223"/>
                  </a:lnTo>
                  <a:lnTo>
                    <a:pt x="9721" y="1197"/>
                  </a:lnTo>
                  <a:lnTo>
                    <a:pt x="9794" y="1123"/>
                  </a:lnTo>
                  <a:lnTo>
                    <a:pt x="9843" y="1026"/>
                  </a:lnTo>
                  <a:lnTo>
                    <a:pt x="9867" y="953"/>
                  </a:lnTo>
                  <a:lnTo>
                    <a:pt x="9867" y="855"/>
                  </a:lnTo>
                  <a:lnTo>
                    <a:pt x="9867" y="757"/>
                  </a:lnTo>
                  <a:lnTo>
                    <a:pt x="9843" y="659"/>
                  </a:lnTo>
                  <a:lnTo>
                    <a:pt x="9794" y="586"/>
                  </a:lnTo>
                  <a:lnTo>
                    <a:pt x="9721" y="513"/>
                  </a:lnTo>
                  <a:lnTo>
                    <a:pt x="9647" y="440"/>
                  </a:lnTo>
                  <a:lnTo>
                    <a:pt x="9574" y="391"/>
                  </a:lnTo>
                  <a:lnTo>
                    <a:pt x="9476" y="366"/>
                  </a:lnTo>
                  <a:lnTo>
                    <a:pt x="9281" y="366"/>
                  </a:lnTo>
                  <a:lnTo>
                    <a:pt x="9208" y="391"/>
                  </a:lnTo>
                  <a:lnTo>
                    <a:pt x="9110" y="440"/>
                  </a:lnTo>
                  <a:lnTo>
                    <a:pt x="9037" y="513"/>
                  </a:lnTo>
                  <a:lnTo>
                    <a:pt x="7889" y="1661"/>
                  </a:lnTo>
                  <a:lnTo>
                    <a:pt x="7840" y="1490"/>
                  </a:lnTo>
                  <a:lnTo>
                    <a:pt x="7620" y="318"/>
                  </a:lnTo>
                  <a:lnTo>
                    <a:pt x="7596" y="195"/>
                  </a:lnTo>
                  <a:lnTo>
                    <a:pt x="7547" y="98"/>
                  </a:lnTo>
                  <a:lnTo>
                    <a:pt x="7498" y="49"/>
                  </a:lnTo>
                  <a:lnTo>
                    <a:pt x="7425" y="0"/>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29"/>
          <p:cNvSpPr txBox="1">
            <a:spLocks noGrp="1"/>
          </p:cNvSpPr>
          <p:nvPr>
            <p:ph type="title"/>
          </p:nvPr>
        </p:nvSpPr>
        <p:spPr>
          <a:xfrm>
            <a:off x="922000" y="434575"/>
            <a:ext cx="6866100" cy="85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400"/>
              <a:t>Competitors in</a:t>
            </a:r>
            <a:r>
              <a:rPr lang="en" sz="3400">
                <a:solidFill>
                  <a:srgbClr val="FFB600"/>
                </a:solidFill>
              </a:rPr>
              <a:t> Sustainability</a:t>
            </a:r>
            <a:endParaRPr sz="3400"/>
          </a:p>
        </p:txBody>
      </p:sp>
      <p:sp>
        <p:nvSpPr>
          <p:cNvPr id="257" name="Google Shape;257;p29"/>
          <p:cNvSpPr txBox="1">
            <a:spLocks noGrp="1"/>
          </p:cNvSpPr>
          <p:nvPr>
            <p:ph type="body" idx="1"/>
          </p:nvPr>
        </p:nvSpPr>
        <p:spPr>
          <a:xfrm>
            <a:off x="922000" y="1254175"/>
            <a:ext cx="5528400" cy="3336000"/>
          </a:xfrm>
          <a:prstGeom prst="rect">
            <a:avLst/>
          </a:prstGeom>
        </p:spPr>
        <p:txBody>
          <a:bodyPr spcFirstLastPara="1" wrap="square" lIns="91425" tIns="91425" rIns="91425" bIns="91425" anchor="t" anchorCtr="0">
            <a:noAutofit/>
          </a:bodyPr>
          <a:lstStyle/>
          <a:p>
            <a:pPr marL="457200" lvl="0" indent="-311150" algn="l" rtl="0">
              <a:lnSpc>
                <a:spcPct val="115000"/>
              </a:lnSpc>
              <a:spcBef>
                <a:spcPts val="600"/>
              </a:spcBef>
              <a:spcAft>
                <a:spcPts val="0"/>
              </a:spcAft>
              <a:buSzPts val="1300"/>
              <a:buChar char="●"/>
            </a:pPr>
            <a:r>
              <a:rPr lang="en" sz="1300"/>
              <a:t>The two main competitors available are </a:t>
            </a:r>
            <a:r>
              <a:rPr lang="en" sz="1300" b="1">
                <a:latin typeface="Raleway"/>
                <a:ea typeface="Raleway"/>
                <a:cs typeface="Raleway"/>
                <a:sym typeface="Raleway"/>
              </a:rPr>
              <a:t>UberEats</a:t>
            </a:r>
            <a:r>
              <a:rPr lang="en" sz="1300"/>
              <a:t> and </a:t>
            </a:r>
            <a:r>
              <a:rPr lang="en" sz="1300" b="1">
                <a:latin typeface="Raleway"/>
                <a:ea typeface="Raleway"/>
                <a:cs typeface="Raleway"/>
                <a:sym typeface="Raleway"/>
              </a:rPr>
              <a:t>Deliveroo</a:t>
            </a:r>
            <a:endParaRPr sz="1300" b="1">
              <a:latin typeface="Raleway"/>
              <a:ea typeface="Raleway"/>
              <a:cs typeface="Raleway"/>
              <a:sym typeface="Raleway"/>
            </a:endParaRPr>
          </a:p>
          <a:p>
            <a:pPr marL="457200" lvl="0" indent="-311150" algn="l" rtl="0">
              <a:lnSpc>
                <a:spcPct val="115000"/>
              </a:lnSpc>
              <a:spcBef>
                <a:spcPts val="0"/>
              </a:spcBef>
              <a:spcAft>
                <a:spcPts val="0"/>
              </a:spcAft>
              <a:buSzPts val="1300"/>
              <a:buChar char="●"/>
            </a:pPr>
            <a:r>
              <a:rPr lang="en" sz="1300"/>
              <a:t>In 2020, JET </a:t>
            </a:r>
            <a:r>
              <a:rPr lang="en" sz="1300" b="1">
                <a:latin typeface="Raleway"/>
                <a:ea typeface="Raleway"/>
                <a:cs typeface="Raleway"/>
                <a:sym typeface="Raleway"/>
              </a:rPr>
              <a:t>outperformed both companies</a:t>
            </a:r>
            <a:r>
              <a:rPr lang="en" sz="1300"/>
              <a:t> easily by tweeting much more about sustainability</a:t>
            </a:r>
            <a:endParaRPr sz="1300"/>
          </a:p>
          <a:p>
            <a:pPr marL="457200" lvl="0" indent="-311150" algn="l" rtl="0">
              <a:lnSpc>
                <a:spcPct val="115000"/>
              </a:lnSpc>
              <a:spcBef>
                <a:spcPts val="0"/>
              </a:spcBef>
              <a:spcAft>
                <a:spcPts val="0"/>
              </a:spcAft>
              <a:buSzPts val="1300"/>
              <a:buChar char="●"/>
            </a:pPr>
            <a:r>
              <a:rPr lang="en" sz="1300"/>
              <a:t>In 2021, </a:t>
            </a:r>
            <a:r>
              <a:rPr lang="en" sz="1300" b="1">
                <a:latin typeface="Raleway"/>
                <a:ea typeface="Raleway"/>
                <a:cs typeface="Raleway"/>
                <a:sym typeface="Raleway"/>
              </a:rPr>
              <a:t>UberEats started tweeting</a:t>
            </a:r>
            <a:r>
              <a:rPr lang="en" sz="1300"/>
              <a:t> much more about sustainability compared to JET but since they tweet much more in total, </a:t>
            </a:r>
            <a:r>
              <a:rPr lang="en" sz="1300" b="1">
                <a:latin typeface="Raleway"/>
                <a:ea typeface="Raleway"/>
                <a:cs typeface="Raleway"/>
                <a:sym typeface="Raleway"/>
              </a:rPr>
              <a:t>JET still had a higher percentage</a:t>
            </a:r>
            <a:endParaRPr sz="1300" b="1">
              <a:latin typeface="Raleway"/>
              <a:ea typeface="Raleway"/>
              <a:cs typeface="Raleway"/>
              <a:sym typeface="Raleway"/>
            </a:endParaRPr>
          </a:p>
          <a:p>
            <a:pPr marL="457200" lvl="0" indent="-311150" algn="l" rtl="0">
              <a:lnSpc>
                <a:spcPct val="115000"/>
              </a:lnSpc>
              <a:spcBef>
                <a:spcPts val="0"/>
              </a:spcBef>
              <a:spcAft>
                <a:spcPts val="0"/>
              </a:spcAft>
              <a:buSzPts val="1300"/>
              <a:buChar char="●"/>
            </a:pPr>
            <a:r>
              <a:rPr lang="en" sz="1300"/>
              <a:t>In 2022, </a:t>
            </a:r>
            <a:r>
              <a:rPr lang="en" sz="1300" b="1">
                <a:latin typeface="Raleway"/>
                <a:ea typeface="Raleway"/>
                <a:cs typeface="Raleway"/>
                <a:sym typeface="Raleway"/>
              </a:rPr>
              <a:t>Deliveroo started tweeting about sustainability</a:t>
            </a:r>
            <a:r>
              <a:rPr lang="en" sz="1300"/>
              <a:t>, with all of the </a:t>
            </a:r>
            <a:r>
              <a:rPr lang="en" sz="1300" b="1">
                <a:latin typeface="Raleway"/>
                <a:ea typeface="Raleway"/>
                <a:cs typeface="Raleway"/>
                <a:sym typeface="Raleway"/>
              </a:rPr>
              <a:t>companies tweeting a record number of times</a:t>
            </a:r>
            <a:r>
              <a:rPr lang="en" sz="1300"/>
              <a:t> about sustainability</a:t>
            </a:r>
            <a:endParaRPr sz="1300"/>
          </a:p>
          <a:p>
            <a:pPr marL="457200" lvl="0" indent="-311150" algn="l" rtl="0">
              <a:lnSpc>
                <a:spcPct val="115000"/>
              </a:lnSpc>
              <a:spcBef>
                <a:spcPts val="0"/>
              </a:spcBef>
              <a:spcAft>
                <a:spcPts val="0"/>
              </a:spcAft>
              <a:buSzPts val="1300"/>
              <a:buChar char="●"/>
            </a:pPr>
            <a:r>
              <a:rPr lang="en" sz="1300"/>
              <a:t>Since JET started much more in general, the percentage saw a decrease, making it </a:t>
            </a:r>
            <a:r>
              <a:rPr lang="en" sz="1300" b="1">
                <a:latin typeface="Raleway"/>
                <a:ea typeface="Raleway"/>
                <a:cs typeface="Raleway"/>
                <a:sym typeface="Raleway"/>
              </a:rPr>
              <a:t>fall behind UberEats</a:t>
            </a:r>
            <a:endParaRPr sz="1300" b="1">
              <a:latin typeface="Raleway"/>
              <a:ea typeface="Raleway"/>
              <a:cs typeface="Raleway"/>
              <a:sym typeface="Raleway"/>
            </a:endParaRPr>
          </a:p>
          <a:p>
            <a:pPr marL="457200" lvl="0" indent="-311150" algn="l" rtl="0">
              <a:lnSpc>
                <a:spcPct val="115000"/>
              </a:lnSpc>
              <a:spcBef>
                <a:spcPts val="0"/>
              </a:spcBef>
              <a:spcAft>
                <a:spcPts val="0"/>
              </a:spcAft>
              <a:buSzPts val="1300"/>
              <a:buChar char="●"/>
            </a:pPr>
            <a:r>
              <a:rPr lang="en" sz="1300"/>
              <a:t>These graphs indicate that </a:t>
            </a:r>
            <a:r>
              <a:rPr lang="en" sz="1300" b="1">
                <a:latin typeface="Raleway"/>
                <a:ea typeface="Raleway"/>
                <a:cs typeface="Raleway"/>
                <a:sym typeface="Raleway"/>
              </a:rPr>
              <a:t>JET was a trend setter</a:t>
            </a:r>
            <a:r>
              <a:rPr lang="en" sz="1300"/>
              <a:t> in terms of focusing on </a:t>
            </a:r>
            <a:r>
              <a:rPr lang="en" sz="1300" b="1">
                <a:latin typeface="Raleway"/>
                <a:ea typeface="Raleway"/>
                <a:cs typeface="Raleway"/>
                <a:sym typeface="Raleway"/>
              </a:rPr>
              <a:t>sustainability on Twitter,</a:t>
            </a:r>
            <a:r>
              <a:rPr lang="en" sz="1300"/>
              <a:t> with both </a:t>
            </a:r>
            <a:r>
              <a:rPr lang="en" sz="1300" b="1">
                <a:latin typeface="Raleway"/>
                <a:ea typeface="Raleway"/>
                <a:cs typeface="Raleway"/>
                <a:sym typeface="Raleway"/>
              </a:rPr>
              <a:t>UberEats and Deliveroo following in their footsteps</a:t>
            </a:r>
            <a:endParaRPr sz="1300" b="1">
              <a:latin typeface="Raleway"/>
              <a:ea typeface="Raleway"/>
              <a:cs typeface="Raleway"/>
              <a:sym typeface="Raleway"/>
            </a:endParaRPr>
          </a:p>
          <a:p>
            <a:pPr marL="0" lvl="0" indent="0" algn="l" rtl="0">
              <a:spcBef>
                <a:spcPts val="600"/>
              </a:spcBef>
              <a:spcAft>
                <a:spcPts val="0"/>
              </a:spcAft>
              <a:buNone/>
            </a:pPr>
            <a:endParaRPr sz="1300"/>
          </a:p>
        </p:txBody>
      </p:sp>
      <p:sp>
        <p:nvSpPr>
          <p:cNvPr id="258" name="Google Shape;258;p29"/>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18</a:t>
            </a:fld>
            <a:endParaRPr/>
          </a:p>
        </p:txBody>
      </p:sp>
      <p:sp>
        <p:nvSpPr>
          <p:cNvPr id="259" name="Google Shape;259;p29"/>
          <p:cNvSpPr/>
          <p:nvPr/>
        </p:nvSpPr>
        <p:spPr>
          <a:xfrm>
            <a:off x="7753923" y="364302"/>
            <a:ext cx="1067334" cy="932717"/>
          </a:xfrm>
          <a:custGeom>
            <a:avLst/>
            <a:gdLst/>
            <a:ahLst/>
            <a:cxnLst/>
            <a:rect l="l" t="t" r="r" b="b"/>
            <a:pathLst>
              <a:path w="16266" h="14215" extrusionOk="0">
                <a:moveTo>
                  <a:pt x="8597" y="4397"/>
                </a:moveTo>
                <a:lnTo>
                  <a:pt x="8719" y="4421"/>
                </a:lnTo>
                <a:lnTo>
                  <a:pt x="8866" y="4445"/>
                </a:lnTo>
                <a:lnTo>
                  <a:pt x="8988" y="4519"/>
                </a:lnTo>
                <a:lnTo>
                  <a:pt x="9085" y="4616"/>
                </a:lnTo>
                <a:lnTo>
                  <a:pt x="9159" y="4714"/>
                </a:lnTo>
                <a:lnTo>
                  <a:pt x="9208" y="4836"/>
                </a:lnTo>
                <a:lnTo>
                  <a:pt x="9232" y="4958"/>
                </a:lnTo>
                <a:lnTo>
                  <a:pt x="9256" y="5105"/>
                </a:lnTo>
                <a:lnTo>
                  <a:pt x="8963" y="8939"/>
                </a:lnTo>
                <a:lnTo>
                  <a:pt x="8939" y="9086"/>
                </a:lnTo>
                <a:lnTo>
                  <a:pt x="8890" y="9232"/>
                </a:lnTo>
                <a:lnTo>
                  <a:pt x="8817" y="9330"/>
                </a:lnTo>
                <a:lnTo>
                  <a:pt x="8719" y="9452"/>
                </a:lnTo>
                <a:lnTo>
                  <a:pt x="8597" y="9525"/>
                </a:lnTo>
                <a:lnTo>
                  <a:pt x="8475" y="9599"/>
                </a:lnTo>
                <a:lnTo>
                  <a:pt x="8353" y="9648"/>
                </a:lnTo>
                <a:lnTo>
                  <a:pt x="7913" y="9648"/>
                </a:lnTo>
                <a:lnTo>
                  <a:pt x="7791" y="9599"/>
                </a:lnTo>
                <a:lnTo>
                  <a:pt x="7669" y="9525"/>
                </a:lnTo>
                <a:lnTo>
                  <a:pt x="7547" y="9452"/>
                </a:lnTo>
                <a:lnTo>
                  <a:pt x="7449" y="9330"/>
                </a:lnTo>
                <a:lnTo>
                  <a:pt x="7376" y="9232"/>
                </a:lnTo>
                <a:lnTo>
                  <a:pt x="7327" y="9086"/>
                </a:lnTo>
                <a:lnTo>
                  <a:pt x="7303" y="8939"/>
                </a:lnTo>
                <a:lnTo>
                  <a:pt x="7010" y="5105"/>
                </a:lnTo>
                <a:lnTo>
                  <a:pt x="7034" y="4958"/>
                </a:lnTo>
                <a:lnTo>
                  <a:pt x="7058" y="4836"/>
                </a:lnTo>
                <a:lnTo>
                  <a:pt x="7107" y="4714"/>
                </a:lnTo>
                <a:lnTo>
                  <a:pt x="7180" y="4616"/>
                </a:lnTo>
                <a:lnTo>
                  <a:pt x="7278" y="4519"/>
                </a:lnTo>
                <a:lnTo>
                  <a:pt x="7400" y="4445"/>
                </a:lnTo>
                <a:lnTo>
                  <a:pt x="7547" y="4421"/>
                </a:lnTo>
                <a:lnTo>
                  <a:pt x="7669" y="4397"/>
                </a:lnTo>
                <a:close/>
                <a:moveTo>
                  <a:pt x="8133" y="10429"/>
                </a:moveTo>
                <a:lnTo>
                  <a:pt x="8328" y="10454"/>
                </a:lnTo>
                <a:lnTo>
                  <a:pt x="8499" y="10502"/>
                </a:lnTo>
                <a:lnTo>
                  <a:pt x="8670" y="10600"/>
                </a:lnTo>
                <a:lnTo>
                  <a:pt x="8817" y="10722"/>
                </a:lnTo>
                <a:lnTo>
                  <a:pt x="8939" y="10869"/>
                </a:lnTo>
                <a:lnTo>
                  <a:pt x="9037" y="11040"/>
                </a:lnTo>
                <a:lnTo>
                  <a:pt x="9085" y="11211"/>
                </a:lnTo>
                <a:lnTo>
                  <a:pt x="9110" y="11406"/>
                </a:lnTo>
                <a:lnTo>
                  <a:pt x="9085" y="11601"/>
                </a:lnTo>
                <a:lnTo>
                  <a:pt x="9037" y="11797"/>
                </a:lnTo>
                <a:lnTo>
                  <a:pt x="8939" y="11943"/>
                </a:lnTo>
                <a:lnTo>
                  <a:pt x="8817" y="12090"/>
                </a:lnTo>
                <a:lnTo>
                  <a:pt x="8670" y="12212"/>
                </a:lnTo>
                <a:lnTo>
                  <a:pt x="8499" y="12310"/>
                </a:lnTo>
                <a:lnTo>
                  <a:pt x="8328" y="12359"/>
                </a:lnTo>
                <a:lnTo>
                  <a:pt x="8133" y="12383"/>
                </a:lnTo>
                <a:lnTo>
                  <a:pt x="7938" y="12359"/>
                </a:lnTo>
                <a:lnTo>
                  <a:pt x="7742" y="12310"/>
                </a:lnTo>
                <a:lnTo>
                  <a:pt x="7596" y="12212"/>
                </a:lnTo>
                <a:lnTo>
                  <a:pt x="7449" y="12090"/>
                </a:lnTo>
                <a:lnTo>
                  <a:pt x="7327" y="11943"/>
                </a:lnTo>
                <a:lnTo>
                  <a:pt x="7229" y="11797"/>
                </a:lnTo>
                <a:lnTo>
                  <a:pt x="7180" y="11601"/>
                </a:lnTo>
                <a:lnTo>
                  <a:pt x="7156" y="11406"/>
                </a:lnTo>
                <a:lnTo>
                  <a:pt x="7180" y="11211"/>
                </a:lnTo>
                <a:lnTo>
                  <a:pt x="7229" y="11040"/>
                </a:lnTo>
                <a:lnTo>
                  <a:pt x="7327" y="10869"/>
                </a:lnTo>
                <a:lnTo>
                  <a:pt x="7449" y="10722"/>
                </a:lnTo>
                <a:lnTo>
                  <a:pt x="7596" y="10600"/>
                </a:lnTo>
                <a:lnTo>
                  <a:pt x="7742" y="10502"/>
                </a:lnTo>
                <a:lnTo>
                  <a:pt x="7938" y="10454"/>
                </a:lnTo>
                <a:lnTo>
                  <a:pt x="8133" y="10429"/>
                </a:lnTo>
                <a:close/>
                <a:moveTo>
                  <a:pt x="7986" y="0"/>
                </a:moveTo>
                <a:lnTo>
                  <a:pt x="7864" y="25"/>
                </a:lnTo>
                <a:lnTo>
                  <a:pt x="7742" y="74"/>
                </a:lnTo>
                <a:lnTo>
                  <a:pt x="7620" y="123"/>
                </a:lnTo>
                <a:lnTo>
                  <a:pt x="7522" y="196"/>
                </a:lnTo>
                <a:lnTo>
                  <a:pt x="7425" y="294"/>
                </a:lnTo>
                <a:lnTo>
                  <a:pt x="7327" y="391"/>
                </a:lnTo>
                <a:lnTo>
                  <a:pt x="7254" y="489"/>
                </a:lnTo>
                <a:lnTo>
                  <a:pt x="147" y="12700"/>
                </a:lnTo>
                <a:lnTo>
                  <a:pt x="73" y="12823"/>
                </a:lnTo>
                <a:lnTo>
                  <a:pt x="25" y="12945"/>
                </a:lnTo>
                <a:lnTo>
                  <a:pt x="0" y="13067"/>
                </a:lnTo>
                <a:lnTo>
                  <a:pt x="0" y="13213"/>
                </a:lnTo>
                <a:lnTo>
                  <a:pt x="0" y="13335"/>
                </a:lnTo>
                <a:lnTo>
                  <a:pt x="25" y="13458"/>
                </a:lnTo>
                <a:lnTo>
                  <a:pt x="73" y="13604"/>
                </a:lnTo>
                <a:lnTo>
                  <a:pt x="147" y="13726"/>
                </a:lnTo>
                <a:lnTo>
                  <a:pt x="220" y="13824"/>
                </a:lnTo>
                <a:lnTo>
                  <a:pt x="293" y="13922"/>
                </a:lnTo>
                <a:lnTo>
                  <a:pt x="391" y="14019"/>
                </a:lnTo>
                <a:lnTo>
                  <a:pt x="513" y="14093"/>
                </a:lnTo>
                <a:lnTo>
                  <a:pt x="635" y="14141"/>
                </a:lnTo>
                <a:lnTo>
                  <a:pt x="757" y="14190"/>
                </a:lnTo>
                <a:lnTo>
                  <a:pt x="879" y="14215"/>
                </a:lnTo>
                <a:lnTo>
                  <a:pt x="15387" y="14215"/>
                </a:lnTo>
                <a:lnTo>
                  <a:pt x="15509" y="14190"/>
                </a:lnTo>
                <a:lnTo>
                  <a:pt x="15631" y="14141"/>
                </a:lnTo>
                <a:lnTo>
                  <a:pt x="15753" y="14093"/>
                </a:lnTo>
                <a:lnTo>
                  <a:pt x="15875" y="14019"/>
                </a:lnTo>
                <a:lnTo>
                  <a:pt x="15973" y="13922"/>
                </a:lnTo>
                <a:lnTo>
                  <a:pt x="16046" y="13824"/>
                </a:lnTo>
                <a:lnTo>
                  <a:pt x="16119" y="13726"/>
                </a:lnTo>
                <a:lnTo>
                  <a:pt x="16193" y="13604"/>
                </a:lnTo>
                <a:lnTo>
                  <a:pt x="16241" y="13458"/>
                </a:lnTo>
                <a:lnTo>
                  <a:pt x="16266" y="13335"/>
                </a:lnTo>
                <a:lnTo>
                  <a:pt x="16266" y="13213"/>
                </a:lnTo>
                <a:lnTo>
                  <a:pt x="16266" y="13067"/>
                </a:lnTo>
                <a:lnTo>
                  <a:pt x="16241" y="12945"/>
                </a:lnTo>
                <a:lnTo>
                  <a:pt x="16193" y="12823"/>
                </a:lnTo>
                <a:lnTo>
                  <a:pt x="16119" y="12700"/>
                </a:lnTo>
                <a:lnTo>
                  <a:pt x="9012" y="489"/>
                </a:lnTo>
                <a:lnTo>
                  <a:pt x="8939" y="391"/>
                </a:lnTo>
                <a:lnTo>
                  <a:pt x="8841" y="294"/>
                </a:lnTo>
                <a:lnTo>
                  <a:pt x="8744" y="196"/>
                </a:lnTo>
                <a:lnTo>
                  <a:pt x="8646" y="123"/>
                </a:lnTo>
                <a:lnTo>
                  <a:pt x="8524" y="74"/>
                </a:lnTo>
                <a:lnTo>
                  <a:pt x="8402" y="25"/>
                </a:lnTo>
                <a:lnTo>
                  <a:pt x="8255" y="0"/>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60" name="Google Shape;260;p29"/>
          <p:cNvPicPr preferRelativeResize="0"/>
          <p:nvPr/>
        </p:nvPicPr>
        <p:blipFill>
          <a:blip r:embed="rId3">
            <a:alphaModFix/>
          </a:blip>
          <a:stretch>
            <a:fillRect/>
          </a:stretch>
        </p:blipFill>
        <p:spPr>
          <a:xfrm>
            <a:off x="6546025" y="1283302"/>
            <a:ext cx="2597976" cy="1914948"/>
          </a:xfrm>
          <a:prstGeom prst="rect">
            <a:avLst/>
          </a:prstGeom>
          <a:noFill/>
          <a:ln>
            <a:noFill/>
          </a:ln>
        </p:spPr>
      </p:pic>
      <p:pic>
        <p:nvPicPr>
          <p:cNvPr id="261" name="Google Shape;261;p29"/>
          <p:cNvPicPr preferRelativeResize="0"/>
          <p:nvPr/>
        </p:nvPicPr>
        <p:blipFill>
          <a:blip r:embed="rId4">
            <a:alphaModFix/>
          </a:blip>
          <a:stretch>
            <a:fillRect/>
          </a:stretch>
        </p:blipFill>
        <p:spPr>
          <a:xfrm>
            <a:off x="6546025" y="3273465"/>
            <a:ext cx="2597974" cy="187003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30"/>
          <p:cNvSpPr txBox="1">
            <a:spLocks noGrp="1"/>
          </p:cNvSpPr>
          <p:nvPr>
            <p:ph type="ctrTitle" idx="4294967295"/>
          </p:nvPr>
        </p:nvSpPr>
        <p:spPr>
          <a:xfrm>
            <a:off x="453050" y="2251750"/>
            <a:ext cx="57981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6000">
                <a:solidFill>
                  <a:srgbClr val="FFB600"/>
                </a:solidFill>
              </a:rPr>
              <a:t>5. Conclusion</a:t>
            </a:r>
            <a:endParaRPr sz="6000">
              <a:solidFill>
                <a:srgbClr val="FFB600"/>
              </a:solidFill>
            </a:endParaRPr>
          </a:p>
        </p:txBody>
      </p:sp>
      <p:sp>
        <p:nvSpPr>
          <p:cNvPr id="267" name="Google Shape;267;p30"/>
          <p:cNvSpPr txBox="1">
            <a:spLocks noGrp="1"/>
          </p:cNvSpPr>
          <p:nvPr>
            <p:ph type="subTitle" idx="4294967295"/>
          </p:nvPr>
        </p:nvSpPr>
        <p:spPr>
          <a:xfrm>
            <a:off x="685800" y="3411555"/>
            <a:ext cx="4977600" cy="784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Wow. So much information…</a:t>
            </a:r>
            <a:endParaRPr/>
          </a:p>
          <a:p>
            <a:pPr marL="0" lvl="0" indent="0" algn="l" rtl="0">
              <a:spcBef>
                <a:spcPts val="600"/>
              </a:spcBef>
              <a:spcAft>
                <a:spcPts val="0"/>
              </a:spcAft>
              <a:buNone/>
            </a:pPr>
            <a:r>
              <a:rPr lang="en"/>
              <a:t>Let’s summarize!</a:t>
            </a:r>
            <a:endParaRPr/>
          </a:p>
        </p:txBody>
      </p:sp>
      <p:sp>
        <p:nvSpPr>
          <p:cNvPr id="268" name="Google Shape;268;p30"/>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19</a:t>
            </a:fld>
            <a:endParaRPr/>
          </a:p>
        </p:txBody>
      </p:sp>
      <p:grpSp>
        <p:nvGrpSpPr>
          <p:cNvPr id="269" name="Google Shape;269;p30"/>
          <p:cNvGrpSpPr/>
          <p:nvPr/>
        </p:nvGrpSpPr>
        <p:grpSpPr>
          <a:xfrm>
            <a:off x="6385144" y="1513889"/>
            <a:ext cx="1795574" cy="2035679"/>
            <a:chOff x="584925" y="922575"/>
            <a:chExt cx="415200" cy="502525"/>
          </a:xfrm>
        </p:grpSpPr>
        <p:sp>
          <p:nvSpPr>
            <p:cNvPr id="270" name="Google Shape;270;p30"/>
            <p:cNvSpPr/>
            <p:nvPr/>
          </p:nvSpPr>
          <p:spPr>
            <a:xfrm>
              <a:off x="584925" y="961025"/>
              <a:ext cx="378575" cy="464075"/>
            </a:xfrm>
            <a:custGeom>
              <a:avLst/>
              <a:gdLst/>
              <a:ahLst/>
              <a:cxnLst/>
              <a:rect l="l" t="t" r="r" b="b"/>
              <a:pathLst>
                <a:path w="15143" h="18563" extrusionOk="0">
                  <a:moveTo>
                    <a:pt x="782" y="1"/>
                  </a:moveTo>
                  <a:lnTo>
                    <a:pt x="635" y="25"/>
                  </a:lnTo>
                  <a:lnTo>
                    <a:pt x="489" y="50"/>
                  </a:lnTo>
                  <a:lnTo>
                    <a:pt x="342" y="123"/>
                  </a:lnTo>
                  <a:lnTo>
                    <a:pt x="220" y="196"/>
                  </a:lnTo>
                  <a:lnTo>
                    <a:pt x="122" y="294"/>
                  </a:lnTo>
                  <a:lnTo>
                    <a:pt x="73" y="416"/>
                  </a:lnTo>
                  <a:lnTo>
                    <a:pt x="24" y="563"/>
                  </a:lnTo>
                  <a:lnTo>
                    <a:pt x="0" y="709"/>
                  </a:lnTo>
                  <a:lnTo>
                    <a:pt x="0" y="17708"/>
                  </a:lnTo>
                  <a:lnTo>
                    <a:pt x="24" y="17879"/>
                  </a:lnTo>
                  <a:lnTo>
                    <a:pt x="73" y="18025"/>
                  </a:lnTo>
                  <a:lnTo>
                    <a:pt x="122" y="18172"/>
                  </a:lnTo>
                  <a:lnTo>
                    <a:pt x="220" y="18294"/>
                  </a:lnTo>
                  <a:lnTo>
                    <a:pt x="342" y="18416"/>
                  </a:lnTo>
                  <a:lnTo>
                    <a:pt x="489" y="18489"/>
                  </a:lnTo>
                  <a:lnTo>
                    <a:pt x="635" y="18538"/>
                  </a:lnTo>
                  <a:lnTo>
                    <a:pt x="782" y="18562"/>
                  </a:lnTo>
                  <a:lnTo>
                    <a:pt x="14361" y="18562"/>
                  </a:lnTo>
                  <a:lnTo>
                    <a:pt x="14507" y="18538"/>
                  </a:lnTo>
                  <a:lnTo>
                    <a:pt x="14654" y="18489"/>
                  </a:lnTo>
                  <a:lnTo>
                    <a:pt x="14800" y="18416"/>
                  </a:lnTo>
                  <a:lnTo>
                    <a:pt x="14923" y="18294"/>
                  </a:lnTo>
                  <a:lnTo>
                    <a:pt x="15020" y="18172"/>
                  </a:lnTo>
                  <a:lnTo>
                    <a:pt x="15069" y="18025"/>
                  </a:lnTo>
                  <a:lnTo>
                    <a:pt x="15118" y="17879"/>
                  </a:lnTo>
                  <a:lnTo>
                    <a:pt x="15142" y="17708"/>
                  </a:lnTo>
                  <a:lnTo>
                    <a:pt x="15142" y="17586"/>
                  </a:lnTo>
                  <a:lnTo>
                    <a:pt x="1759" y="17586"/>
                  </a:lnTo>
                  <a:lnTo>
                    <a:pt x="1612" y="17561"/>
                  </a:lnTo>
                  <a:lnTo>
                    <a:pt x="1465" y="17512"/>
                  </a:lnTo>
                  <a:lnTo>
                    <a:pt x="1319" y="17439"/>
                  </a:lnTo>
                  <a:lnTo>
                    <a:pt x="1197" y="17317"/>
                  </a:lnTo>
                  <a:lnTo>
                    <a:pt x="1099" y="17195"/>
                  </a:lnTo>
                  <a:lnTo>
                    <a:pt x="1050" y="17048"/>
                  </a:lnTo>
                  <a:lnTo>
                    <a:pt x="1001" y="16902"/>
                  </a:lnTo>
                  <a:lnTo>
                    <a:pt x="977" y="16731"/>
                  </a:lnTo>
                  <a:lnTo>
                    <a:pt x="97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30"/>
            <p:cNvSpPr/>
            <p:nvPr/>
          </p:nvSpPr>
          <p:spPr>
            <a:xfrm>
              <a:off x="621550" y="922575"/>
              <a:ext cx="378575" cy="464050"/>
            </a:xfrm>
            <a:custGeom>
              <a:avLst/>
              <a:gdLst/>
              <a:ahLst/>
              <a:cxnLst/>
              <a:rect l="l" t="t" r="r" b="b"/>
              <a:pathLst>
                <a:path w="15143" h="18562" extrusionOk="0">
                  <a:moveTo>
                    <a:pt x="13140" y="6472"/>
                  </a:moveTo>
                  <a:lnTo>
                    <a:pt x="13238" y="6497"/>
                  </a:lnTo>
                  <a:lnTo>
                    <a:pt x="13311" y="6546"/>
                  </a:lnTo>
                  <a:lnTo>
                    <a:pt x="13360" y="6619"/>
                  </a:lnTo>
                  <a:lnTo>
                    <a:pt x="13384" y="6717"/>
                  </a:lnTo>
                  <a:lnTo>
                    <a:pt x="13360" y="6814"/>
                  </a:lnTo>
                  <a:lnTo>
                    <a:pt x="13311" y="6888"/>
                  </a:lnTo>
                  <a:lnTo>
                    <a:pt x="13238" y="6936"/>
                  </a:lnTo>
                  <a:lnTo>
                    <a:pt x="13140" y="6961"/>
                  </a:lnTo>
                  <a:lnTo>
                    <a:pt x="2003" y="6961"/>
                  </a:lnTo>
                  <a:lnTo>
                    <a:pt x="1905" y="6936"/>
                  </a:lnTo>
                  <a:lnTo>
                    <a:pt x="1832" y="6888"/>
                  </a:lnTo>
                  <a:lnTo>
                    <a:pt x="1783" y="6814"/>
                  </a:lnTo>
                  <a:lnTo>
                    <a:pt x="1759" y="6717"/>
                  </a:lnTo>
                  <a:lnTo>
                    <a:pt x="1783" y="6619"/>
                  </a:lnTo>
                  <a:lnTo>
                    <a:pt x="1832" y="6546"/>
                  </a:lnTo>
                  <a:lnTo>
                    <a:pt x="1905" y="6497"/>
                  </a:lnTo>
                  <a:lnTo>
                    <a:pt x="2003" y="6472"/>
                  </a:lnTo>
                  <a:close/>
                  <a:moveTo>
                    <a:pt x="13238" y="8793"/>
                  </a:moveTo>
                  <a:lnTo>
                    <a:pt x="13311" y="8866"/>
                  </a:lnTo>
                  <a:lnTo>
                    <a:pt x="13360" y="8939"/>
                  </a:lnTo>
                  <a:lnTo>
                    <a:pt x="13384" y="9037"/>
                  </a:lnTo>
                  <a:lnTo>
                    <a:pt x="13360" y="9135"/>
                  </a:lnTo>
                  <a:lnTo>
                    <a:pt x="13311" y="9208"/>
                  </a:lnTo>
                  <a:lnTo>
                    <a:pt x="13238" y="9257"/>
                  </a:lnTo>
                  <a:lnTo>
                    <a:pt x="13140" y="9281"/>
                  </a:lnTo>
                  <a:lnTo>
                    <a:pt x="2003" y="9281"/>
                  </a:lnTo>
                  <a:lnTo>
                    <a:pt x="1905" y="9257"/>
                  </a:lnTo>
                  <a:lnTo>
                    <a:pt x="1832" y="9208"/>
                  </a:lnTo>
                  <a:lnTo>
                    <a:pt x="1783" y="9135"/>
                  </a:lnTo>
                  <a:lnTo>
                    <a:pt x="1759" y="9037"/>
                  </a:lnTo>
                  <a:lnTo>
                    <a:pt x="1783" y="8939"/>
                  </a:lnTo>
                  <a:lnTo>
                    <a:pt x="1832" y="8866"/>
                  </a:lnTo>
                  <a:lnTo>
                    <a:pt x="1905" y="8793"/>
                  </a:lnTo>
                  <a:close/>
                  <a:moveTo>
                    <a:pt x="13140" y="11088"/>
                  </a:moveTo>
                  <a:lnTo>
                    <a:pt x="13238" y="11113"/>
                  </a:lnTo>
                  <a:lnTo>
                    <a:pt x="13311" y="11162"/>
                  </a:lnTo>
                  <a:lnTo>
                    <a:pt x="13360" y="11235"/>
                  </a:lnTo>
                  <a:lnTo>
                    <a:pt x="13384" y="11333"/>
                  </a:lnTo>
                  <a:lnTo>
                    <a:pt x="13360" y="11430"/>
                  </a:lnTo>
                  <a:lnTo>
                    <a:pt x="13311" y="11504"/>
                  </a:lnTo>
                  <a:lnTo>
                    <a:pt x="13238" y="11552"/>
                  </a:lnTo>
                  <a:lnTo>
                    <a:pt x="13140" y="11577"/>
                  </a:lnTo>
                  <a:lnTo>
                    <a:pt x="2003" y="11577"/>
                  </a:lnTo>
                  <a:lnTo>
                    <a:pt x="1905" y="11552"/>
                  </a:lnTo>
                  <a:lnTo>
                    <a:pt x="1832" y="11504"/>
                  </a:lnTo>
                  <a:lnTo>
                    <a:pt x="1783" y="11430"/>
                  </a:lnTo>
                  <a:lnTo>
                    <a:pt x="1759" y="11333"/>
                  </a:lnTo>
                  <a:lnTo>
                    <a:pt x="1783" y="11235"/>
                  </a:lnTo>
                  <a:lnTo>
                    <a:pt x="1832" y="11162"/>
                  </a:lnTo>
                  <a:lnTo>
                    <a:pt x="1905" y="11113"/>
                  </a:lnTo>
                  <a:lnTo>
                    <a:pt x="2003" y="11088"/>
                  </a:lnTo>
                  <a:close/>
                  <a:moveTo>
                    <a:pt x="8255" y="13409"/>
                  </a:moveTo>
                  <a:lnTo>
                    <a:pt x="8353" y="13433"/>
                  </a:lnTo>
                  <a:lnTo>
                    <a:pt x="8426" y="13482"/>
                  </a:lnTo>
                  <a:lnTo>
                    <a:pt x="8475" y="13555"/>
                  </a:lnTo>
                  <a:lnTo>
                    <a:pt x="8500" y="13653"/>
                  </a:lnTo>
                  <a:lnTo>
                    <a:pt x="8475" y="13750"/>
                  </a:lnTo>
                  <a:lnTo>
                    <a:pt x="8426" y="13824"/>
                  </a:lnTo>
                  <a:lnTo>
                    <a:pt x="8353" y="13873"/>
                  </a:lnTo>
                  <a:lnTo>
                    <a:pt x="8255" y="13897"/>
                  </a:lnTo>
                  <a:lnTo>
                    <a:pt x="2003" y="13897"/>
                  </a:lnTo>
                  <a:lnTo>
                    <a:pt x="1905" y="13873"/>
                  </a:lnTo>
                  <a:lnTo>
                    <a:pt x="1832" y="13824"/>
                  </a:lnTo>
                  <a:lnTo>
                    <a:pt x="1783" y="13750"/>
                  </a:lnTo>
                  <a:lnTo>
                    <a:pt x="1759" y="13653"/>
                  </a:lnTo>
                  <a:lnTo>
                    <a:pt x="1783" y="13555"/>
                  </a:lnTo>
                  <a:lnTo>
                    <a:pt x="1832" y="13482"/>
                  </a:lnTo>
                  <a:lnTo>
                    <a:pt x="1905" y="13433"/>
                  </a:lnTo>
                  <a:lnTo>
                    <a:pt x="2003" y="13409"/>
                  </a:lnTo>
                  <a:close/>
                  <a:moveTo>
                    <a:pt x="635" y="0"/>
                  </a:moveTo>
                  <a:lnTo>
                    <a:pt x="489" y="49"/>
                  </a:lnTo>
                  <a:lnTo>
                    <a:pt x="342" y="122"/>
                  </a:lnTo>
                  <a:lnTo>
                    <a:pt x="220" y="220"/>
                  </a:lnTo>
                  <a:lnTo>
                    <a:pt x="123" y="342"/>
                  </a:lnTo>
                  <a:lnTo>
                    <a:pt x="74" y="464"/>
                  </a:lnTo>
                  <a:lnTo>
                    <a:pt x="25" y="611"/>
                  </a:lnTo>
                  <a:lnTo>
                    <a:pt x="0" y="782"/>
                  </a:lnTo>
                  <a:lnTo>
                    <a:pt x="0" y="17780"/>
                  </a:lnTo>
                  <a:lnTo>
                    <a:pt x="25" y="17927"/>
                  </a:lnTo>
                  <a:lnTo>
                    <a:pt x="74" y="18073"/>
                  </a:lnTo>
                  <a:lnTo>
                    <a:pt x="123" y="18195"/>
                  </a:lnTo>
                  <a:lnTo>
                    <a:pt x="220" y="18318"/>
                  </a:lnTo>
                  <a:lnTo>
                    <a:pt x="342" y="18415"/>
                  </a:lnTo>
                  <a:lnTo>
                    <a:pt x="489" y="18489"/>
                  </a:lnTo>
                  <a:lnTo>
                    <a:pt x="635" y="18537"/>
                  </a:lnTo>
                  <a:lnTo>
                    <a:pt x="782" y="18562"/>
                  </a:lnTo>
                  <a:lnTo>
                    <a:pt x="14361" y="18562"/>
                  </a:lnTo>
                  <a:lnTo>
                    <a:pt x="14508" y="18537"/>
                  </a:lnTo>
                  <a:lnTo>
                    <a:pt x="14654" y="18489"/>
                  </a:lnTo>
                  <a:lnTo>
                    <a:pt x="14801" y="18415"/>
                  </a:lnTo>
                  <a:lnTo>
                    <a:pt x="14923" y="18318"/>
                  </a:lnTo>
                  <a:lnTo>
                    <a:pt x="15021" y="18195"/>
                  </a:lnTo>
                  <a:lnTo>
                    <a:pt x="15069" y="18073"/>
                  </a:lnTo>
                  <a:lnTo>
                    <a:pt x="15118" y="17927"/>
                  </a:lnTo>
                  <a:lnTo>
                    <a:pt x="15143" y="17780"/>
                  </a:lnTo>
                  <a:lnTo>
                    <a:pt x="15143" y="3859"/>
                  </a:lnTo>
                  <a:lnTo>
                    <a:pt x="12554" y="3859"/>
                  </a:lnTo>
                  <a:lnTo>
                    <a:pt x="12285" y="3835"/>
                  </a:lnTo>
                  <a:lnTo>
                    <a:pt x="12065" y="3761"/>
                  </a:lnTo>
                  <a:lnTo>
                    <a:pt x="11846" y="3639"/>
                  </a:lnTo>
                  <a:lnTo>
                    <a:pt x="11650" y="3468"/>
                  </a:lnTo>
                  <a:lnTo>
                    <a:pt x="11504" y="3297"/>
                  </a:lnTo>
                  <a:lnTo>
                    <a:pt x="11382" y="3078"/>
                  </a:lnTo>
                  <a:lnTo>
                    <a:pt x="11308" y="2833"/>
                  </a:lnTo>
                  <a:lnTo>
                    <a:pt x="11284" y="2589"/>
                  </a:lnTo>
                  <a:lnTo>
                    <a:pt x="1128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30"/>
            <p:cNvSpPr/>
            <p:nvPr/>
          </p:nvSpPr>
          <p:spPr>
            <a:xfrm>
              <a:off x="915850" y="922575"/>
              <a:ext cx="84275" cy="84275"/>
            </a:xfrm>
            <a:custGeom>
              <a:avLst/>
              <a:gdLst/>
              <a:ahLst/>
              <a:cxnLst/>
              <a:rect l="l" t="t" r="r" b="b"/>
              <a:pathLst>
                <a:path w="3371" h="3371" extrusionOk="0">
                  <a:moveTo>
                    <a:pt x="0" y="0"/>
                  </a:moveTo>
                  <a:lnTo>
                    <a:pt x="0" y="2589"/>
                  </a:lnTo>
                  <a:lnTo>
                    <a:pt x="0" y="2736"/>
                  </a:lnTo>
                  <a:lnTo>
                    <a:pt x="49" y="2882"/>
                  </a:lnTo>
                  <a:lnTo>
                    <a:pt x="122" y="3029"/>
                  </a:lnTo>
                  <a:lnTo>
                    <a:pt x="220" y="3126"/>
                  </a:lnTo>
                  <a:lnTo>
                    <a:pt x="342" y="3224"/>
                  </a:lnTo>
                  <a:lnTo>
                    <a:pt x="464" y="3297"/>
                  </a:lnTo>
                  <a:lnTo>
                    <a:pt x="611" y="3346"/>
                  </a:lnTo>
                  <a:lnTo>
                    <a:pt x="782" y="3371"/>
                  </a:lnTo>
                  <a:lnTo>
                    <a:pt x="3371" y="3371"/>
                  </a:ln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3"/>
          <p:cNvSpPr txBox="1">
            <a:spLocks noGrp="1"/>
          </p:cNvSpPr>
          <p:nvPr>
            <p:ph type="ctrTitle" idx="4294967295"/>
          </p:nvPr>
        </p:nvSpPr>
        <p:spPr>
          <a:xfrm>
            <a:off x="814825" y="2251750"/>
            <a:ext cx="4977600" cy="1159800"/>
          </a:xfrm>
          <a:prstGeom prst="rect">
            <a:avLst/>
          </a:prstGeom>
        </p:spPr>
        <p:txBody>
          <a:bodyPr spcFirstLastPara="1" wrap="square" lIns="91425" tIns="91425" rIns="91425" bIns="91425" anchor="b" anchorCtr="0">
            <a:noAutofit/>
          </a:bodyPr>
          <a:lstStyle/>
          <a:p>
            <a:pPr marL="457200" lvl="0" indent="0" algn="l" rtl="0">
              <a:spcBef>
                <a:spcPts val="0"/>
              </a:spcBef>
              <a:spcAft>
                <a:spcPts val="0"/>
              </a:spcAft>
              <a:buNone/>
            </a:pPr>
            <a:r>
              <a:rPr lang="en" sz="6000">
                <a:solidFill>
                  <a:srgbClr val="FFB600"/>
                </a:solidFill>
              </a:rPr>
              <a:t>1. Business Analysis</a:t>
            </a:r>
            <a:endParaRPr sz="6000">
              <a:solidFill>
                <a:srgbClr val="FFB600"/>
              </a:solidFill>
            </a:endParaRPr>
          </a:p>
        </p:txBody>
      </p:sp>
      <p:sp>
        <p:nvSpPr>
          <p:cNvPr id="70" name="Google Shape;70;p13"/>
          <p:cNvSpPr txBox="1">
            <a:spLocks noGrp="1"/>
          </p:cNvSpPr>
          <p:nvPr>
            <p:ph type="subTitle" idx="4294967295"/>
          </p:nvPr>
        </p:nvSpPr>
        <p:spPr>
          <a:xfrm>
            <a:off x="685800" y="3411555"/>
            <a:ext cx="4977600" cy="784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Desk Research &amp; Introduction to JustEatTakeaway</a:t>
            </a:r>
            <a:endParaRPr/>
          </a:p>
        </p:txBody>
      </p:sp>
      <p:sp>
        <p:nvSpPr>
          <p:cNvPr id="71" name="Google Shape;71;p13"/>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a:t>
            </a:fld>
            <a:endParaRPr/>
          </a:p>
        </p:txBody>
      </p:sp>
      <p:grpSp>
        <p:nvGrpSpPr>
          <p:cNvPr id="72" name="Google Shape;72;p13"/>
          <p:cNvGrpSpPr/>
          <p:nvPr/>
        </p:nvGrpSpPr>
        <p:grpSpPr>
          <a:xfrm>
            <a:off x="7124174" y="1134844"/>
            <a:ext cx="1007737" cy="2516306"/>
            <a:chOff x="3386850" y="2264625"/>
            <a:chExt cx="203950" cy="509250"/>
          </a:xfrm>
        </p:grpSpPr>
        <p:sp>
          <p:nvSpPr>
            <p:cNvPr id="73" name="Google Shape;73;p13"/>
            <p:cNvSpPr/>
            <p:nvPr/>
          </p:nvSpPr>
          <p:spPr>
            <a:xfrm>
              <a:off x="3386850" y="2370850"/>
              <a:ext cx="203950" cy="403025"/>
            </a:xfrm>
            <a:custGeom>
              <a:avLst/>
              <a:gdLst/>
              <a:ahLst/>
              <a:cxnLst/>
              <a:rect l="l" t="t" r="r" b="b"/>
              <a:pathLst>
                <a:path w="8158" h="16121" extrusionOk="0">
                  <a:moveTo>
                    <a:pt x="3249" y="1"/>
                  </a:moveTo>
                  <a:lnTo>
                    <a:pt x="3004" y="50"/>
                  </a:lnTo>
                  <a:lnTo>
                    <a:pt x="2785" y="99"/>
                  </a:lnTo>
                  <a:lnTo>
                    <a:pt x="2565" y="172"/>
                  </a:lnTo>
                  <a:lnTo>
                    <a:pt x="2369" y="269"/>
                  </a:lnTo>
                  <a:lnTo>
                    <a:pt x="2174" y="367"/>
                  </a:lnTo>
                  <a:lnTo>
                    <a:pt x="1979" y="465"/>
                  </a:lnTo>
                  <a:lnTo>
                    <a:pt x="1808" y="587"/>
                  </a:lnTo>
                  <a:lnTo>
                    <a:pt x="1637" y="734"/>
                  </a:lnTo>
                  <a:lnTo>
                    <a:pt x="1490" y="880"/>
                  </a:lnTo>
                  <a:lnTo>
                    <a:pt x="1344" y="1027"/>
                  </a:lnTo>
                  <a:lnTo>
                    <a:pt x="1075" y="1369"/>
                  </a:lnTo>
                  <a:lnTo>
                    <a:pt x="855" y="1784"/>
                  </a:lnTo>
                  <a:lnTo>
                    <a:pt x="660" y="2199"/>
                  </a:lnTo>
                  <a:lnTo>
                    <a:pt x="489" y="2687"/>
                  </a:lnTo>
                  <a:lnTo>
                    <a:pt x="342" y="3176"/>
                  </a:lnTo>
                  <a:lnTo>
                    <a:pt x="245" y="3738"/>
                  </a:lnTo>
                  <a:lnTo>
                    <a:pt x="147" y="4299"/>
                  </a:lnTo>
                  <a:lnTo>
                    <a:pt x="74" y="4910"/>
                  </a:lnTo>
                  <a:lnTo>
                    <a:pt x="49" y="5545"/>
                  </a:lnTo>
                  <a:lnTo>
                    <a:pt x="25" y="6204"/>
                  </a:lnTo>
                  <a:lnTo>
                    <a:pt x="0" y="6888"/>
                  </a:lnTo>
                  <a:lnTo>
                    <a:pt x="25" y="7035"/>
                  </a:lnTo>
                  <a:lnTo>
                    <a:pt x="49" y="7181"/>
                  </a:lnTo>
                  <a:lnTo>
                    <a:pt x="98" y="7328"/>
                  </a:lnTo>
                  <a:lnTo>
                    <a:pt x="171" y="7425"/>
                  </a:lnTo>
                  <a:lnTo>
                    <a:pt x="269" y="7523"/>
                  </a:lnTo>
                  <a:lnTo>
                    <a:pt x="391" y="7596"/>
                  </a:lnTo>
                  <a:lnTo>
                    <a:pt x="513" y="7645"/>
                  </a:lnTo>
                  <a:lnTo>
                    <a:pt x="660" y="7670"/>
                  </a:lnTo>
                  <a:lnTo>
                    <a:pt x="806" y="7645"/>
                  </a:lnTo>
                  <a:lnTo>
                    <a:pt x="928" y="7596"/>
                  </a:lnTo>
                  <a:lnTo>
                    <a:pt x="1051" y="7523"/>
                  </a:lnTo>
                  <a:lnTo>
                    <a:pt x="1148" y="7425"/>
                  </a:lnTo>
                  <a:lnTo>
                    <a:pt x="1222" y="7328"/>
                  </a:lnTo>
                  <a:lnTo>
                    <a:pt x="1270" y="7181"/>
                  </a:lnTo>
                  <a:lnTo>
                    <a:pt x="1295" y="7035"/>
                  </a:lnTo>
                  <a:lnTo>
                    <a:pt x="1319" y="6888"/>
                  </a:lnTo>
                  <a:lnTo>
                    <a:pt x="1344" y="6278"/>
                  </a:lnTo>
                  <a:lnTo>
                    <a:pt x="1417" y="5569"/>
                  </a:lnTo>
                  <a:lnTo>
                    <a:pt x="1515" y="4861"/>
                  </a:lnTo>
                  <a:lnTo>
                    <a:pt x="1637" y="4153"/>
                  </a:lnTo>
                  <a:lnTo>
                    <a:pt x="1759" y="3542"/>
                  </a:lnTo>
                  <a:lnTo>
                    <a:pt x="1881" y="3029"/>
                  </a:lnTo>
                  <a:lnTo>
                    <a:pt x="2003" y="2687"/>
                  </a:lnTo>
                  <a:lnTo>
                    <a:pt x="2052" y="2614"/>
                  </a:lnTo>
                  <a:lnTo>
                    <a:pt x="2101" y="2590"/>
                  </a:lnTo>
                  <a:lnTo>
                    <a:pt x="2101" y="2639"/>
                  </a:lnTo>
                  <a:lnTo>
                    <a:pt x="2125" y="2736"/>
                  </a:lnTo>
                  <a:lnTo>
                    <a:pt x="2125" y="3151"/>
                  </a:lnTo>
                  <a:lnTo>
                    <a:pt x="2076" y="4568"/>
                  </a:lnTo>
                  <a:lnTo>
                    <a:pt x="1954" y="6595"/>
                  </a:lnTo>
                  <a:lnTo>
                    <a:pt x="1832" y="8866"/>
                  </a:lnTo>
                  <a:lnTo>
                    <a:pt x="1539" y="13165"/>
                  </a:lnTo>
                  <a:lnTo>
                    <a:pt x="1392" y="15119"/>
                  </a:lnTo>
                  <a:lnTo>
                    <a:pt x="1392" y="15290"/>
                  </a:lnTo>
                  <a:lnTo>
                    <a:pt x="1417" y="15461"/>
                  </a:lnTo>
                  <a:lnTo>
                    <a:pt x="1466" y="15607"/>
                  </a:lnTo>
                  <a:lnTo>
                    <a:pt x="1563" y="15754"/>
                  </a:lnTo>
                  <a:lnTo>
                    <a:pt x="1661" y="15900"/>
                  </a:lnTo>
                  <a:lnTo>
                    <a:pt x="1783" y="15998"/>
                  </a:lnTo>
                  <a:lnTo>
                    <a:pt x="1930" y="16071"/>
                  </a:lnTo>
                  <a:lnTo>
                    <a:pt x="2101" y="16120"/>
                  </a:lnTo>
                  <a:lnTo>
                    <a:pt x="2394" y="16120"/>
                  </a:lnTo>
                  <a:lnTo>
                    <a:pt x="2516" y="16071"/>
                  </a:lnTo>
                  <a:lnTo>
                    <a:pt x="2662" y="15998"/>
                  </a:lnTo>
                  <a:lnTo>
                    <a:pt x="2785" y="15925"/>
                  </a:lnTo>
                  <a:lnTo>
                    <a:pt x="2882" y="15803"/>
                  </a:lnTo>
                  <a:lnTo>
                    <a:pt x="2956" y="15680"/>
                  </a:lnTo>
                  <a:lnTo>
                    <a:pt x="3029" y="15534"/>
                  </a:lnTo>
                  <a:lnTo>
                    <a:pt x="3053" y="15387"/>
                  </a:lnTo>
                  <a:lnTo>
                    <a:pt x="3713" y="8549"/>
                  </a:lnTo>
                  <a:lnTo>
                    <a:pt x="3737" y="8476"/>
                  </a:lnTo>
                  <a:lnTo>
                    <a:pt x="3786" y="8354"/>
                  </a:lnTo>
                  <a:lnTo>
                    <a:pt x="3835" y="8305"/>
                  </a:lnTo>
                  <a:lnTo>
                    <a:pt x="3884" y="8231"/>
                  </a:lnTo>
                  <a:lnTo>
                    <a:pt x="3981" y="8207"/>
                  </a:lnTo>
                  <a:lnTo>
                    <a:pt x="4079" y="8183"/>
                  </a:lnTo>
                  <a:lnTo>
                    <a:pt x="4177" y="8207"/>
                  </a:lnTo>
                  <a:lnTo>
                    <a:pt x="4274" y="8231"/>
                  </a:lnTo>
                  <a:lnTo>
                    <a:pt x="4323" y="8305"/>
                  </a:lnTo>
                  <a:lnTo>
                    <a:pt x="4372" y="8354"/>
                  </a:lnTo>
                  <a:lnTo>
                    <a:pt x="4421" y="8476"/>
                  </a:lnTo>
                  <a:lnTo>
                    <a:pt x="4445" y="8549"/>
                  </a:lnTo>
                  <a:lnTo>
                    <a:pt x="5105" y="15387"/>
                  </a:lnTo>
                  <a:lnTo>
                    <a:pt x="5129" y="15534"/>
                  </a:lnTo>
                  <a:lnTo>
                    <a:pt x="5202" y="15680"/>
                  </a:lnTo>
                  <a:lnTo>
                    <a:pt x="5276" y="15803"/>
                  </a:lnTo>
                  <a:lnTo>
                    <a:pt x="5373" y="15925"/>
                  </a:lnTo>
                  <a:lnTo>
                    <a:pt x="5496" y="15998"/>
                  </a:lnTo>
                  <a:lnTo>
                    <a:pt x="5642" y="16071"/>
                  </a:lnTo>
                  <a:lnTo>
                    <a:pt x="5764" y="16120"/>
                  </a:lnTo>
                  <a:lnTo>
                    <a:pt x="6057" y="16120"/>
                  </a:lnTo>
                  <a:lnTo>
                    <a:pt x="6228" y="16071"/>
                  </a:lnTo>
                  <a:lnTo>
                    <a:pt x="6375" y="15998"/>
                  </a:lnTo>
                  <a:lnTo>
                    <a:pt x="6497" y="15900"/>
                  </a:lnTo>
                  <a:lnTo>
                    <a:pt x="6595" y="15754"/>
                  </a:lnTo>
                  <a:lnTo>
                    <a:pt x="6692" y="15607"/>
                  </a:lnTo>
                  <a:lnTo>
                    <a:pt x="6741" y="15461"/>
                  </a:lnTo>
                  <a:lnTo>
                    <a:pt x="6766" y="15290"/>
                  </a:lnTo>
                  <a:lnTo>
                    <a:pt x="6766" y="15119"/>
                  </a:lnTo>
                  <a:lnTo>
                    <a:pt x="6619" y="13165"/>
                  </a:lnTo>
                  <a:lnTo>
                    <a:pt x="6350" y="8915"/>
                  </a:lnTo>
                  <a:lnTo>
                    <a:pt x="6204" y="6619"/>
                  </a:lnTo>
                  <a:lnTo>
                    <a:pt x="6106" y="4617"/>
                  </a:lnTo>
                  <a:lnTo>
                    <a:pt x="6057" y="3176"/>
                  </a:lnTo>
                  <a:lnTo>
                    <a:pt x="6057" y="2761"/>
                  </a:lnTo>
                  <a:lnTo>
                    <a:pt x="6057" y="2590"/>
                  </a:lnTo>
                  <a:lnTo>
                    <a:pt x="6106" y="2590"/>
                  </a:lnTo>
                  <a:lnTo>
                    <a:pt x="6155" y="2687"/>
                  </a:lnTo>
                  <a:lnTo>
                    <a:pt x="6253" y="3005"/>
                  </a:lnTo>
                  <a:lnTo>
                    <a:pt x="6399" y="3493"/>
                  </a:lnTo>
                  <a:lnTo>
                    <a:pt x="6521" y="4128"/>
                  </a:lnTo>
                  <a:lnTo>
                    <a:pt x="6643" y="4837"/>
                  </a:lnTo>
                  <a:lnTo>
                    <a:pt x="6741" y="5569"/>
                  </a:lnTo>
                  <a:lnTo>
                    <a:pt x="6814" y="6278"/>
                  </a:lnTo>
                  <a:lnTo>
                    <a:pt x="6839" y="6888"/>
                  </a:lnTo>
                  <a:lnTo>
                    <a:pt x="6863" y="7035"/>
                  </a:lnTo>
                  <a:lnTo>
                    <a:pt x="6888" y="7181"/>
                  </a:lnTo>
                  <a:lnTo>
                    <a:pt x="6936" y="7328"/>
                  </a:lnTo>
                  <a:lnTo>
                    <a:pt x="7010" y="7425"/>
                  </a:lnTo>
                  <a:lnTo>
                    <a:pt x="7107" y="7523"/>
                  </a:lnTo>
                  <a:lnTo>
                    <a:pt x="7230" y="7596"/>
                  </a:lnTo>
                  <a:lnTo>
                    <a:pt x="7352" y="7645"/>
                  </a:lnTo>
                  <a:lnTo>
                    <a:pt x="7498" y="7670"/>
                  </a:lnTo>
                  <a:lnTo>
                    <a:pt x="7645" y="7645"/>
                  </a:lnTo>
                  <a:lnTo>
                    <a:pt x="7767" y="7596"/>
                  </a:lnTo>
                  <a:lnTo>
                    <a:pt x="7889" y="7523"/>
                  </a:lnTo>
                  <a:lnTo>
                    <a:pt x="7987" y="7425"/>
                  </a:lnTo>
                  <a:lnTo>
                    <a:pt x="8060" y="7328"/>
                  </a:lnTo>
                  <a:lnTo>
                    <a:pt x="8109" y="7181"/>
                  </a:lnTo>
                  <a:lnTo>
                    <a:pt x="8133" y="7035"/>
                  </a:lnTo>
                  <a:lnTo>
                    <a:pt x="8158" y="6888"/>
                  </a:lnTo>
                  <a:lnTo>
                    <a:pt x="8133" y="5520"/>
                  </a:lnTo>
                  <a:lnTo>
                    <a:pt x="8109" y="4885"/>
                  </a:lnTo>
                  <a:lnTo>
                    <a:pt x="8060" y="4299"/>
                  </a:lnTo>
                  <a:lnTo>
                    <a:pt x="7987" y="3713"/>
                  </a:lnTo>
                  <a:lnTo>
                    <a:pt x="7889" y="3176"/>
                  </a:lnTo>
                  <a:lnTo>
                    <a:pt x="7767" y="2663"/>
                  </a:lnTo>
                  <a:lnTo>
                    <a:pt x="7620" y="2174"/>
                  </a:lnTo>
                  <a:lnTo>
                    <a:pt x="7425" y="1759"/>
                  </a:lnTo>
                  <a:lnTo>
                    <a:pt x="7205" y="1369"/>
                  </a:lnTo>
                  <a:lnTo>
                    <a:pt x="7083" y="1173"/>
                  </a:lnTo>
                  <a:lnTo>
                    <a:pt x="6936" y="1002"/>
                  </a:lnTo>
                  <a:lnTo>
                    <a:pt x="6790" y="856"/>
                  </a:lnTo>
                  <a:lnTo>
                    <a:pt x="6643" y="709"/>
                  </a:lnTo>
                  <a:lnTo>
                    <a:pt x="6472" y="563"/>
                  </a:lnTo>
                  <a:lnTo>
                    <a:pt x="6277" y="440"/>
                  </a:lnTo>
                  <a:lnTo>
                    <a:pt x="6082" y="343"/>
                  </a:lnTo>
                  <a:lnTo>
                    <a:pt x="5886" y="245"/>
                  </a:lnTo>
                  <a:lnTo>
                    <a:pt x="5666" y="172"/>
                  </a:lnTo>
                  <a:lnTo>
                    <a:pt x="5422" y="99"/>
                  </a:lnTo>
                  <a:lnTo>
                    <a:pt x="5178" y="50"/>
                  </a:lnTo>
                  <a:lnTo>
                    <a:pt x="4909" y="1"/>
                  </a:lnTo>
                  <a:lnTo>
                    <a:pt x="4714" y="74"/>
                  </a:lnTo>
                  <a:lnTo>
                    <a:pt x="4519" y="147"/>
                  </a:lnTo>
                  <a:lnTo>
                    <a:pt x="4299" y="196"/>
                  </a:lnTo>
                  <a:lnTo>
                    <a:pt x="3859" y="196"/>
                  </a:lnTo>
                  <a:lnTo>
                    <a:pt x="3664" y="147"/>
                  </a:lnTo>
                  <a:lnTo>
                    <a:pt x="3444" y="99"/>
                  </a:lnTo>
                  <a:lnTo>
                    <a:pt x="3249"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3"/>
            <p:cNvSpPr/>
            <p:nvPr/>
          </p:nvSpPr>
          <p:spPr>
            <a:xfrm>
              <a:off x="3446075" y="2264625"/>
              <a:ext cx="85500" cy="94050"/>
            </a:xfrm>
            <a:custGeom>
              <a:avLst/>
              <a:gdLst/>
              <a:ahLst/>
              <a:cxnLst/>
              <a:rect l="l" t="t" r="r" b="b"/>
              <a:pathLst>
                <a:path w="3420" h="3762" extrusionOk="0">
                  <a:moveTo>
                    <a:pt x="1539" y="0"/>
                  </a:moveTo>
                  <a:lnTo>
                    <a:pt x="1368" y="25"/>
                  </a:lnTo>
                  <a:lnTo>
                    <a:pt x="1197" y="49"/>
                  </a:lnTo>
                  <a:lnTo>
                    <a:pt x="1051" y="122"/>
                  </a:lnTo>
                  <a:lnTo>
                    <a:pt x="904" y="171"/>
                  </a:lnTo>
                  <a:lnTo>
                    <a:pt x="757" y="269"/>
                  </a:lnTo>
                  <a:lnTo>
                    <a:pt x="611" y="342"/>
                  </a:lnTo>
                  <a:lnTo>
                    <a:pt x="489" y="464"/>
                  </a:lnTo>
                  <a:lnTo>
                    <a:pt x="391" y="586"/>
                  </a:lnTo>
                  <a:lnTo>
                    <a:pt x="293" y="708"/>
                  </a:lnTo>
                  <a:lnTo>
                    <a:pt x="196" y="855"/>
                  </a:lnTo>
                  <a:lnTo>
                    <a:pt x="122" y="1002"/>
                  </a:lnTo>
                  <a:lnTo>
                    <a:pt x="74" y="1148"/>
                  </a:lnTo>
                  <a:lnTo>
                    <a:pt x="25" y="1319"/>
                  </a:lnTo>
                  <a:lnTo>
                    <a:pt x="0" y="1514"/>
                  </a:lnTo>
                  <a:lnTo>
                    <a:pt x="0" y="1710"/>
                  </a:lnTo>
                  <a:lnTo>
                    <a:pt x="0" y="1905"/>
                  </a:lnTo>
                  <a:lnTo>
                    <a:pt x="25" y="2101"/>
                  </a:lnTo>
                  <a:lnTo>
                    <a:pt x="74" y="2272"/>
                  </a:lnTo>
                  <a:lnTo>
                    <a:pt x="122" y="2467"/>
                  </a:lnTo>
                  <a:lnTo>
                    <a:pt x="196" y="2638"/>
                  </a:lnTo>
                  <a:lnTo>
                    <a:pt x="293" y="2809"/>
                  </a:lnTo>
                  <a:lnTo>
                    <a:pt x="391" y="2980"/>
                  </a:lnTo>
                  <a:lnTo>
                    <a:pt x="489" y="3126"/>
                  </a:lnTo>
                  <a:lnTo>
                    <a:pt x="611" y="3273"/>
                  </a:lnTo>
                  <a:lnTo>
                    <a:pt x="757" y="3395"/>
                  </a:lnTo>
                  <a:lnTo>
                    <a:pt x="904" y="3493"/>
                  </a:lnTo>
                  <a:lnTo>
                    <a:pt x="1051" y="3590"/>
                  </a:lnTo>
                  <a:lnTo>
                    <a:pt x="1197" y="3664"/>
                  </a:lnTo>
                  <a:lnTo>
                    <a:pt x="1368" y="3713"/>
                  </a:lnTo>
                  <a:lnTo>
                    <a:pt x="1539" y="3761"/>
                  </a:lnTo>
                  <a:lnTo>
                    <a:pt x="1881" y="3761"/>
                  </a:lnTo>
                  <a:lnTo>
                    <a:pt x="2052" y="3713"/>
                  </a:lnTo>
                  <a:lnTo>
                    <a:pt x="2223" y="3664"/>
                  </a:lnTo>
                  <a:lnTo>
                    <a:pt x="2369" y="3590"/>
                  </a:lnTo>
                  <a:lnTo>
                    <a:pt x="2516" y="3493"/>
                  </a:lnTo>
                  <a:lnTo>
                    <a:pt x="2662" y="3395"/>
                  </a:lnTo>
                  <a:lnTo>
                    <a:pt x="2809" y="3273"/>
                  </a:lnTo>
                  <a:lnTo>
                    <a:pt x="2931" y="3126"/>
                  </a:lnTo>
                  <a:lnTo>
                    <a:pt x="3029" y="2980"/>
                  </a:lnTo>
                  <a:lnTo>
                    <a:pt x="3127" y="2809"/>
                  </a:lnTo>
                  <a:lnTo>
                    <a:pt x="3224" y="2638"/>
                  </a:lnTo>
                  <a:lnTo>
                    <a:pt x="3297" y="2467"/>
                  </a:lnTo>
                  <a:lnTo>
                    <a:pt x="3346" y="2272"/>
                  </a:lnTo>
                  <a:lnTo>
                    <a:pt x="3395" y="2101"/>
                  </a:lnTo>
                  <a:lnTo>
                    <a:pt x="3420" y="1905"/>
                  </a:lnTo>
                  <a:lnTo>
                    <a:pt x="3420" y="1710"/>
                  </a:lnTo>
                  <a:lnTo>
                    <a:pt x="3420" y="1514"/>
                  </a:lnTo>
                  <a:lnTo>
                    <a:pt x="3395" y="1319"/>
                  </a:lnTo>
                  <a:lnTo>
                    <a:pt x="3346" y="1148"/>
                  </a:lnTo>
                  <a:lnTo>
                    <a:pt x="3297" y="1002"/>
                  </a:lnTo>
                  <a:lnTo>
                    <a:pt x="3224" y="855"/>
                  </a:lnTo>
                  <a:lnTo>
                    <a:pt x="3127" y="708"/>
                  </a:lnTo>
                  <a:lnTo>
                    <a:pt x="3029" y="586"/>
                  </a:lnTo>
                  <a:lnTo>
                    <a:pt x="2931" y="464"/>
                  </a:lnTo>
                  <a:lnTo>
                    <a:pt x="2809" y="342"/>
                  </a:lnTo>
                  <a:lnTo>
                    <a:pt x="2662" y="269"/>
                  </a:lnTo>
                  <a:lnTo>
                    <a:pt x="2516" y="171"/>
                  </a:lnTo>
                  <a:lnTo>
                    <a:pt x="2369" y="122"/>
                  </a:lnTo>
                  <a:lnTo>
                    <a:pt x="2223" y="49"/>
                  </a:lnTo>
                  <a:lnTo>
                    <a:pt x="2052" y="25"/>
                  </a:lnTo>
                  <a:lnTo>
                    <a:pt x="1881"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31"/>
          <p:cNvSpPr txBox="1">
            <a:spLocks noGrp="1"/>
          </p:cNvSpPr>
          <p:nvPr>
            <p:ph type="title"/>
          </p:nvPr>
        </p:nvSpPr>
        <p:spPr>
          <a:xfrm>
            <a:off x="922000" y="510775"/>
            <a:ext cx="6866100" cy="85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600"/>
              <a:t>Conclusion</a:t>
            </a:r>
            <a:endParaRPr sz="2600">
              <a:solidFill>
                <a:srgbClr val="FFB600"/>
              </a:solidFill>
            </a:endParaRPr>
          </a:p>
        </p:txBody>
      </p:sp>
      <p:sp>
        <p:nvSpPr>
          <p:cNvPr id="278" name="Google Shape;278;p31"/>
          <p:cNvSpPr txBox="1">
            <a:spLocks noGrp="1"/>
          </p:cNvSpPr>
          <p:nvPr>
            <p:ph type="body" idx="1"/>
          </p:nvPr>
        </p:nvSpPr>
        <p:spPr>
          <a:xfrm>
            <a:off x="769600" y="1275900"/>
            <a:ext cx="6866100" cy="3723600"/>
          </a:xfrm>
          <a:prstGeom prst="rect">
            <a:avLst/>
          </a:prstGeom>
        </p:spPr>
        <p:txBody>
          <a:bodyPr spcFirstLastPara="1" wrap="square" lIns="91425" tIns="91425" rIns="91425" bIns="91425" anchor="t" anchorCtr="0">
            <a:noAutofit/>
          </a:bodyPr>
          <a:lstStyle/>
          <a:p>
            <a:pPr marL="457200" lvl="0" indent="-304800" algn="l" rtl="0">
              <a:lnSpc>
                <a:spcPct val="115000"/>
              </a:lnSpc>
              <a:spcBef>
                <a:spcPts val="600"/>
              </a:spcBef>
              <a:spcAft>
                <a:spcPts val="0"/>
              </a:spcAft>
              <a:buSzPts val="1200"/>
              <a:buChar char="●"/>
            </a:pPr>
            <a:r>
              <a:rPr lang="en" sz="1200" b="1" i="1">
                <a:solidFill>
                  <a:schemeClr val="dk1"/>
                </a:solidFill>
                <a:latin typeface="Raleway"/>
                <a:ea typeface="Raleway"/>
                <a:cs typeface="Raleway"/>
                <a:sym typeface="Raleway"/>
              </a:rPr>
              <a:t>Limitations &amp; Possible Improvements</a:t>
            </a:r>
            <a:endParaRPr sz="1200" b="1" i="1">
              <a:solidFill>
                <a:schemeClr val="dk1"/>
              </a:solidFill>
              <a:latin typeface="Raleway"/>
              <a:ea typeface="Raleway"/>
              <a:cs typeface="Raleway"/>
              <a:sym typeface="Raleway"/>
            </a:endParaRPr>
          </a:p>
          <a:p>
            <a:pPr marL="914400" lvl="1" indent="-304800" algn="l" rtl="0">
              <a:lnSpc>
                <a:spcPct val="115000"/>
              </a:lnSpc>
              <a:spcBef>
                <a:spcPts val="0"/>
              </a:spcBef>
              <a:spcAft>
                <a:spcPts val="0"/>
              </a:spcAft>
              <a:buClr>
                <a:schemeClr val="dk1"/>
              </a:buClr>
              <a:buSzPts val="1200"/>
              <a:buChar char="○"/>
            </a:pPr>
            <a:r>
              <a:rPr lang="en" sz="1200">
                <a:solidFill>
                  <a:schemeClr val="dk1"/>
                </a:solidFill>
              </a:rPr>
              <a:t>Context is missing from most of the Tweets</a:t>
            </a:r>
            <a:endParaRPr sz="1200">
              <a:solidFill>
                <a:schemeClr val="dk1"/>
              </a:solidFill>
            </a:endParaRPr>
          </a:p>
          <a:p>
            <a:pPr marL="1371600" lvl="2" indent="-304800" algn="l" rtl="0">
              <a:lnSpc>
                <a:spcPct val="115000"/>
              </a:lnSpc>
              <a:spcBef>
                <a:spcPts val="0"/>
              </a:spcBef>
              <a:spcAft>
                <a:spcPts val="0"/>
              </a:spcAft>
              <a:buClr>
                <a:schemeClr val="dk1"/>
              </a:buClr>
              <a:buSzPts val="1200"/>
              <a:buChar char="■"/>
            </a:pPr>
            <a:r>
              <a:rPr lang="en" sz="1200">
                <a:solidFill>
                  <a:schemeClr val="dk1"/>
                </a:solidFill>
              </a:rPr>
              <a:t>The analysis only looks at the words in a tweet to categorise its sentiment score as well as if it fits in the innovation strategy</a:t>
            </a:r>
            <a:endParaRPr sz="1200">
              <a:solidFill>
                <a:schemeClr val="dk1"/>
              </a:solidFill>
            </a:endParaRPr>
          </a:p>
          <a:p>
            <a:pPr marL="1371600" lvl="2" indent="-304800" algn="l" rtl="0">
              <a:lnSpc>
                <a:spcPct val="115000"/>
              </a:lnSpc>
              <a:spcBef>
                <a:spcPts val="0"/>
              </a:spcBef>
              <a:spcAft>
                <a:spcPts val="0"/>
              </a:spcAft>
              <a:buClr>
                <a:schemeClr val="dk1"/>
              </a:buClr>
              <a:buSzPts val="1200"/>
              <a:buChar char="■"/>
            </a:pPr>
            <a:r>
              <a:rPr lang="en" sz="1200">
                <a:solidFill>
                  <a:schemeClr val="dk1"/>
                </a:solidFill>
              </a:rPr>
              <a:t>Some Tweets might not even be about JET</a:t>
            </a:r>
            <a:endParaRPr sz="1200">
              <a:solidFill>
                <a:schemeClr val="dk1"/>
              </a:solidFill>
            </a:endParaRPr>
          </a:p>
          <a:p>
            <a:pPr marL="1371600" lvl="2" indent="-304800" algn="l" rtl="0">
              <a:lnSpc>
                <a:spcPct val="115000"/>
              </a:lnSpc>
              <a:spcBef>
                <a:spcPts val="0"/>
              </a:spcBef>
              <a:spcAft>
                <a:spcPts val="0"/>
              </a:spcAft>
              <a:buClr>
                <a:schemeClr val="dk1"/>
              </a:buClr>
              <a:buSzPts val="1200"/>
              <a:buChar char="■"/>
            </a:pPr>
            <a:r>
              <a:rPr lang="en" sz="1200">
                <a:solidFill>
                  <a:schemeClr val="dk1"/>
                </a:solidFill>
              </a:rPr>
              <a:t>An improved method of clustering Tweets could be used</a:t>
            </a:r>
            <a:endParaRPr sz="1200">
              <a:solidFill>
                <a:schemeClr val="dk1"/>
              </a:solidFill>
            </a:endParaRPr>
          </a:p>
          <a:p>
            <a:pPr marL="914400" lvl="1" indent="-304800" algn="l" rtl="0">
              <a:lnSpc>
                <a:spcPct val="115000"/>
              </a:lnSpc>
              <a:spcBef>
                <a:spcPts val="0"/>
              </a:spcBef>
              <a:spcAft>
                <a:spcPts val="0"/>
              </a:spcAft>
              <a:buClr>
                <a:schemeClr val="dk1"/>
              </a:buClr>
              <a:buSzPts val="1200"/>
              <a:buChar char="○"/>
            </a:pPr>
            <a:r>
              <a:rPr lang="en" sz="1200">
                <a:solidFill>
                  <a:schemeClr val="dk1"/>
                </a:solidFill>
              </a:rPr>
              <a:t>Self reflection bias</a:t>
            </a:r>
            <a:endParaRPr sz="1200">
              <a:solidFill>
                <a:schemeClr val="dk1"/>
              </a:solidFill>
            </a:endParaRPr>
          </a:p>
          <a:p>
            <a:pPr marL="1371600" lvl="2" indent="-304800" algn="l" rtl="0">
              <a:lnSpc>
                <a:spcPct val="115000"/>
              </a:lnSpc>
              <a:spcBef>
                <a:spcPts val="0"/>
              </a:spcBef>
              <a:spcAft>
                <a:spcPts val="0"/>
              </a:spcAft>
              <a:buClr>
                <a:schemeClr val="dk1"/>
              </a:buClr>
              <a:buSzPts val="1200"/>
              <a:buChar char="■"/>
            </a:pPr>
            <a:r>
              <a:rPr lang="en" sz="1200">
                <a:solidFill>
                  <a:schemeClr val="dk1"/>
                </a:solidFill>
              </a:rPr>
              <a:t>The people active on Twitter may not reflect the entire sample</a:t>
            </a:r>
            <a:endParaRPr sz="1200">
              <a:solidFill>
                <a:schemeClr val="dk1"/>
              </a:solidFill>
            </a:endParaRPr>
          </a:p>
          <a:p>
            <a:pPr marL="1371600" lvl="2" indent="-304800" algn="l" rtl="0">
              <a:lnSpc>
                <a:spcPct val="115000"/>
              </a:lnSpc>
              <a:spcBef>
                <a:spcPts val="0"/>
              </a:spcBef>
              <a:spcAft>
                <a:spcPts val="0"/>
              </a:spcAft>
              <a:buClr>
                <a:schemeClr val="dk1"/>
              </a:buClr>
              <a:buSzPts val="1200"/>
              <a:buChar char="■"/>
            </a:pPr>
            <a:r>
              <a:rPr lang="en" sz="1200">
                <a:solidFill>
                  <a:schemeClr val="dk1"/>
                </a:solidFill>
              </a:rPr>
              <a:t>Tweets might not be representative of most of the users that use JET</a:t>
            </a:r>
            <a:endParaRPr sz="1200">
              <a:solidFill>
                <a:schemeClr val="dk1"/>
              </a:solidFill>
            </a:endParaRPr>
          </a:p>
          <a:p>
            <a:pPr marL="914400" lvl="1" indent="-304800" algn="l" rtl="0">
              <a:lnSpc>
                <a:spcPct val="115000"/>
              </a:lnSpc>
              <a:spcBef>
                <a:spcPts val="0"/>
              </a:spcBef>
              <a:spcAft>
                <a:spcPts val="0"/>
              </a:spcAft>
              <a:buClr>
                <a:schemeClr val="dk1"/>
              </a:buClr>
              <a:buSzPts val="1200"/>
              <a:buChar char="○"/>
            </a:pPr>
            <a:r>
              <a:rPr lang="en" sz="1200">
                <a:solidFill>
                  <a:schemeClr val="dk1"/>
                </a:solidFill>
              </a:rPr>
              <a:t>External factors could have influenced</a:t>
            </a:r>
            <a:endParaRPr sz="1200">
              <a:solidFill>
                <a:schemeClr val="dk1"/>
              </a:solidFill>
            </a:endParaRPr>
          </a:p>
          <a:p>
            <a:pPr marL="1371600" lvl="2" indent="-304800" algn="l" rtl="0">
              <a:lnSpc>
                <a:spcPct val="115000"/>
              </a:lnSpc>
              <a:spcBef>
                <a:spcPts val="0"/>
              </a:spcBef>
              <a:spcAft>
                <a:spcPts val="0"/>
              </a:spcAft>
              <a:buClr>
                <a:schemeClr val="dk1"/>
              </a:buClr>
              <a:buSzPts val="1200"/>
              <a:buChar char="■"/>
            </a:pPr>
            <a:r>
              <a:rPr lang="en" sz="1200">
                <a:solidFill>
                  <a:schemeClr val="dk1"/>
                </a:solidFill>
              </a:rPr>
              <a:t>Social media algorithms could have influenced the engagement of the Tweets for unexplained reasons</a:t>
            </a:r>
            <a:endParaRPr sz="1200">
              <a:solidFill>
                <a:schemeClr val="dk1"/>
              </a:solidFill>
            </a:endParaRPr>
          </a:p>
          <a:p>
            <a:pPr marL="1371600" lvl="2" indent="-304800" algn="l" rtl="0">
              <a:lnSpc>
                <a:spcPct val="115000"/>
              </a:lnSpc>
              <a:spcBef>
                <a:spcPts val="0"/>
              </a:spcBef>
              <a:spcAft>
                <a:spcPts val="0"/>
              </a:spcAft>
              <a:buClr>
                <a:schemeClr val="dk1"/>
              </a:buClr>
              <a:buSzPts val="1200"/>
              <a:buChar char="■"/>
            </a:pPr>
            <a:r>
              <a:rPr lang="en" sz="1200">
                <a:solidFill>
                  <a:schemeClr val="dk1"/>
                </a:solidFill>
              </a:rPr>
              <a:t>Specific events could have led specific Tweets performing much differently, affecting that month or year’s performance for an unexplained reason, affecting the correlation</a:t>
            </a:r>
            <a:endParaRPr sz="1200">
              <a:solidFill>
                <a:schemeClr val="dk1"/>
              </a:solidFill>
            </a:endParaRPr>
          </a:p>
          <a:p>
            <a:pPr marL="457200" lvl="0" indent="0" algn="l" rtl="0">
              <a:lnSpc>
                <a:spcPct val="115000"/>
              </a:lnSpc>
              <a:spcBef>
                <a:spcPts val="600"/>
              </a:spcBef>
              <a:spcAft>
                <a:spcPts val="0"/>
              </a:spcAft>
              <a:buNone/>
            </a:pPr>
            <a:endParaRPr sz="1200">
              <a:solidFill>
                <a:schemeClr val="dk1"/>
              </a:solidFill>
            </a:endParaRPr>
          </a:p>
        </p:txBody>
      </p:sp>
      <p:sp>
        <p:nvSpPr>
          <p:cNvPr id="279" name="Google Shape;279;p31"/>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20</a:t>
            </a:fld>
            <a:endParaRPr/>
          </a:p>
        </p:txBody>
      </p:sp>
      <p:grpSp>
        <p:nvGrpSpPr>
          <p:cNvPr id="280" name="Google Shape;280;p31"/>
          <p:cNvGrpSpPr/>
          <p:nvPr/>
        </p:nvGrpSpPr>
        <p:grpSpPr>
          <a:xfrm>
            <a:off x="7949917" y="369858"/>
            <a:ext cx="804748" cy="857410"/>
            <a:chOff x="5970800" y="1619250"/>
            <a:chExt cx="428650" cy="456725"/>
          </a:xfrm>
        </p:grpSpPr>
        <p:sp>
          <p:nvSpPr>
            <p:cNvPr id="281" name="Google Shape;281;p31"/>
            <p:cNvSpPr/>
            <p:nvPr/>
          </p:nvSpPr>
          <p:spPr>
            <a:xfrm>
              <a:off x="5970800" y="1674200"/>
              <a:ext cx="377975" cy="377950"/>
            </a:xfrm>
            <a:custGeom>
              <a:avLst/>
              <a:gdLst/>
              <a:ahLst/>
              <a:cxnLst/>
              <a:rect l="l" t="t" r="r" b="b"/>
              <a:pathLst>
                <a:path w="15119" h="15118" extrusionOk="0">
                  <a:moveTo>
                    <a:pt x="7181" y="0"/>
                  </a:moveTo>
                  <a:lnTo>
                    <a:pt x="6790" y="49"/>
                  </a:lnTo>
                  <a:lnTo>
                    <a:pt x="6424" y="98"/>
                  </a:lnTo>
                  <a:lnTo>
                    <a:pt x="6058" y="147"/>
                  </a:lnTo>
                  <a:lnTo>
                    <a:pt x="5691" y="244"/>
                  </a:lnTo>
                  <a:lnTo>
                    <a:pt x="5325" y="342"/>
                  </a:lnTo>
                  <a:lnTo>
                    <a:pt x="4983" y="464"/>
                  </a:lnTo>
                  <a:lnTo>
                    <a:pt x="4641" y="586"/>
                  </a:lnTo>
                  <a:lnTo>
                    <a:pt x="4299" y="733"/>
                  </a:lnTo>
                  <a:lnTo>
                    <a:pt x="3982" y="904"/>
                  </a:lnTo>
                  <a:lnTo>
                    <a:pt x="3664" y="1099"/>
                  </a:lnTo>
                  <a:lnTo>
                    <a:pt x="3347" y="1295"/>
                  </a:lnTo>
                  <a:lnTo>
                    <a:pt x="3053" y="1490"/>
                  </a:lnTo>
                  <a:lnTo>
                    <a:pt x="2760" y="1734"/>
                  </a:lnTo>
                  <a:lnTo>
                    <a:pt x="2492" y="1954"/>
                  </a:lnTo>
                  <a:lnTo>
                    <a:pt x="2223" y="2223"/>
                  </a:lnTo>
                  <a:lnTo>
                    <a:pt x="1979" y="2467"/>
                  </a:lnTo>
                  <a:lnTo>
                    <a:pt x="1735" y="2760"/>
                  </a:lnTo>
                  <a:lnTo>
                    <a:pt x="1515" y="3029"/>
                  </a:lnTo>
                  <a:lnTo>
                    <a:pt x="1295" y="3322"/>
                  </a:lnTo>
                  <a:lnTo>
                    <a:pt x="1100" y="3639"/>
                  </a:lnTo>
                  <a:lnTo>
                    <a:pt x="929" y="3957"/>
                  </a:lnTo>
                  <a:lnTo>
                    <a:pt x="758" y="4274"/>
                  </a:lnTo>
                  <a:lnTo>
                    <a:pt x="611" y="4616"/>
                  </a:lnTo>
                  <a:lnTo>
                    <a:pt x="465" y="4958"/>
                  </a:lnTo>
                  <a:lnTo>
                    <a:pt x="343" y="5300"/>
                  </a:lnTo>
                  <a:lnTo>
                    <a:pt x="245" y="5666"/>
                  </a:lnTo>
                  <a:lnTo>
                    <a:pt x="172" y="6033"/>
                  </a:lnTo>
                  <a:lnTo>
                    <a:pt x="98" y="6399"/>
                  </a:lnTo>
                  <a:lnTo>
                    <a:pt x="49" y="6790"/>
                  </a:lnTo>
                  <a:lnTo>
                    <a:pt x="25" y="7156"/>
                  </a:lnTo>
                  <a:lnTo>
                    <a:pt x="1" y="7547"/>
                  </a:lnTo>
                  <a:lnTo>
                    <a:pt x="25" y="7938"/>
                  </a:lnTo>
                  <a:lnTo>
                    <a:pt x="49" y="8328"/>
                  </a:lnTo>
                  <a:lnTo>
                    <a:pt x="98" y="8695"/>
                  </a:lnTo>
                  <a:lnTo>
                    <a:pt x="172" y="9085"/>
                  </a:lnTo>
                  <a:lnTo>
                    <a:pt x="245" y="9452"/>
                  </a:lnTo>
                  <a:lnTo>
                    <a:pt x="343" y="9794"/>
                  </a:lnTo>
                  <a:lnTo>
                    <a:pt x="465" y="10160"/>
                  </a:lnTo>
                  <a:lnTo>
                    <a:pt x="611" y="10502"/>
                  </a:lnTo>
                  <a:lnTo>
                    <a:pt x="758" y="10820"/>
                  </a:lnTo>
                  <a:lnTo>
                    <a:pt x="929" y="11161"/>
                  </a:lnTo>
                  <a:lnTo>
                    <a:pt x="1100" y="11479"/>
                  </a:lnTo>
                  <a:lnTo>
                    <a:pt x="1295" y="11772"/>
                  </a:lnTo>
                  <a:lnTo>
                    <a:pt x="1515" y="12065"/>
                  </a:lnTo>
                  <a:lnTo>
                    <a:pt x="1735" y="12358"/>
                  </a:lnTo>
                  <a:lnTo>
                    <a:pt x="1979" y="12627"/>
                  </a:lnTo>
                  <a:lnTo>
                    <a:pt x="2223" y="12895"/>
                  </a:lnTo>
                  <a:lnTo>
                    <a:pt x="2492" y="13140"/>
                  </a:lnTo>
                  <a:lnTo>
                    <a:pt x="2760" y="13384"/>
                  </a:lnTo>
                  <a:lnTo>
                    <a:pt x="3053" y="13604"/>
                  </a:lnTo>
                  <a:lnTo>
                    <a:pt x="3347" y="13824"/>
                  </a:lnTo>
                  <a:lnTo>
                    <a:pt x="3664" y="14019"/>
                  </a:lnTo>
                  <a:lnTo>
                    <a:pt x="3982" y="14190"/>
                  </a:lnTo>
                  <a:lnTo>
                    <a:pt x="4299" y="14361"/>
                  </a:lnTo>
                  <a:lnTo>
                    <a:pt x="4641" y="14507"/>
                  </a:lnTo>
                  <a:lnTo>
                    <a:pt x="4983" y="14654"/>
                  </a:lnTo>
                  <a:lnTo>
                    <a:pt x="5325" y="14776"/>
                  </a:lnTo>
                  <a:lnTo>
                    <a:pt x="5691" y="14874"/>
                  </a:lnTo>
                  <a:lnTo>
                    <a:pt x="6058" y="14947"/>
                  </a:lnTo>
                  <a:lnTo>
                    <a:pt x="6424" y="15020"/>
                  </a:lnTo>
                  <a:lnTo>
                    <a:pt x="6790" y="15069"/>
                  </a:lnTo>
                  <a:lnTo>
                    <a:pt x="7181" y="15094"/>
                  </a:lnTo>
                  <a:lnTo>
                    <a:pt x="7572" y="15118"/>
                  </a:lnTo>
                  <a:lnTo>
                    <a:pt x="7963" y="15094"/>
                  </a:lnTo>
                  <a:lnTo>
                    <a:pt x="8329" y="15069"/>
                  </a:lnTo>
                  <a:lnTo>
                    <a:pt x="8720" y="15020"/>
                  </a:lnTo>
                  <a:lnTo>
                    <a:pt x="9086" y="14947"/>
                  </a:lnTo>
                  <a:lnTo>
                    <a:pt x="9452" y="14874"/>
                  </a:lnTo>
                  <a:lnTo>
                    <a:pt x="9819" y="14776"/>
                  </a:lnTo>
                  <a:lnTo>
                    <a:pt x="10161" y="14654"/>
                  </a:lnTo>
                  <a:lnTo>
                    <a:pt x="10503" y="14507"/>
                  </a:lnTo>
                  <a:lnTo>
                    <a:pt x="10844" y="14361"/>
                  </a:lnTo>
                  <a:lnTo>
                    <a:pt x="11162" y="14190"/>
                  </a:lnTo>
                  <a:lnTo>
                    <a:pt x="11479" y="14019"/>
                  </a:lnTo>
                  <a:lnTo>
                    <a:pt x="11797" y="13824"/>
                  </a:lnTo>
                  <a:lnTo>
                    <a:pt x="12090" y="13604"/>
                  </a:lnTo>
                  <a:lnTo>
                    <a:pt x="12383" y="13384"/>
                  </a:lnTo>
                  <a:lnTo>
                    <a:pt x="12652" y="13140"/>
                  </a:lnTo>
                  <a:lnTo>
                    <a:pt x="12920" y="12895"/>
                  </a:lnTo>
                  <a:lnTo>
                    <a:pt x="13165" y="12627"/>
                  </a:lnTo>
                  <a:lnTo>
                    <a:pt x="13409" y="12358"/>
                  </a:lnTo>
                  <a:lnTo>
                    <a:pt x="13629" y="12065"/>
                  </a:lnTo>
                  <a:lnTo>
                    <a:pt x="13824" y="11772"/>
                  </a:lnTo>
                  <a:lnTo>
                    <a:pt x="14019" y="11479"/>
                  </a:lnTo>
                  <a:lnTo>
                    <a:pt x="14215" y="11161"/>
                  </a:lnTo>
                  <a:lnTo>
                    <a:pt x="14386" y="10820"/>
                  </a:lnTo>
                  <a:lnTo>
                    <a:pt x="14532" y="10502"/>
                  </a:lnTo>
                  <a:lnTo>
                    <a:pt x="14654" y="10160"/>
                  </a:lnTo>
                  <a:lnTo>
                    <a:pt x="14777" y="9794"/>
                  </a:lnTo>
                  <a:lnTo>
                    <a:pt x="14899" y="9452"/>
                  </a:lnTo>
                  <a:lnTo>
                    <a:pt x="14972" y="9085"/>
                  </a:lnTo>
                  <a:lnTo>
                    <a:pt x="15045" y="8695"/>
                  </a:lnTo>
                  <a:lnTo>
                    <a:pt x="15094" y="8328"/>
                  </a:lnTo>
                  <a:lnTo>
                    <a:pt x="15118" y="7938"/>
                  </a:lnTo>
                  <a:lnTo>
                    <a:pt x="15118" y="7547"/>
                  </a:lnTo>
                  <a:lnTo>
                    <a:pt x="15094" y="6936"/>
                  </a:lnTo>
                  <a:lnTo>
                    <a:pt x="15021" y="6326"/>
                  </a:lnTo>
                  <a:lnTo>
                    <a:pt x="14899" y="5740"/>
                  </a:lnTo>
                  <a:lnTo>
                    <a:pt x="14728" y="5178"/>
                  </a:lnTo>
                  <a:lnTo>
                    <a:pt x="14532" y="4616"/>
                  </a:lnTo>
                  <a:lnTo>
                    <a:pt x="14288" y="4079"/>
                  </a:lnTo>
                  <a:lnTo>
                    <a:pt x="13995" y="3590"/>
                  </a:lnTo>
                  <a:lnTo>
                    <a:pt x="13653" y="3102"/>
                  </a:lnTo>
                  <a:lnTo>
                    <a:pt x="13458" y="3053"/>
                  </a:lnTo>
                  <a:lnTo>
                    <a:pt x="12163" y="4347"/>
                  </a:lnTo>
                  <a:lnTo>
                    <a:pt x="12383" y="4689"/>
                  </a:lnTo>
                  <a:lnTo>
                    <a:pt x="12578" y="5056"/>
                  </a:lnTo>
                  <a:lnTo>
                    <a:pt x="12749" y="5446"/>
                  </a:lnTo>
                  <a:lnTo>
                    <a:pt x="12896" y="5837"/>
                  </a:lnTo>
                  <a:lnTo>
                    <a:pt x="13018" y="6252"/>
                  </a:lnTo>
                  <a:lnTo>
                    <a:pt x="13091" y="6668"/>
                  </a:lnTo>
                  <a:lnTo>
                    <a:pt x="13165" y="7107"/>
                  </a:lnTo>
                  <a:lnTo>
                    <a:pt x="13165" y="7547"/>
                  </a:lnTo>
                  <a:lnTo>
                    <a:pt x="13140" y="8133"/>
                  </a:lnTo>
                  <a:lnTo>
                    <a:pt x="13067" y="8695"/>
                  </a:lnTo>
                  <a:lnTo>
                    <a:pt x="12920" y="9208"/>
                  </a:lnTo>
                  <a:lnTo>
                    <a:pt x="12725" y="9745"/>
                  </a:lnTo>
                  <a:lnTo>
                    <a:pt x="12505" y="10233"/>
                  </a:lnTo>
                  <a:lnTo>
                    <a:pt x="12212" y="10673"/>
                  </a:lnTo>
                  <a:lnTo>
                    <a:pt x="11895" y="11113"/>
                  </a:lnTo>
                  <a:lnTo>
                    <a:pt x="11528" y="11503"/>
                  </a:lnTo>
                  <a:lnTo>
                    <a:pt x="11138" y="11870"/>
                  </a:lnTo>
                  <a:lnTo>
                    <a:pt x="10698" y="12187"/>
                  </a:lnTo>
                  <a:lnTo>
                    <a:pt x="10234" y="12480"/>
                  </a:lnTo>
                  <a:lnTo>
                    <a:pt x="9745" y="12725"/>
                  </a:lnTo>
                  <a:lnTo>
                    <a:pt x="9233" y="12895"/>
                  </a:lnTo>
                  <a:lnTo>
                    <a:pt x="8695" y="13042"/>
                  </a:lnTo>
                  <a:lnTo>
                    <a:pt x="8133" y="13140"/>
                  </a:lnTo>
                  <a:lnTo>
                    <a:pt x="7572" y="13164"/>
                  </a:lnTo>
                  <a:lnTo>
                    <a:pt x="6986" y="13140"/>
                  </a:lnTo>
                  <a:lnTo>
                    <a:pt x="6448" y="13042"/>
                  </a:lnTo>
                  <a:lnTo>
                    <a:pt x="5911" y="12895"/>
                  </a:lnTo>
                  <a:lnTo>
                    <a:pt x="5398" y="12725"/>
                  </a:lnTo>
                  <a:lnTo>
                    <a:pt x="4910" y="12480"/>
                  </a:lnTo>
                  <a:lnTo>
                    <a:pt x="4446" y="12187"/>
                  </a:lnTo>
                  <a:lnTo>
                    <a:pt x="4006" y="11870"/>
                  </a:lnTo>
                  <a:lnTo>
                    <a:pt x="3615" y="11503"/>
                  </a:lnTo>
                  <a:lnTo>
                    <a:pt x="3249" y="11113"/>
                  </a:lnTo>
                  <a:lnTo>
                    <a:pt x="2931" y="10673"/>
                  </a:lnTo>
                  <a:lnTo>
                    <a:pt x="2638" y="10233"/>
                  </a:lnTo>
                  <a:lnTo>
                    <a:pt x="2418" y="9745"/>
                  </a:lnTo>
                  <a:lnTo>
                    <a:pt x="2223" y="9208"/>
                  </a:lnTo>
                  <a:lnTo>
                    <a:pt x="2077" y="8695"/>
                  </a:lnTo>
                  <a:lnTo>
                    <a:pt x="2003" y="8133"/>
                  </a:lnTo>
                  <a:lnTo>
                    <a:pt x="1954" y="7547"/>
                  </a:lnTo>
                  <a:lnTo>
                    <a:pt x="2003" y="6985"/>
                  </a:lnTo>
                  <a:lnTo>
                    <a:pt x="2077" y="6423"/>
                  </a:lnTo>
                  <a:lnTo>
                    <a:pt x="2223" y="5886"/>
                  </a:lnTo>
                  <a:lnTo>
                    <a:pt x="2418" y="5373"/>
                  </a:lnTo>
                  <a:lnTo>
                    <a:pt x="2638" y="4885"/>
                  </a:lnTo>
                  <a:lnTo>
                    <a:pt x="2931" y="4421"/>
                  </a:lnTo>
                  <a:lnTo>
                    <a:pt x="3249" y="4005"/>
                  </a:lnTo>
                  <a:lnTo>
                    <a:pt x="3615" y="3590"/>
                  </a:lnTo>
                  <a:lnTo>
                    <a:pt x="4006" y="3224"/>
                  </a:lnTo>
                  <a:lnTo>
                    <a:pt x="4446" y="2906"/>
                  </a:lnTo>
                  <a:lnTo>
                    <a:pt x="4910" y="2638"/>
                  </a:lnTo>
                  <a:lnTo>
                    <a:pt x="5398" y="2394"/>
                  </a:lnTo>
                  <a:lnTo>
                    <a:pt x="5911" y="2198"/>
                  </a:lnTo>
                  <a:lnTo>
                    <a:pt x="6448" y="2076"/>
                  </a:lnTo>
                  <a:lnTo>
                    <a:pt x="6986" y="1978"/>
                  </a:lnTo>
                  <a:lnTo>
                    <a:pt x="7572" y="1954"/>
                  </a:lnTo>
                  <a:lnTo>
                    <a:pt x="8011" y="1978"/>
                  </a:lnTo>
                  <a:lnTo>
                    <a:pt x="8451" y="2027"/>
                  </a:lnTo>
                  <a:lnTo>
                    <a:pt x="8866" y="2100"/>
                  </a:lnTo>
                  <a:lnTo>
                    <a:pt x="9281" y="2223"/>
                  </a:lnTo>
                  <a:lnTo>
                    <a:pt x="9672" y="2369"/>
                  </a:lnTo>
                  <a:lnTo>
                    <a:pt x="10063" y="2540"/>
                  </a:lnTo>
                  <a:lnTo>
                    <a:pt x="10429" y="2735"/>
                  </a:lnTo>
                  <a:lnTo>
                    <a:pt x="10771" y="2955"/>
                  </a:lnTo>
                  <a:lnTo>
                    <a:pt x="11943" y="1807"/>
                  </a:lnTo>
                  <a:lnTo>
                    <a:pt x="11846" y="1343"/>
                  </a:lnTo>
                  <a:lnTo>
                    <a:pt x="11382" y="1026"/>
                  </a:lnTo>
                  <a:lnTo>
                    <a:pt x="10893" y="782"/>
                  </a:lnTo>
                  <a:lnTo>
                    <a:pt x="10380" y="537"/>
                  </a:lnTo>
                  <a:lnTo>
                    <a:pt x="9843" y="342"/>
                  </a:lnTo>
                  <a:lnTo>
                    <a:pt x="9306" y="195"/>
                  </a:lnTo>
                  <a:lnTo>
                    <a:pt x="8744" y="98"/>
                  </a:lnTo>
                  <a:lnTo>
                    <a:pt x="8158" y="25"/>
                  </a:lnTo>
                  <a:lnTo>
                    <a:pt x="7572" y="0"/>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31"/>
            <p:cNvSpPr/>
            <p:nvPr/>
          </p:nvSpPr>
          <p:spPr>
            <a:xfrm>
              <a:off x="6068500" y="1771875"/>
              <a:ext cx="182575" cy="182600"/>
            </a:xfrm>
            <a:custGeom>
              <a:avLst/>
              <a:gdLst/>
              <a:ahLst/>
              <a:cxnLst/>
              <a:rect l="l" t="t" r="r" b="b"/>
              <a:pathLst>
                <a:path w="7303" h="7304" extrusionOk="0">
                  <a:moveTo>
                    <a:pt x="3664" y="1"/>
                  </a:moveTo>
                  <a:lnTo>
                    <a:pt x="3297" y="25"/>
                  </a:lnTo>
                  <a:lnTo>
                    <a:pt x="2931" y="74"/>
                  </a:lnTo>
                  <a:lnTo>
                    <a:pt x="2565" y="147"/>
                  </a:lnTo>
                  <a:lnTo>
                    <a:pt x="2247" y="294"/>
                  </a:lnTo>
                  <a:lnTo>
                    <a:pt x="1930" y="440"/>
                  </a:lnTo>
                  <a:lnTo>
                    <a:pt x="1612" y="611"/>
                  </a:lnTo>
                  <a:lnTo>
                    <a:pt x="1344" y="831"/>
                  </a:lnTo>
                  <a:lnTo>
                    <a:pt x="1075" y="1075"/>
                  </a:lnTo>
                  <a:lnTo>
                    <a:pt x="831" y="1320"/>
                  </a:lnTo>
                  <a:lnTo>
                    <a:pt x="635" y="1613"/>
                  </a:lnTo>
                  <a:lnTo>
                    <a:pt x="440" y="1906"/>
                  </a:lnTo>
                  <a:lnTo>
                    <a:pt x="293" y="2223"/>
                  </a:lnTo>
                  <a:lnTo>
                    <a:pt x="171" y="2565"/>
                  </a:lnTo>
                  <a:lnTo>
                    <a:pt x="74" y="2907"/>
                  </a:lnTo>
                  <a:lnTo>
                    <a:pt x="25" y="3273"/>
                  </a:lnTo>
                  <a:lnTo>
                    <a:pt x="0" y="3640"/>
                  </a:lnTo>
                  <a:lnTo>
                    <a:pt x="25" y="4031"/>
                  </a:lnTo>
                  <a:lnTo>
                    <a:pt x="74" y="4373"/>
                  </a:lnTo>
                  <a:lnTo>
                    <a:pt x="171" y="4739"/>
                  </a:lnTo>
                  <a:lnTo>
                    <a:pt x="293" y="5081"/>
                  </a:lnTo>
                  <a:lnTo>
                    <a:pt x="440" y="5398"/>
                  </a:lnTo>
                  <a:lnTo>
                    <a:pt x="635" y="5691"/>
                  </a:lnTo>
                  <a:lnTo>
                    <a:pt x="831" y="5960"/>
                  </a:lnTo>
                  <a:lnTo>
                    <a:pt x="1075" y="6229"/>
                  </a:lnTo>
                  <a:lnTo>
                    <a:pt x="1344" y="6473"/>
                  </a:lnTo>
                  <a:lnTo>
                    <a:pt x="1612" y="6668"/>
                  </a:lnTo>
                  <a:lnTo>
                    <a:pt x="1930" y="6864"/>
                  </a:lnTo>
                  <a:lnTo>
                    <a:pt x="2247" y="7010"/>
                  </a:lnTo>
                  <a:lnTo>
                    <a:pt x="2565" y="7132"/>
                  </a:lnTo>
                  <a:lnTo>
                    <a:pt x="2931" y="7230"/>
                  </a:lnTo>
                  <a:lnTo>
                    <a:pt x="3297" y="7279"/>
                  </a:lnTo>
                  <a:lnTo>
                    <a:pt x="3664" y="7303"/>
                  </a:lnTo>
                  <a:lnTo>
                    <a:pt x="4030" y="7279"/>
                  </a:lnTo>
                  <a:lnTo>
                    <a:pt x="4396" y="7230"/>
                  </a:lnTo>
                  <a:lnTo>
                    <a:pt x="4738" y="7132"/>
                  </a:lnTo>
                  <a:lnTo>
                    <a:pt x="5080" y="7010"/>
                  </a:lnTo>
                  <a:lnTo>
                    <a:pt x="5398" y="6864"/>
                  </a:lnTo>
                  <a:lnTo>
                    <a:pt x="5691" y="6668"/>
                  </a:lnTo>
                  <a:lnTo>
                    <a:pt x="5984" y="6473"/>
                  </a:lnTo>
                  <a:lnTo>
                    <a:pt x="6253" y="6229"/>
                  </a:lnTo>
                  <a:lnTo>
                    <a:pt x="6472" y="5960"/>
                  </a:lnTo>
                  <a:lnTo>
                    <a:pt x="6692" y="5691"/>
                  </a:lnTo>
                  <a:lnTo>
                    <a:pt x="6863" y="5398"/>
                  </a:lnTo>
                  <a:lnTo>
                    <a:pt x="7034" y="5081"/>
                  </a:lnTo>
                  <a:lnTo>
                    <a:pt x="7156" y="4739"/>
                  </a:lnTo>
                  <a:lnTo>
                    <a:pt x="7230" y="4373"/>
                  </a:lnTo>
                  <a:lnTo>
                    <a:pt x="7303" y="4031"/>
                  </a:lnTo>
                  <a:lnTo>
                    <a:pt x="7303" y="3640"/>
                  </a:lnTo>
                  <a:lnTo>
                    <a:pt x="7303" y="3396"/>
                  </a:lnTo>
                  <a:lnTo>
                    <a:pt x="7278" y="3176"/>
                  </a:lnTo>
                  <a:lnTo>
                    <a:pt x="7254" y="2932"/>
                  </a:lnTo>
                  <a:lnTo>
                    <a:pt x="7181" y="2712"/>
                  </a:lnTo>
                  <a:lnTo>
                    <a:pt x="7132" y="2492"/>
                  </a:lnTo>
                  <a:lnTo>
                    <a:pt x="7034" y="2272"/>
                  </a:lnTo>
                  <a:lnTo>
                    <a:pt x="6839" y="1857"/>
                  </a:lnTo>
                  <a:lnTo>
                    <a:pt x="5325" y="3347"/>
                  </a:lnTo>
                  <a:lnTo>
                    <a:pt x="5349" y="3640"/>
                  </a:lnTo>
                  <a:lnTo>
                    <a:pt x="5349" y="3811"/>
                  </a:lnTo>
                  <a:lnTo>
                    <a:pt x="5325" y="3982"/>
                  </a:lnTo>
                  <a:lnTo>
                    <a:pt x="5276" y="4153"/>
                  </a:lnTo>
                  <a:lnTo>
                    <a:pt x="5227" y="4299"/>
                  </a:lnTo>
                  <a:lnTo>
                    <a:pt x="5154" y="4446"/>
                  </a:lnTo>
                  <a:lnTo>
                    <a:pt x="5080" y="4592"/>
                  </a:lnTo>
                  <a:lnTo>
                    <a:pt x="4983" y="4739"/>
                  </a:lnTo>
                  <a:lnTo>
                    <a:pt x="4860" y="4861"/>
                  </a:lnTo>
                  <a:lnTo>
                    <a:pt x="4738" y="4959"/>
                  </a:lnTo>
                  <a:lnTo>
                    <a:pt x="4616" y="5056"/>
                  </a:lnTo>
                  <a:lnTo>
                    <a:pt x="4470" y="5154"/>
                  </a:lnTo>
                  <a:lnTo>
                    <a:pt x="4323" y="5203"/>
                  </a:lnTo>
                  <a:lnTo>
                    <a:pt x="4177" y="5276"/>
                  </a:lnTo>
                  <a:lnTo>
                    <a:pt x="4006" y="5301"/>
                  </a:lnTo>
                  <a:lnTo>
                    <a:pt x="3835" y="5349"/>
                  </a:lnTo>
                  <a:lnTo>
                    <a:pt x="3493" y="5349"/>
                  </a:lnTo>
                  <a:lnTo>
                    <a:pt x="3322" y="5301"/>
                  </a:lnTo>
                  <a:lnTo>
                    <a:pt x="3151" y="5276"/>
                  </a:lnTo>
                  <a:lnTo>
                    <a:pt x="3004" y="5203"/>
                  </a:lnTo>
                  <a:lnTo>
                    <a:pt x="2858" y="5154"/>
                  </a:lnTo>
                  <a:lnTo>
                    <a:pt x="2711" y="5056"/>
                  </a:lnTo>
                  <a:lnTo>
                    <a:pt x="2589" y="4959"/>
                  </a:lnTo>
                  <a:lnTo>
                    <a:pt x="2467" y="4861"/>
                  </a:lnTo>
                  <a:lnTo>
                    <a:pt x="2345" y="4739"/>
                  </a:lnTo>
                  <a:lnTo>
                    <a:pt x="2247" y="4592"/>
                  </a:lnTo>
                  <a:lnTo>
                    <a:pt x="2174" y="4446"/>
                  </a:lnTo>
                  <a:lnTo>
                    <a:pt x="2101" y="4299"/>
                  </a:lnTo>
                  <a:lnTo>
                    <a:pt x="2027" y="4153"/>
                  </a:lnTo>
                  <a:lnTo>
                    <a:pt x="2003" y="3982"/>
                  </a:lnTo>
                  <a:lnTo>
                    <a:pt x="1979" y="3811"/>
                  </a:lnTo>
                  <a:lnTo>
                    <a:pt x="1954" y="3640"/>
                  </a:lnTo>
                  <a:lnTo>
                    <a:pt x="1979" y="3469"/>
                  </a:lnTo>
                  <a:lnTo>
                    <a:pt x="2003" y="3298"/>
                  </a:lnTo>
                  <a:lnTo>
                    <a:pt x="2027" y="3151"/>
                  </a:lnTo>
                  <a:lnTo>
                    <a:pt x="2101" y="2980"/>
                  </a:lnTo>
                  <a:lnTo>
                    <a:pt x="2174" y="2834"/>
                  </a:lnTo>
                  <a:lnTo>
                    <a:pt x="2247" y="2687"/>
                  </a:lnTo>
                  <a:lnTo>
                    <a:pt x="2345" y="2565"/>
                  </a:lnTo>
                  <a:lnTo>
                    <a:pt x="2467" y="2443"/>
                  </a:lnTo>
                  <a:lnTo>
                    <a:pt x="2589" y="2345"/>
                  </a:lnTo>
                  <a:lnTo>
                    <a:pt x="2711" y="2248"/>
                  </a:lnTo>
                  <a:lnTo>
                    <a:pt x="2858" y="2150"/>
                  </a:lnTo>
                  <a:lnTo>
                    <a:pt x="3004" y="2077"/>
                  </a:lnTo>
                  <a:lnTo>
                    <a:pt x="3151" y="2028"/>
                  </a:lnTo>
                  <a:lnTo>
                    <a:pt x="3322" y="1979"/>
                  </a:lnTo>
                  <a:lnTo>
                    <a:pt x="3493" y="1955"/>
                  </a:lnTo>
                  <a:lnTo>
                    <a:pt x="3664" y="1955"/>
                  </a:lnTo>
                  <a:lnTo>
                    <a:pt x="3957" y="1979"/>
                  </a:lnTo>
                  <a:lnTo>
                    <a:pt x="5447" y="465"/>
                  </a:lnTo>
                  <a:lnTo>
                    <a:pt x="5056" y="269"/>
                  </a:lnTo>
                  <a:lnTo>
                    <a:pt x="4836" y="196"/>
                  </a:lnTo>
                  <a:lnTo>
                    <a:pt x="4616" y="123"/>
                  </a:lnTo>
                  <a:lnTo>
                    <a:pt x="4372" y="74"/>
                  </a:lnTo>
                  <a:lnTo>
                    <a:pt x="4152" y="25"/>
                  </a:lnTo>
                  <a:lnTo>
                    <a:pt x="3908" y="1"/>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31"/>
            <p:cNvSpPr/>
            <p:nvPr/>
          </p:nvSpPr>
          <p:spPr>
            <a:xfrm>
              <a:off x="5981175" y="2005125"/>
              <a:ext cx="75125" cy="70850"/>
            </a:xfrm>
            <a:custGeom>
              <a:avLst/>
              <a:gdLst/>
              <a:ahLst/>
              <a:cxnLst/>
              <a:rect l="l" t="t" r="r" b="b"/>
              <a:pathLst>
                <a:path w="3005" h="2834" extrusionOk="0">
                  <a:moveTo>
                    <a:pt x="1466" y="0"/>
                  </a:moveTo>
                  <a:lnTo>
                    <a:pt x="294" y="1173"/>
                  </a:lnTo>
                  <a:lnTo>
                    <a:pt x="172" y="1319"/>
                  </a:lnTo>
                  <a:lnTo>
                    <a:pt x="74" y="1490"/>
                  </a:lnTo>
                  <a:lnTo>
                    <a:pt x="25" y="1661"/>
                  </a:lnTo>
                  <a:lnTo>
                    <a:pt x="1" y="1857"/>
                  </a:lnTo>
                  <a:lnTo>
                    <a:pt x="25" y="2052"/>
                  </a:lnTo>
                  <a:lnTo>
                    <a:pt x="74" y="2223"/>
                  </a:lnTo>
                  <a:lnTo>
                    <a:pt x="172" y="2394"/>
                  </a:lnTo>
                  <a:lnTo>
                    <a:pt x="294" y="2540"/>
                  </a:lnTo>
                  <a:lnTo>
                    <a:pt x="440" y="2663"/>
                  </a:lnTo>
                  <a:lnTo>
                    <a:pt x="611" y="2760"/>
                  </a:lnTo>
                  <a:lnTo>
                    <a:pt x="807" y="2809"/>
                  </a:lnTo>
                  <a:lnTo>
                    <a:pt x="978" y="2833"/>
                  </a:lnTo>
                  <a:lnTo>
                    <a:pt x="1173" y="2809"/>
                  </a:lnTo>
                  <a:lnTo>
                    <a:pt x="1344" y="2760"/>
                  </a:lnTo>
                  <a:lnTo>
                    <a:pt x="1515" y="2663"/>
                  </a:lnTo>
                  <a:lnTo>
                    <a:pt x="1686" y="2540"/>
                  </a:lnTo>
                  <a:lnTo>
                    <a:pt x="2858" y="1368"/>
                  </a:lnTo>
                  <a:lnTo>
                    <a:pt x="3005" y="1197"/>
                  </a:lnTo>
                  <a:lnTo>
                    <a:pt x="2590" y="928"/>
                  </a:lnTo>
                  <a:lnTo>
                    <a:pt x="2199" y="635"/>
                  </a:lnTo>
                  <a:lnTo>
                    <a:pt x="1808" y="342"/>
                  </a:lnTo>
                  <a:lnTo>
                    <a:pt x="1466" y="0"/>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31"/>
            <p:cNvSpPr/>
            <p:nvPr/>
          </p:nvSpPr>
          <p:spPr>
            <a:xfrm>
              <a:off x="6263875" y="2005125"/>
              <a:ext cx="74525" cy="70850"/>
            </a:xfrm>
            <a:custGeom>
              <a:avLst/>
              <a:gdLst/>
              <a:ahLst/>
              <a:cxnLst/>
              <a:rect l="l" t="t" r="r" b="b"/>
              <a:pathLst>
                <a:path w="2981" h="2834" extrusionOk="0">
                  <a:moveTo>
                    <a:pt x="1539" y="0"/>
                  </a:moveTo>
                  <a:lnTo>
                    <a:pt x="1173" y="342"/>
                  </a:lnTo>
                  <a:lnTo>
                    <a:pt x="807" y="635"/>
                  </a:lnTo>
                  <a:lnTo>
                    <a:pt x="416" y="928"/>
                  </a:lnTo>
                  <a:lnTo>
                    <a:pt x="1" y="1197"/>
                  </a:lnTo>
                  <a:lnTo>
                    <a:pt x="123" y="1368"/>
                  </a:lnTo>
                  <a:lnTo>
                    <a:pt x="1319" y="2540"/>
                  </a:lnTo>
                  <a:lnTo>
                    <a:pt x="1466" y="2663"/>
                  </a:lnTo>
                  <a:lnTo>
                    <a:pt x="1637" y="2760"/>
                  </a:lnTo>
                  <a:lnTo>
                    <a:pt x="1832" y="2809"/>
                  </a:lnTo>
                  <a:lnTo>
                    <a:pt x="2003" y="2833"/>
                  </a:lnTo>
                  <a:lnTo>
                    <a:pt x="2199" y="2809"/>
                  </a:lnTo>
                  <a:lnTo>
                    <a:pt x="2370" y="2760"/>
                  </a:lnTo>
                  <a:lnTo>
                    <a:pt x="2541" y="2663"/>
                  </a:lnTo>
                  <a:lnTo>
                    <a:pt x="2712" y="2540"/>
                  </a:lnTo>
                  <a:lnTo>
                    <a:pt x="2834" y="2394"/>
                  </a:lnTo>
                  <a:lnTo>
                    <a:pt x="2931" y="2223"/>
                  </a:lnTo>
                  <a:lnTo>
                    <a:pt x="2980" y="2052"/>
                  </a:lnTo>
                  <a:lnTo>
                    <a:pt x="2980" y="1857"/>
                  </a:lnTo>
                  <a:lnTo>
                    <a:pt x="2980" y="1661"/>
                  </a:lnTo>
                  <a:lnTo>
                    <a:pt x="2931" y="1490"/>
                  </a:lnTo>
                  <a:lnTo>
                    <a:pt x="2834" y="1319"/>
                  </a:lnTo>
                  <a:lnTo>
                    <a:pt x="2712" y="1173"/>
                  </a:lnTo>
                  <a:lnTo>
                    <a:pt x="1539" y="0"/>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31"/>
            <p:cNvSpPr/>
            <p:nvPr/>
          </p:nvSpPr>
          <p:spPr>
            <a:xfrm>
              <a:off x="6147875" y="1619250"/>
              <a:ext cx="251575" cy="255850"/>
            </a:xfrm>
            <a:custGeom>
              <a:avLst/>
              <a:gdLst/>
              <a:ahLst/>
              <a:cxnLst/>
              <a:rect l="l" t="t" r="r" b="b"/>
              <a:pathLst>
                <a:path w="10063" h="10234" extrusionOk="0">
                  <a:moveTo>
                    <a:pt x="7352" y="0"/>
                  </a:moveTo>
                  <a:lnTo>
                    <a:pt x="7254" y="24"/>
                  </a:lnTo>
                  <a:lnTo>
                    <a:pt x="7181" y="73"/>
                  </a:lnTo>
                  <a:lnTo>
                    <a:pt x="7083" y="147"/>
                  </a:lnTo>
                  <a:lnTo>
                    <a:pt x="5447" y="1758"/>
                  </a:lnTo>
                  <a:lnTo>
                    <a:pt x="5373" y="1856"/>
                  </a:lnTo>
                  <a:lnTo>
                    <a:pt x="5300" y="1978"/>
                  </a:lnTo>
                  <a:lnTo>
                    <a:pt x="5227" y="2125"/>
                  </a:lnTo>
                  <a:lnTo>
                    <a:pt x="5178" y="2247"/>
                  </a:lnTo>
                  <a:lnTo>
                    <a:pt x="5154" y="2393"/>
                  </a:lnTo>
                  <a:lnTo>
                    <a:pt x="5129" y="2540"/>
                  </a:lnTo>
                  <a:lnTo>
                    <a:pt x="5129" y="2687"/>
                  </a:lnTo>
                  <a:lnTo>
                    <a:pt x="5129" y="2809"/>
                  </a:lnTo>
                  <a:lnTo>
                    <a:pt x="5349" y="3981"/>
                  </a:lnTo>
                  <a:lnTo>
                    <a:pt x="5398" y="4152"/>
                  </a:lnTo>
                  <a:lnTo>
                    <a:pt x="147" y="9403"/>
                  </a:lnTo>
                  <a:lnTo>
                    <a:pt x="74" y="9476"/>
                  </a:lnTo>
                  <a:lnTo>
                    <a:pt x="25" y="9574"/>
                  </a:lnTo>
                  <a:lnTo>
                    <a:pt x="0" y="9672"/>
                  </a:lnTo>
                  <a:lnTo>
                    <a:pt x="0" y="9745"/>
                  </a:lnTo>
                  <a:lnTo>
                    <a:pt x="0" y="9843"/>
                  </a:lnTo>
                  <a:lnTo>
                    <a:pt x="25" y="9940"/>
                  </a:lnTo>
                  <a:lnTo>
                    <a:pt x="74" y="10013"/>
                  </a:lnTo>
                  <a:lnTo>
                    <a:pt x="147" y="10087"/>
                  </a:lnTo>
                  <a:lnTo>
                    <a:pt x="220" y="10160"/>
                  </a:lnTo>
                  <a:lnTo>
                    <a:pt x="293" y="10209"/>
                  </a:lnTo>
                  <a:lnTo>
                    <a:pt x="391" y="10233"/>
                  </a:lnTo>
                  <a:lnTo>
                    <a:pt x="586" y="10233"/>
                  </a:lnTo>
                  <a:lnTo>
                    <a:pt x="660" y="10209"/>
                  </a:lnTo>
                  <a:lnTo>
                    <a:pt x="757" y="10160"/>
                  </a:lnTo>
                  <a:lnTo>
                    <a:pt x="831" y="10087"/>
                  </a:lnTo>
                  <a:lnTo>
                    <a:pt x="6204" y="4738"/>
                  </a:lnTo>
                  <a:lnTo>
                    <a:pt x="7254" y="4909"/>
                  </a:lnTo>
                  <a:lnTo>
                    <a:pt x="7376" y="4933"/>
                  </a:lnTo>
                  <a:lnTo>
                    <a:pt x="7523" y="4933"/>
                  </a:lnTo>
                  <a:lnTo>
                    <a:pt x="7645" y="4909"/>
                  </a:lnTo>
                  <a:lnTo>
                    <a:pt x="7791" y="4860"/>
                  </a:lnTo>
                  <a:lnTo>
                    <a:pt x="7938" y="4811"/>
                  </a:lnTo>
                  <a:lnTo>
                    <a:pt x="8060" y="4763"/>
                  </a:lnTo>
                  <a:lnTo>
                    <a:pt x="8182" y="4689"/>
                  </a:lnTo>
                  <a:lnTo>
                    <a:pt x="8280" y="4592"/>
                  </a:lnTo>
                  <a:lnTo>
                    <a:pt x="9916" y="2955"/>
                  </a:lnTo>
                  <a:lnTo>
                    <a:pt x="9989" y="2882"/>
                  </a:lnTo>
                  <a:lnTo>
                    <a:pt x="10038" y="2784"/>
                  </a:lnTo>
                  <a:lnTo>
                    <a:pt x="10063" y="2711"/>
                  </a:lnTo>
                  <a:lnTo>
                    <a:pt x="10038" y="2613"/>
                  </a:lnTo>
                  <a:lnTo>
                    <a:pt x="10014" y="2564"/>
                  </a:lnTo>
                  <a:lnTo>
                    <a:pt x="9940" y="2491"/>
                  </a:lnTo>
                  <a:lnTo>
                    <a:pt x="9843" y="2442"/>
                  </a:lnTo>
                  <a:lnTo>
                    <a:pt x="9745" y="2418"/>
                  </a:lnTo>
                  <a:lnTo>
                    <a:pt x="8695" y="2223"/>
                  </a:lnTo>
                  <a:lnTo>
                    <a:pt x="9721" y="1197"/>
                  </a:lnTo>
                  <a:lnTo>
                    <a:pt x="9794" y="1123"/>
                  </a:lnTo>
                  <a:lnTo>
                    <a:pt x="9843" y="1026"/>
                  </a:lnTo>
                  <a:lnTo>
                    <a:pt x="9867" y="953"/>
                  </a:lnTo>
                  <a:lnTo>
                    <a:pt x="9867" y="855"/>
                  </a:lnTo>
                  <a:lnTo>
                    <a:pt x="9867" y="757"/>
                  </a:lnTo>
                  <a:lnTo>
                    <a:pt x="9843" y="659"/>
                  </a:lnTo>
                  <a:lnTo>
                    <a:pt x="9794" y="586"/>
                  </a:lnTo>
                  <a:lnTo>
                    <a:pt x="9721" y="513"/>
                  </a:lnTo>
                  <a:lnTo>
                    <a:pt x="9647" y="440"/>
                  </a:lnTo>
                  <a:lnTo>
                    <a:pt x="9574" y="391"/>
                  </a:lnTo>
                  <a:lnTo>
                    <a:pt x="9476" y="366"/>
                  </a:lnTo>
                  <a:lnTo>
                    <a:pt x="9281" y="366"/>
                  </a:lnTo>
                  <a:lnTo>
                    <a:pt x="9208" y="391"/>
                  </a:lnTo>
                  <a:lnTo>
                    <a:pt x="9110" y="440"/>
                  </a:lnTo>
                  <a:lnTo>
                    <a:pt x="9037" y="513"/>
                  </a:lnTo>
                  <a:lnTo>
                    <a:pt x="7889" y="1661"/>
                  </a:lnTo>
                  <a:lnTo>
                    <a:pt x="7840" y="1490"/>
                  </a:lnTo>
                  <a:lnTo>
                    <a:pt x="7620" y="318"/>
                  </a:lnTo>
                  <a:lnTo>
                    <a:pt x="7596" y="195"/>
                  </a:lnTo>
                  <a:lnTo>
                    <a:pt x="7547" y="98"/>
                  </a:lnTo>
                  <a:lnTo>
                    <a:pt x="7498" y="49"/>
                  </a:lnTo>
                  <a:lnTo>
                    <a:pt x="7425" y="0"/>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32"/>
          <p:cNvSpPr txBox="1">
            <a:spLocks noGrp="1"/>
          </p:cNvSpPr>
          <p:nvPr>
            <p:ph type="title"/>
          </p:nvPr>
        </p:nvSpPr>
        <p:spPr>
          <a:xfrm>
            <a:off x="922000" y="510775"/>
            <a:ext cx="6866100" cy="85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600"/>
              <a:t>Field Study</a:t>
            </a:r>
            <a:endParaRPr sz="2600">
              <a:solidFill>
                <a:srgbClr val="FFB600"/>
              </a:solidFill>
            </a:endParaRPr>
          </a:p>
        </p:txBody>
      </p:sp>
      <p:sp>
        <p:nvSpPr>
          <p:cNvPr id="291" name="Google Shape;291;p32"/>
          <p:cNvSpPr txBox="1">
            <a:spLocks noGrp="1"/>
          </p:cNvSpPr>
          <p:nvPr>
            <p:ph type="body" idx="1"/>
          </p:nvPr>
        </p:nvSpPr>
        <p:spPr>
          <a:xfrm>
            <a:off x="769600" y="1156575"/>
            <a:ext cx="7279500" cy="3843000"/>
          </a:xfrm>
          <a:prstGeom prst="rect">
            <a:avLst/>
          </a:prstGeom>
        </p:spPr>
        <p:txBody>
          <a:bodyPr spcFirstLastPara="1" wrap="square" lIns="91425" tIns="91425" rIns="91425" bIns="91425" anchor="t" anchorCtr="0">
            <a:noAutofit/>
          </a:bodyPr>
          <a:lstStyle/>
          <a:p>
            <a:pPr marL="457200" lvl="0" indent="-361950" algn="l" rtl="0">
              <a:lnSpc>
                <a:spcPct val="115000"/>
              </a:lnSpc>
              <a:spcBef>
                <a:spcPts val="600"/>
              </a:spcBef>
              <a:spcAft>
                <a:spcPts val="0"/>
              </a:spcAft>
              <a:buClr>
                <a:schemeClr val="dk1"/>
              </a:buClr>
              <a:buSzPts val="1200"/>
              <a:buAutoNum type="arabicPeriod"/>
            </a:pPr>
            <a:r>
              <a:rPr lang="en" sz="1200">
                <a:solidFill>
                  <a:schemeClr val="dk1"/>
                </a:solidFill>
              </a:rPr>
              <a:t>Select a </a:t>
            </a:r>
            <a:r>
              <a:rPr lang="en" sz="1200" b="1">
                <a:solidFill>
                  <a:schemeClr val="dk1"/>
                </a:solidFill>
                <a:latin typeface="Raleway"/>
                <a:ea typeface="Raleway"/>
                <a:cs typeface="Raleway"/>
                <a:sym typeface="Raleway"/>
              </a:rPr>
              <a:t>group</a:t>
            </a:r>
            <a:r>
              <a:rPr lang="en" sz="1200">
                <a:solidFill>
                  <a:schemeClr val="dk1"/>
                </a:solidFill>
              </a:rPr>
              <a:t> of participant</a:t>
            </a:r>
            <a:endParaRPr sz="1200">
              <a:solidFill>
                <a:schemeClr val="dk1"/>
              </a:solidFill>
            </a:endParaRPr>
          </a:p>
          <a:p>
            <a:pPr marL="800100" lvl="1" indent="-304800" algn="l" rtl="0">
              <a:lnSpc>
                <a:spcPct val="115000"/>
              </a:lnSpc>
              <a:spcBef>
                <a:spcPts val="0"/>
              </a:spcBef>
              <a:spcAft>
                <a:spcPts val="0"/>
              </a:spcAft>
              <a:buClr>
                <a:schemeClr val="dk1"/>
              </a:buClr>
              <a:buSzPts val="1200"/>
              <a:buAutoNum type="alphaLcPeriod"/>
            </a:pPr>
            <a:r>
              <a:rPr lang="en" sz="1200">
                <a:solidFill>
                  <a:schemeClr val="dk1"/>
                </a:solidFill>
              </a:rPr>
              <a:t>Similar to doing </a:t>
            </a:r>
            <a:r>
              <a:rPr lang="en" sz="1200" b="1">
                <a:solidFill>
                  <a:schemeClr val="dk1"/>
                </a:solidFill>
                <a:latin typeface="Raleway"/>
                <a:ea typeface="Raleway"/>
                <a:cs typeface="Raleway"/>
                <a:sym typeface="Raleway"/>
              </a:rPr>
              <a:t>A/B testing,</a:t>
            </a:r>
            <a:r>
              <a:rPr lang="en" sz="1200">
                <a:solidFill>
                  <a:schemeClr val="dk1"/>
                </a:solidFill>
              </a:rPr>
              <a:t> two groups will be selected and some will be shown </a:t>
            </a:r>
            <a:r>
              <a:rPr lang="en" sz="1200" b="1">
                <a:solidFill>
                  <a:schemeClr val="dk1"/>
                </a:solidFill>
                <a:latin typeface="Raleway"/>
                <a:ea typeface="Raleway"/>
                <a:cs typeface="Raleway"/>
                <a:sym typeface="Raleway"/>
              </a:rPr>
              <a:t>Tweets and News articles about sustainable innovation</a:t>
            </a:r>
            <a:r>
              <a:rPr lang="en" sz="1200">
                <a:solidFill>
                  <a:schemeClr val="dk1"/>
                </a:solidFill>
              </a:rPr>
              <a:t> at JET, the other group will not be shown these pieces of information</a:t>
            </a:r>
            <a:endParaRPr sz="1200">
              <a:solidFill>
                <a:schemeClr val="dk1"/>
              </a:solidFill>
            </a:endParaRPr>
          </a:p>
          <a:p>
            <a:pPr marL="457200" lvl="0" indent="-361950" algn="l" rtl="0">
              <a:lnSpc>
                <a:spcPct val="115000"/>
              </a:lnSpc>
              <a:spcBef>
                <a:spcPts val="0"/>
              </a:spcBef>
              <a:spcAft>
                <a:spcPts val="0"/>
              </a:spcAft>
              <a:buClr>
                <a:schemeClr val="dk1"/>
              </a:buClr>
              <a:buSzPts val="1200"/>
              <a:buAutoNum type="arabicPeriod"/>
            </a:pPr>
            <a:r>
              <a:rPr lang="en" sz="1200" b="1">
                <a:solidFill>
                  <a:schemeClr val="dk1"/>
                </a:solidFill>
                <a:latin typeface="Raleway"/>
                <a:ea typeface="Raleway"/>
                <a:cs typeface="Raleway"/>
                <a:sym typeface="Raleway"/>
              </a:rPr>
              <a:t>Measure</a:t>
            </a:r>
            <a:r>
              <a:rPr lang="en" sz="1200">
                <a:solidFill>
                  <a:schemeClr val="dk1"/>
                </a:solidFill>
              </a:rPr>
              <a:t> the impact</a:t>
            </a:r>
            <a:endParaRPr sz="1200">
              <a:solidFill>
                <a:schemeClr val="dk1"/>
              </a:solidFill>
            </a:endParaRPr>
          </a:p>
          <a:p>
            <a:pPr marL="800100" lvl="1" indent="-304800" algn="l" rtl="0">
              <a:lnSpc>
                <a:spcPct val="115000"/>
              </a:lnSpc>
              <a:spcBef>
                <a:spcPts val="0"/>
              </a:spcBef>
              <a:spcAft>
                <a:spcPts val="0"/>
              </a:spcAft>
              <a:buClr>
                <a:schemeClr val="dk1"/>
              </a:buClr>
              <a:buSzPts val="1200"/>
              <a:buAutoNum type="alphaLcPeriod"/>
            </a:pPr>
            <a:r>
              <a:rPr lang="en" sz="1200">
                <a:solidFill>
                  <a:schemeClr val="dk1"/>
                </a:solidFill>
              </a:rPr>
              <a:t>Both groups will be tested through </a:t>
            </a:r>
            <a:r>
              <a:rPr lang="en" sz="1200" b="1">
                <a:solidFill>
                  <a:schemeClr val="dk1"/>
                </a:solidFill>
                <a:latin typeface="Raleway"/>
                <a:ea typeface="Raleway"/>
                <a:cs typeface="Raleway"/>
                <a:sym typeface="Raleway"/>
              </a:rPr>
              <a:t>surveys</a:t>
            </a:r>
            <a:r>
              <a:rPr lang="en" sz="1200">
                <a:solidFill>
                  <a:schemeClr val="dk1"/>
                </a:solidFill>
              </a:rPr>
              <a:t> or their </a:t>
            </a:r>
            <a:r>
              <a:rPr lang="en" sz="1200" b="1">
                <a:solidFill>
                  <a:schemeClr val="dk1"/>
                </a:solidFill>
                <a:latin typeface="Raleway"/>
                <a:ea typeface="Raleway"/>
                <a:cs typeface="Raleway"/>
                <a:sym typeface="Raleway"/>
              </a:rPr>
              <a:t>purchase intentions will be monitored</a:t>
            </a:r>
            <a:r>
              <a:rPr lang="en" sz="1200">
                <a:solidFill>
                  <a:schemeClr val="dk1"/>
                </a:solidFill>
              </a:rPr>
              <a:t> for some time in the future. Their </a:t>
            </a:r>
            <a:r>
              <a:rPr lang="en" sz="1200" b="1">
                <a:solidFill>
                  <a:schemeClr val="dk1"/>
                </a:solidFill>
                <a:latin typeface="Raleway"/>
                <a:ea typeface="Raleway"/>
                <a:cs typeface="Raleway"/>
                <a:sym typeface="Raleway"/>
              </a:rPr>
              <a:t>behavior or intentions</a:t>
            </a:r>
            <a:r>
              <a:rPr lang="en" sz="1200">
                <a:solidFill>
                  <a:schemeClr val="dk1"/>
                </a:solidFill>
              </a:rPr>
              <a:t> (depending on survey or monitoring) will indicate if the group who received the </a:t>
            </a:r>
            <a:r>
              <a:rPr lang="en" sz="1200" b="1">
                <a:solidFill>
                  <a:schemeClr val="dk1"/>
                </a:solidFill>
                <a:latin typeface="Raleway"/>
                <a:ea typeface="Raleway"/>
                <a:cs typeface="Raleway"/>
                <a:sym typeface="Raleway"/>
              </a:rPr>
              <a:t>sustainable news</a:t>
            </a:r>
            <a:r>
              <a:rPr lang="en" sz="1200">
                <a:solidFill>
                  <a:schemeClr val="dk1"/>
                </a:solidFill>
              </a:rPr>
              <a:t> will act differently than the other group</a:t>
            </a:r>
            <a:endParaRPr sz="1200">
              <a:solidFill>
                <a:schemeClr val="dk1"/>
              </a:solidFill>
            </a:endParaRPr>
          </a:p>
          <a:p>
            <a:pPr marL="457200" lvl="0" indent="-361950" algn="l" rtl="0">
              <a:lnSpc>
                <a:spcPct val="115000"/>
              </a:lnSpc>
              <a:spcBef>
                <a:spcPts val="0"/>
              </a:spcBef>
              <a:spcAft>
                <a:spcPts val="0"/>
              </a:spcAft>
              <a:buClr>
                <a:schemeClr val="dk1"/>
              </a:buClr>
              <a:buSzPts val="1200"/>
              <a:buAutoNum type="arabicPeriod"/>
            </a:pPr>
            <a:r>
              <a:rPr lang="en" sz="1200" b="1">
                <a:solidFill>
                  <a:schemeClr val="dk1"/>
                </a:solidFill>
                <a:latin typeface="Raleway"/>
                <a:ea typeface="Raleway"/>
                <a:cs typeface="Raleway"/>
                <a:sym typeface="Raleway"/>
              </a:rPr>
              <a:t>Analyse</a:t>
            </a:r>
            <a:r>
              <a:rPr lang="en" sz="1200">
                <a:solidFill>
                  <a:schemeClr val="dk1"/>
                </a:solidFill>
              </a:rPr>
              <a:t> the results and make </a:t>
            </a:r>
            <a:r>
              <a:rPr lang="en" sz="1200" b="1">
                <a:solidFill>
                  <a:schemeClr val="dk1"/>
                </a:solidFill>
                <a:latin typeface="Raleway"/>
                <a:ea typeface="Raleway"/>
                <a:cs typeface="Raleway"/>
                <a:sym typeface="Raleway"/>
              </a:rPr>
              <a:t>predictions</a:t>
            </a:r>
            <a:endParaRPr sz="1200" b="1">
              <a:solidFill>
                <a:schemeClr val="dk1"/>
              </a:solidFill>
              <a:latin typeface="Raleway"/>
              <a:ea typeface="Raleway"/>
              <a:cs typeface="Raleway"/>
              <a:sym typeface="Raleway"/>
            </a:endParaRPr>
          </a:p>
          <a:p>
            <a:pPr marL="800100" lvl="1" indent="-304800" algn="l" rtl="0">
              <a:lnSpc>
                <a:spcPct val="115000"/>
              </a:lnSpc>
              <a:spcBef>
                <a:spcPts val="0"/>
              </a:spcBef>
              <a:spcAft>
                <a:spcPts val="0"/>
              </a:spcAft>
              <a:buClr>
                <a:schemeClr val="dk1"/>
              </a:buClr>
              <a:buSzPts val="1200"/>
              <a:buAutoNum type="alphaLcPeriod"/>
            </a:pPr>
            <a:r>
              <a:rPr lang="en" sz="1200">
                <a:solidFill>
                  <a:schemeClr val="dk1"/>
                </a:solidFill>
              </a:rPr>
              <a:t>After seeing the behavior of both groups, JET can see which other variables (such as age or income) can act as </a:t>
            </a:r>
            <a:r>
              <a:rPr lang="en" sz="1200" b="1">
                <a:solidFill>
                  <a:schemeClr val="dk1"/>
                </a:solidFill>
                <a:latin typeface="Raleway"/>
                <a:ea typeface="Raleway"/>
                <a:cs typeface="Raleway"/>
                <a:sym typeface="Raleway"/>
              </a:rPr>
              <a:t>confounders or moderators</a:t>
            </a:r>
            <a:r>
              <a:rPr lang="en" sz="1200">
                <a:solidFill>
                  <a:schemeClr val="dk1"/>
                </a:solidFill>
              </a:rPr>
              <a:t> in the relationship to </a:t>
            </a:r>
            <a:r>
              <a:rPr lang="en" sz="1200" b="1">
                <a:solidFill>
                  <a:schemeClr val="dk1"/>
                </a:solidFill>
                <a:latin typeface="Raleway"/>
                <a:ea typeface="Raleway"/>
                <a:cs typeface="Raleway"/>
                <a:sym typeface="Raleway"/>
              </a:rPr>
              <a:t>understand</a:t>
            </a:r>
            <a:r>
              <a:rPr lang="en" sz="1200">
                <a:solidFill>
                  <a:schemeClr val="dk1"/>
                </a:solidFill>
              </a:rPr>
              <a:t> which groups of people they should target when </a:t>
            </a:r>
            <a:r>
              <a:rPr lang="en" sz="1200" b="1">
                <a:solidFill>
                  <a:schemeClr val="dk1"/>
                </a:solidFill>
                <a:latin typeface="Raleway"/>
                <a:ea typeface="Raleway"/>
                <a:cs typeface="Raleway"/>
                <a:sym typeface="Raleway"/>
              </a:rPr>
              <a:t>promoting sustainable innovations</a:t>
            </a:r>
            <a:endParaRPr sz="1200" b="1">
              <a:solidFill>
                <a:schemeClr val="dk1"/>
              </a:solidFill>
              <a:latin typeface="Raleway"/>
              <a:ea typeface="Raleway"/>
              <a:cs typeface="Raleway"/>
              <a:sym typeface="Raleway"/>
            </a:endParaRPr>
          </a:p>
          <a:p>
            <a:pPr marL="800100" lvl="1" indent="-304800" algn="l" rtl="0">
              <a:lnSpc>
                <a:spcPct val="115000"/>
              </a:lnSpc>
              <a:spcBef>
                <a:spcPts val="0"/>
              </a:spcBef>
              <a:spcAft>
                <a:spcPts val="0"/>
              </a:spcAft>
              <a:buClr>
                <a:schemeClr val="dk1"/>
              </a:buClr>
              <a:buSzPts val="1200"/>
              <a:buAutoNum type="alphaLcPeriod"/>
            </a:pPr>
            <a:r>
              <a:rPr lang="en" sz="1200">
                <a:solidFill>
                  <a:schemeClr val="dk1"/>
                </a:solidFill>
              </a:rPr>
              <a:t>JET could also </a:t>
            </a:r>
            <a:r>
              <a:rPr lang="en" sz="1200" b="1">
                <a:solidFill>
                  <a:schemeClr val="dk1"/>
                </a:solidFill>
                <a:latin typeface="Raleway"/>
                <a:ea typeface="Raleway"/>
                <a:cs typeface="Raleway"/>
                <a:sym typeface="Raleway"/>
              </a:rPr>
              <a:t>improve the study</a:t>
            </a:r>
            <a:r>
              <a:rPr lang="en" sz="1200">
                <a:solidFill>
                  <a:schemeClr val="dk1"/>
                </a:solidFill>
              </a:rPr>
              <a:t> by showing a group of people Tweets limited engagement and another group Tweets with a lot of engagement. The relationship which is explored above might affected by </a:t>
            </a:r>
            <a:r>
              <a:rPr lang="en" sz="1200" b="1">
                <a:solidFill>
                  <a:schemeClr val="dk1"/>
                </a:solidFill>
                <a:latin typeface="Raleway"/>
                <a:ea typeface="Raleway"/>
                <a:cs typeface="Raleway"/>
                <a:sym typeface="Raleway"/>
              </a:rPr>
              <a:t>customers seeing engagement</a:t>
            </a:r>
            <a:endParaRPr sz="1200" b="1">
              <a:solidFill>
                <a:schemeClr val="dk1"/>
              </a:solidFill>
              <a:latin typeface="Raleway"/>
              <a:ea typeface="Raleway"/>
              <a:cs typeface="Raleway"/>
              <a:sym typeface="Raleway"/>
            </a:endParaRPr>
          </a:p>
          <a:p>
            <a:pPr marL="0" lvl="0" indent="0" algn="l" rtl="0">
              <a:lnSpc>
                <a:spcPct val="115000"/>
              </a:lnSpc>
              <a:spcBef>
                <a:spcPts val="600"/>
              </a:spcBef>
              <a:spcAft>
                <a:spcPts val="0"/>
              </a:spcAft>
              <a:buNone/>
            </a:pPr>
            <a:endParaRPr sz="1200">
              <a:solidFill>
                <a:schemeClr val="dk1"/>
              </a:solidFill>
            </a:endParaRPr>
          </a:p>
          <a:p>
            <a:pPr marL="457200" lvl="0" indent="0" algn="l" rtl="0">
              <a:lnSpc>
                <a:spcPct val="115000"/>
              </a:lnSpc>
              <a:spcBef>
                <a:spcPts val="600"/>
              </a:spcBef>
              <a:spcAft>
                <a:spcPts val="0"/>
              </a:spcAft>
              <a:buNone/>
            </a:pPr>
            <a:endParaRPr sz="1200">
              <a:solidFill>
                <a:schemeClr val="dk1"/>
              </a:solidFill>
            </a:endParaRPr>
          </a:p>
        </p:txBody>
      </p:sp>
      <p:sp>
        <p:nvSpPr>
          <p:cNvPr id="292" name="Google Shape;292;p32"/>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21</a:t>
            </a:fld>
            <a:endParaRPr/>
          </a:p>
        </p:txBody>
      </p:sp>
      <p:grpSp>
        <p:nvGrpSpPr>
          <p:cNvPr id="293" name="Google Shape;293;p32"/>
          <p:cNvGrpSpPr/>
          <p:nvPr/>
        </p:nvGrpSpPr>
        <p:grpSpPr>
          <a:xfrm>
            <a:off x="7949917" y="369858"/>
            <a:ext cx="804748" cy="857410"/>
            <a:chOff x="5970800" y="1619250"/>
            <a:chExt cx="428650" cy="456725"/>
          </a:xfrm>
        </p:grpSpPr>
        <p:sp>
          <p:nvSpPr>
            <p:cNvPr id="294" name="Google Shape;294;p32"/>
            <p:cNvSpPr/>
            <p:nvPr/>
          </p:nvSpPr>
          <p:spPr>
            <a:xfrm>
              <a:off x="5970800" y="1674200"/>
              <a:ext cx="377975" cy="377950"/>
            </a:xfrm>
            <a:custGeom>
              <a:avLst/>
              <a:gdLst/>
              <a:ahLst/>
              <a:cxnLst/>
              <a:rect l="l" t="t" r="r" b="b"/>
              <a:pathLst>
                <a:path w="15119" h="15118" extrusionOk="0">
                  <a:moveTo>
                    <a:pt x="7181" y="0"/>
                  </a:moveTo>
                  <a:lnTo>
                    <a:pt x="6790" y="49"/>
                  </a:lnTo>
                  <a:lnTo>
                    <a:pt x="6424" y="98"/>
                  </a:lnTo>
                  <a:lnTo>
                    <a:pt x="6058" y="147"/>
                  </a:lnTo>
                  <a:lnTo>
                    <a:pt x="5691" y="244"/>
                  </a:lnTo>
                  <a:lnTo>
                    <a:pt x="5325" y="342"/>
                  </a:lnTo>
                  <a:lnTo>
                    <a:pt x="4983" y="464"/>
                  </a:lnTo>
                  <a:lnTo>
                    <a:pt x="4641" y="586"/>
                  </a:lnTo>
                  <a:lnTo>
                    <a:pt x="4299" y="733"/>
                  </a:lnTo>
                  <a:lnTo>
                    <a:pt x="3982" y="904"/>
                  </a:lnTo>
                  <a:lnTo>
                    <a:pt x="3664" y="1099"/>
                  </a:lnTo>
                  <a:lnTo>
                    <a:pt x="3347" y="1295"/>
                  </a:lnTo>
                  <a:lnTo>
                    <a:pt x="3053" y="1490"/>
                  </a:lnTo>
                  <a:lnTo>
                    <a:pt x="2760" y="1734"/>
                  </a:lnTo>
                  <a:lnTo>
                    <a:pt x="2492" y="1954"/>
                  </a:lnTo>
                  <a:lnTo>
                    <a:pt x="2223" y="2223"/>
                  </a:lnTo>
                  <a:lnTo>
                    <a:pt x="1979" y="2467"/>
                  </a:lnTo>
                  <a:lnTo>
                    <a:pt x="1735" y="2760"/>
                  </a:lnTo>
                  <a:lnTo>
                    <a:pt x="1515" y="3029"/>
                  </a:lnTo>
                  <a:lnTo>
                    <a:pt x="1295" y="3322"/>
                  </a:lnTo>
                  <a:lnTo>
                    <a:pt x="1100" y="3639"/>
                  </a:lnTo>
                  <a:lnTo>
                    <a:pt x="929" y="3957"/>
                  </a:lnTo>
                  <a:lnTo>
                    <a:pt x="758" y="4274"/>
                  </a:lnTo>
                  <a:lnTo>
                    <a:pt x="611" y="4616"/>
                  </a:lnTo>
                  <a:lnTo>
                    <a:pt x="465" y="4958"/>
                  </a:lnTo>
                  <a:lnTo>
                    <a:pt x="343" y="5300"/>
                  </a:lnTo>
                  <a:lnTo>
                    <a:pt x="245" y="5666"/>
                  </a:lnTo>
                  <a:lnTo>
                    <a:pt x="172" y="6033"/>
                  </a:lnTo>
                  <a:lnTo>
                    <a:pt x="98" y="6399"/>
                  </a:lnTo>
                  <a:lnTo>
                    <a:pt x="49" y="6790"/>
                  </a:lnTo>
                  <a:lnTo>
                    <a:pt x="25" y="7156"/>
                  </a:lnTo>
                  <a:lnTo>
                    <a:pt x="1" y="7547"/>
                  </a:lnTo>
                  <a:lnTo>
                    <a:pt x="25" y="7938"/>
                  </a:lnTo>
                  <a:lnTo>
                    <a:pt x="49" y="8328"/>
                  </a:lnTo>
                  <a:lnTo>
                    <a:pt x="98" y="8695"/>
                  </a:lnTo>
                  <a:lnTo>
                    <a:pt x="172" y="9085"/>
                  </a:lnTo>
                  <a:lnTo>
                    <a:pt x="245" y="9452"/>
                  </a:lnTo>
                  <a:lnTo>
                    <a:pt x="343" y="9794"/>
                  </a:lnTo>
                  <a:lnTo>
                    <a:pt x="465" y="10160"/>
                  </a:lnTo>
                  <a:lnTo>
                    <a:pt x="611" y="10502"/>
                  </a:lnTo>
                  <a:lnTo>
                    <a:pt x="758" y="10820"/>
                  </a:lnTo>
                  <a:lnTo>
                    <a:pt x="929" y="11161"/>
                  </a:lnTo>
                  <a:lnTo>
                    <a:pt x="1100" y="11479"/>
                  </a:lnTo>
                  <a:lnTo>
                    <a:pt x="1295" y="11772"/>
                  </a:lnTo>
                  <a:lnTo>
                    <a:pt x="1515" y="12065"/>
                  </a:lnTo>
                  <a:lnTo>
                    <a:pt x="1735" y="12358"/>
                  </a:lnTo>
                  <a:lnTo>
                    <a:pt x="1979" y="12627"/>
                  </a:lnTo>
                  <a:lnTo>
                    <a:pt x="2223" y="12895"/>
                  </a:lnTo>
                  <a:lnTo>
                    <a:pt x="2492" y="13140"/>
                  </a:lnTo>
                  <a:lnTo>
                    <a:pt x="2760" y="13384"/>
                  </a:lnTo>
                  <a:lnTo>
                    <a:pt x="3053" y="13604"/>
                  </a:lnTo>
                  <a:lnTo>
                    <a:pt x="3347" y="13824"/>
                  </a:lnTo>
                  <a:lnTo>
                    <a:pt x="3664" y="14019"/>
                  </a:lnTo>
                  <a:lnTo>
                    <a:pt x="3982" y="14190"/>
                  </a:lnTo>
                  <a:lnTo>
                    <a:pt x="4299" y="14361"/>
                  </a:lnTo>
                  <a:lnTo>
                    <a:pt x="4641" y="14507"/>
                  </a:lnTo>
                  <a:lnTo>
                    <a:pt x="4983" y="14654"/>
                  </a:lnTo>
                  <a:lnTo>
                    <a:pt x="5325" y="14776"/>
                  </a:lnTo>
                  <a:lnTo>
                    <a:pt x="5691" y="14874"/>
                  </a:lnTo>
                  <a:lnTo>
                    <a:pt x="6058" y="14947"/>
                  </a:lnTo>
                  <a:lnTo>
                    <a:pt x="6424" y="15020"/>
                  </a:lnTo>
                  <a:lnTo>
                    <a:pt x="6790" y="15069"/>
                  </a:lnTo>
                  <a:lnTo>
                    <a:pt x="7181" y="15094"/>
                  </a:lnTo>
                  <a:lnTo>
                    <a:pt x="7572" y="15118"/>
                  </a:lnTo>
                  <a:lnTo>
                    <a:pt x="7963" y="15094"/>
                  </a:lnTo>
                  <a:lnTo>
                    <a:pt x="8329" y="15069"/>
                  </a:lnTo>
                  <a:lnTo>
                    <a:pt x="8720" y="15020"/>
                  </a:lnTo>
                  <a:lnTo>
                    <a:pt x="9086" y="14947"/>
                  </a:lnTo>
                  <a:lnTo>
                    <a:pt x="9452" y="14874"/>
                  </a:lnTo>
                  <a:lnTo>
                    <a:pt x="9819" y="14776"/>
                  </a:lnTo>
                  <a:lnTo>
                    <a:pt x="10161" y="14654"/>
                  </a:lnTo>
                  <a:lnTo>
                    <a:pt x="10503" y="14507"/>
                  </a:lnTo>
                  <a:lnTo>
                    <a:pt x="10844" y="14361"/>
                  </a:lnTo>
                  <a:lnTo>
                    <a:pt x="11162" y="14190"/>
                  </a:lnTo>
                  <a:lnTo>
                    <a:pt x="11479" y="14019"/>
                  </a:lnTo>
                  <a:lnTo>
                    <a:pt x="11797" y="13824"/>
                  </a:lnTo>
                  <a:lnTo>
                    <a:pt x="12090" y="13604"/>
                  </a:lnTo>
                  <a:lnTo>
                    <a:pt x="12383" y="13384"/>
                  </a:lnTo>
                  <a:lnTo>
                    <a:pt x="12652" y="13140"/>
                  </a:lnTo>
                  <a:lnTo>
                    <a:pt x="12920" y="12895"/>
                  </a:lnTo>
                  <a:lnTo>
                    <a:pt x="13165" y="12627"/>
                  </a:lnTo>
                  <a:lnTo>
                    <a:pt x="13409" y="12358"/>
                  </a:lnTo>
                  <a:lnTo>
                    <a:pt x="13629" y="12065"/>
                  </a:lnTo>
                  <a:lnTo>
                    <a:pt x="13824" y="11772"/>
                  </a:lnTo>
                  <a:lnTo>
                    <a:pt x="14019" y="11479"/>
                  </a:lnTo>
                  <a:lnTo>
                    <a:pt x="14215" y="11161"/>
                  </a:lnTo>
                  <a:lnTo>
                    <a:pt x="14386" y="10820"/>
                  </a:lnTo>
                  <a:lnTo>
                    <a:pt x="14532" y="10502"/>
                  </a:lnTo>
                  <a:lnTo>
                    <a:pt x="14654" y="10160"/>
                  </a:lnTo>
                  <a:lnTo>
                    <a:pt x="14777" y="9794"/>
                  </a:lnTo>
                  <a:lnTo>
                    <a:pt x="14899" y="9452"/>
                  </a:lnTo>
                  <a:lnTo>
                    <a:pt x="14972" y="9085"/>
                  </a:lnTo>
                  <a:lnTo>
                    <a:pt x="15045" y="8695"/>
                  </a:lnTo>
                  <a:lnTo>
                    <a:pt x="15094" y="8328"/>
                  </a:lnTo>
                  <a:lnTo>
                    <a:pt x="15118" y="7938"/>
                  </a:lnTo>
                  <a:lnTo>
                    <a:pt x="15118" y="7547"/>
                  </a:lnTo>
                  <a:lnTo>
                    <a:pt x="15094" y="6936"/>
                  </a:lnTo>
                  <a:lnTo>
                    <a:pt x="15021" y="6326"/>
                  </a:lnTo>
                  <a:lnTo>
                    <a:pt x="14899" y="5740"/>
                  </a:lnTo>
                  <a:lnTo>
                    <a:pt x="14728" y="5178"/>
                  </a:lnTo>
                  <a:lnTo>
                    <a:pt x="14532" y="4616"/>
                  </a:lnTo>
                  <a:lnTo>
                    <a:pt x="14288" y="4079"/>
                  </a:lnTo>
                  <a:lnTo>
                    <a:pt x="13995" y="3590"/>
                  </a:lnTo>
                  <a:lnTo>
                    <a:pt x="13653" y="3102"/>
                  </a:lnTo>
                  <a:lnTo>
                    <a:pt x="13458" y="3053"/>
                  </a:lnTo>
                  <a:lnTo>
                    <a:pt x="12163" y="4347"/>
                  </a:lnTo>
                  <a:lnTo>
                    <a:pt x="12383" y="4689"/>
                  </a:lnTo>
                  <a:lnTo>
                    <a:pt x="12578" y="5056"/>
                  </a:lnTo>
                  <a:lnTo>
                    <a:pt x="12749" y="5446"/>
                  </a:lnTo>
                  <a:lnTo>
                    <a:pt x="12896" y="5837"/>
                  </a:lnTo>
                  <a:lnTo>
                    <a:pt x="13018" y="6252"/>
                  </a:lnTo>
                  <a:lnTo>
                    <a:pt x="13091" y="6668"/>
                  </a:lnTo>
                  <a:lnTo>
                    <a:pt x="13165" y="7107"/>
                  </a:lnTo>
                  <a:lnTo>
                    <a:pt x="13165" y="7547"/>
                  </a:lnTo>
                  <a:lnTo>
                    <a:pt x="13140" y="8133"/>
                  </a:lnTo>
                  <a:lnTo>
                    <a:pt x="13067" y="8695"/>
                  </a:lnTo>
                  <a:lnTo>
                    <a:pt x="12920" y="9208"/>
                  </a:lnTo>
                  <a:lnTo>
                    <a:pt x="12725" y="9745"/>
                  </a:lnTo>
                  <a:lnTo>
                    <a:pt x="12505" y="10233"/>
                  </a:lnTo>
                  <a:lnTo>
                    <a:pt x="12212" y="10673"/>
                  </a:lnTo>
                  <a:lnTo>
                    <a:pt x="11895" y="11113"/>
                  </a:lnTo>
                  <a:lnTo>
                    <a:pt x="11528" y="11503"/>
                  </a:lnTo>
                  <a:lnTo>
                    <a:pt x="11138" y="11870"/>
                  </a:lnTo>
                  <a:lnTo>
                    <a:pt x="10698" y="12187"/>
                  </a:lnTo>
                  <a:lnTo>
                    <a:pt x="10234" y="12480"/>
                  </a:lnTo>
                  <a:lnTo>
                    <a:pt x="9745" y="12725"/>
                  </a:lnTo>
                  <a:lnTo>
                    <a:pt x="9233" y="12895"/>
                  </a:lnTo>
                  <a:lnTo>
                    <a:pt x="8695" y="13042"/>
                  </a:lnTo>
                  <a:lnTo>
                    <a:pt x="8133" y="13140"/>
                  </a:lnTo>
                  <a:lnTo>
                    <a:pt x="7572" y="13164"/>
                  </a:lnTo>
                  <a:lnTo>
                    <a:pt x="6986" y="13140"/>
                  </a:lnTo>
                  <a:lnTo>
                    <a:pt x="6448" y="13042"/>
                  </a:lnTo>
                  <a:lnTo>
                    <a:pt x="5911" y="12895"/>
                  </a:lnTo>
                  <a:lnTo>
                    <a:pt x="5398" y="12725"/>
                  </a:lnTo>
                  <a:lnTo>
                    <a:pt x="4910" y="12480"/>
                  </a:lnTo>
                  <a:lnTo>
                    <a:pt x="4446" y="12187"/>
                  </a:lnTo>
                  <a:lnTo>
                    <a:pt x="4006" y="11870"/>
                  </a:lnTo>
                  <a:lnTo>
                    <a:pt x="3615" y="11503"/>
                  </a:lnTo>
                  <a:lnTo>
                    <a:pt x="3249" y="11113"/>
                  </a:lnTo>
                  <a:lnTo>
                    <a:pt x="2931" y="10673"/>
                  </a:lnTo>
                  <a:lnTo>
                    <a:pt x="2638" y="10233"/>
                  </a:lnTo>
                  <a:lnTo>
                    <a:pt x="2418" y="9745"/>
                  </a:lnTo>
                  <a:lnTo>
                    <a:pt x="2223" y="9208"/>
                  </a:lnTo>
                  <a:lnTo>
                    <a:pt x="2077" y="8695"/>
                  </a:lnTo>
                  <a:lnTo>
                    <a:pt x="2003" y="8133"/>
                  </a:lnTo>
                  <a:lnTo>
                    <a:pt x="1954" y="7547"/>
                  </a:lnTo>
                  <a:lnTo>
                    <a:pt x="2003" y="6985"/>
                  </a:lnTo>
                  <a:lnTo>
                    <a:pt x="2077" y="6423"/>
                  </a:lnTo>
                  <a:lnTo>
                    <a:pt x="2223" y="5886"/>
                  </a:lnTo>
                  <a:lnTo>
                    <a:pt x="2418" y="5373"/>
                  </a:lnTo>
                  <a:lnTo>
                    <a:pt x="2638" y="4885"/>
                  </a:lnTo>
                  <a:lnTo>
                    <a:pt x="2931" y="4421"/>
                  </a:lnTo>
                  <a:lnTo>
                    <a:pt x="3249" y="4005"/>
                  </a:lnTo>
                  <a:lnTo>
                    <a:pt x="3615" y="3590"/>
                  </a:lnTo>
                  <a:lnTo>
                    <a:pt x="4006" y="3224"/>
                  </a:lnTo>
                  <a:lnTo>
                    <a:pt x="4446" y="2906"/>
                  </a:lnTo>
                  <a:lnTo>
                    <a:pt x="4910" y="2638"/>
                  </a:lnTo>
                  <a:lnTo>
                    <a:pt x="5398" y="2394"/>
                  </a:lnTo>
                  <a:lnTo>
                    <a:pt x="5911" y="2198"/>
                  </a:lnTo>
                  <a:lnTo>
                    <a:pt x="6448" y="2076"/>
                  </a:lnTo>
                  <a:lnTo>
                    <a:pt x="6986" y="1978"/>
                  </a:lnTo>
                  <a:lnTo>
                    <a:pt x="7572" y="1954"/>
                  </a:lnTo>
                  <a:lnTo>
                    <a:pt x="8011" y="1978"/>
                  </a:lnTo>
                  <a:lnTo>
                    <a:pt x="8451" y="2027"/>
                  </a:lnTo>
                  <a:lnTo>
                    <a:pt x="8866" y="2100"/>
                  </a:lnTo>
                  <a:lnTo>
                    <a:pt x="9281" y="2223"/>
                  </a:lnTo>
                  <a:lnTo>
                    <a:pt x="9672" y="2369"/>
                  </a:lnTo>
                  <a:lnTo>
                    <a:pt x="10063" y="2540"/>
                  </a:lnTo>
                  <a:lnTo>
                    <a:pt x="10429" y="2735"/>
                  </a:lnTo>
                  <a:lnTo>
                    <a:pt x="10771" y="2955"/>
                  </a:lnTo>
                  <a:lnTo>
                    <a:pt x="11943" y="1807"/>
                  </a:lnTo>
                  <a:lnTo>
                    <a:pt x="11846" y="1343"/>
                  </a:lnTo>
                  <a:lnTo>
                    <a:pt x="11382" y="1026"/>
                  </a:lnTo>
                  <a:lnTo>
                    <a:pt x="10893" y="782"/>
                  </a:lnTo>
                  <a:lnTo>
                    <a:pt x="10380" y="537"/>
                  </a:lnTo>
                  <a:lnTo>
                    <a:pt x="9843" y="342"/>
                  </a:lnTo>
                  <a:lnTo>
                    <a:pt x="9306" y="195"/>
                  </a:lnTo>
                  <a:lnTo>
                    <a:pt x="8744" y="98"/>
                  </a:lnTo>
                  <a:lnTo>
                    <a:pt x="8158" y="25"/>
                  </a:lnTo>
                  <a:lnTo>
                    <a:pt x="7572" y="0"/>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32"/>
            <p:cNvSpPr/>
            <p:nvPr/>
          </p:nvSpPr>
          <p:spPr>
            <a:xfrm>
              <a:off x="6068500" y="1771875"/>
              <a:ext cx="182575" cy="182600"/>
            </a:xfrm>
            <a:custGeom>
              <a:avLst/>
              <a:gdLst/>
              <a:ahLst/>
              <a:cxnLst/>
              <a:rect l="l" t="t" r="r" b="b"/>
              <a:pathLst>
                <a:path w="7303" h="7304" extrusionOk="0">
                  <a:moveTo>
                    <a:pt x="3664" y="1"/>
                  </a:moveTo>
                  <a:lnTo>
                    <a:pt x="3297" y="25"/>
                  </a:lnTo>
                  <a:lnTo>
                    <a:pt x="2931" y="74"/>
                  </a:lnTo>
                  <a:lnTo>
                    <a:pt x="2565" y="147"/>
                  </a:lnTo>
                  <a:lnTo>
                    <a:pt x="2247" y="294"/>
                  </a:lnTo>
                  <a:lnTo>
                    <a:pt x="1930" y="440"/>
                  </a:lnTo>
                  <a:lnTo>
                    <a:pt x="1612" y="611"/>
                  </a:lnTo>
                  <a:lnTo>
                    <a:pt x="1344" y="831"/>
                  </a:lnTo>
                  <a:lnTo>
                    <a:pt x="1075" y="1075"/>
                  </a:lnTo>
                  <a:lnTo>
                    <a:pt x="831" y="1320"/>
                  </a:lnTo>
                  <a:lnTo>
                    <a:pt x="635" y="1613"/>
                  </a:lnTo>
                  <a:lnTo>
                    <a:pt x="440" y="1906"/>
                  </a:lnTo>
                  <a:lnTo>
                    <a:pt x="293" y="2223"/>
                  </a:lnTo>
                  <a:lnTo>
                    <a:pt x="171" y="2565"/>
                  </a:lnTo>
                  <a:lnTo>
                    <a:pt x="74" y="2907"/>
                  </a:lnTo>
                  <a:lnTo>
                    <a:pt x="25" y="3273"/>
                  </a:lnTo>
                  <a:lnTo>
                    <a:pt x="0" y="3640"/>
                  </a:lnTo>
                  <a:lnTo>
                    <a:pt x="25" y="4031"/>
                  </a:lnTo>
                  <a:lnTo>
                    <a:pt x="74" y="4373"/>
                  </a:lnTo>
                  <a:lnTo>
                    <a:pt x="171" y="4739"/>
                  </a:lnTo>
                  <a:lnTo>
                    <a:pt x="293" y="5081"/>
                  </a:lnTo>
                  <a:lnTo>
                    <a:pt x="440" y="5398"/>
                  </a:lnTo>
                  <a:lnTo>
                    <a:pt x="635" y="5691"/>
                  </a:lnTo>
                  <a:lnTo>
                    <a:pt x="831" y="5960"/>
                  </a:lnTo>
                  <a:lnTo>
                    <a:pt x="1075" y="6229"/>
                  </a:lnTo>
                  <a:lnTo>
                    <a:pt x="1344" y="6473"/>
                  </a:lnTo>
                  <a:lnTo>
                    <a:pt x="1612" y="6668"/>
                  </a:lnTo>
                  <a:lnTo>
                    <a:pt x="1930" y="6864"/>
                  </a:lnTo>
                  <a:lnTo>
                    <a:pt x="2247" y="7010"/>
                  </a:lnTo>
                  <a:lnTo>
                    <a:pt x="2565" y="7132"/>
                  </a:lnTo>
                  <a:lnTo>
                    <a:pt x="2931" y="7230"/>
                  </a:lnTo>
                  <a:lnTo>
                    <a:pt x="3297" y="7279"/>
                  </a:lnTo>
                  <a:lnTo>
                    <a:pt x="3664" y="7303"/>
                  </a:lnTo>
                  <a:lnTo>
                    <a:pt x="4030" y="7279"/>
                  </a:lnTo>
                  <a:lnTo>
                    <a:pt x="4396" y="7230"/>
                  </a:lnTo>
                  <a:lnTo>
                    <a:pt x="4738" y="7132"/>
                  </a:lnTo>
                  <a:lnTo>
                    <a:pt x="5080" y="7010"/>
                  </a:lnTo>
                  <a:lnTo>
                    <a:pt x="5398" y="6864"/>
                  </a:lnTo>
                  <a:lnTo>
                    <a:pt x="5691" y="6668"/>
                  </a:lnTo>
                  <a:lnTo>
                    <a:pt x="5984" y="6473"/>
                  </a:lnTo>
                  <a:lnTo>
                    <a:pt x="6253" y="6229"/>
                  </a:lnTo>
                  <a:lnTo>
                    <a:pt x="6472" y="5960"/>
                  </a:lnTo>
                  <a:lnTo>
                    <a:pt x="6692" y="5691"/>
                  </a:lnTo>
                  <a:lnTo>
                    <a:pt x="6863" y="5398"/>
                  </a:lnTo>
                  <a:lnTo>
                    <a:pt x="7034" y="5081"/>
                  </a:lnTo>
                  <a:lnTo>
                    <a:pt x="7156" y="4739"/>
                  </a:lnTo>
                  <a:lnTo>
                    <a:pt x="7230" y="4373"/>
                  </a:lnTo>
                  <a:lnTo>
                    <a:pt x="7303" y="4031"/>
                  </a:lnTo>
                  <a:lnTo>
                    <a:pt x="7303" y="3640"/>
                  </a:lnTo>
                  <a:lnTo>
                    <a:pt x="7303" y="3396"/>
                  </a:lnTo>
                  <a:lnTo>
                    <a:pt x="7278" y="3176"/>
                  </a:lnTo>
                  <a:lnTo>
                    <a:pt x="7254" y="2932"/>
                  </a:lnTo>
                  <a:lnTo>
                    <a:pt x="7181" y="2712"/>
                  </a:lnTo>
                  <a:lnTo>
                    <a:pt x="7132" y="2492"/>
                  </a:lnTo>
                  <a:lnTo>
                    <a:pt x="7034" y="2272"/>
                  </a:lnTo>
                  <a:lnTo>
                    <a:pt x="6839" y="1857"/>
                  </a:lnTo>
                  <a:lnTo>
                    <a:pt x="5325" y="3347"/>
                  </a:lnTo>
                  <a:lnTo>
                    <a:pt x="5349" y="3640"/>
                  </a:lnTo>
                  <a:lnTo>
                    <a:pt x="5349" y="3811"/>
                  </a:lnTo>
                  <a:lnTo>
                    <a:pt x="5325" y="3982"/>
                  </a:lnTo>
                  <a:lnTo>
                    <a:pt x="5276" y="4153"/>
                  </a:lnTo>
                  <a:lnTo>
                    <a:pt x="5227" y="4299"/>
                  </a:lnTo>
                  <a:lnTo>
                    <a:pt x="5154" y="4446"/>
                  </a:lnTo>
                  <a:lnTo>
                    <a:pt x="5080" y="4592"/>
                  </a:lnTo>
                  <a:lnTo>
                    <a:pt x="4983" y="4739"/>
                  </a:lnTo>
                  <a:lnTo>
                    <a:pt x="4860" y="4861"/>
                  </a:lnTo>
                  <a:lnTo>
                    <a:pt x="4738" y="4959"/>
                  </a:lnTo>
                  <a:lnTo>
                    <a:pt x="4616" y="5056"/>
                  </a:lnTo>
                  <a:lnTo>
                    <a:pt x="4470" y="5154"/>
                  </a:lnTo>
                  <a:lnTo>
                    <a:pt x="4323" y="5203"/>
                  </a:lnTo>
                  <a:lnTo>
                    <a:pt x="4177" y="5276"/>
                  </a:lnTo>
                  <a:lnTo>
                    <a:pt x="4006" y="5301"/>
                  </a:lnTo>
                  <a:lnTo>
                    <a:pt x="3835" y="5349"/>
                  </a:lnTo>
                  <a:lnTo>
                    <a:pt x="3493" y="5349"/>
                  </a:lnTo>
                  <a:lnTo>
                    <a:pt x="3322" y="5301"/>
                  </a:lnTo>
                  <a:lnTo>
                    <a:pt x="3151" y="5276"/>
                  </a:lnTo>
                  <a:lnTo>
                    <a:pt x="3004" y="5203"/>
                  </a:lnTo>
                  <a:lnTo>
                    <a:pt x="2858" y="5154"/>
                  </a:lnTo>
                  <a:lnTo>
                    <a:pt x="2711" y="5056"/>
                  </a:lnTo>
                  <a:lnTo>
                    <a:pt x="2589" y="4959"/>
                  </a:lnTo>
                  <a:lnTo>
                    <a:pt x="2467" y="4861"/>
                  </a:lnTo>
                  <a:lnTo>
                    <a:pt x="2345" y="4739"/>
                  </a:lnTo>
                  <a:lnTo>
                    <a:pt x="2247" y="4592"/>
                  </a:lnTo>
                  <a:lnTo>
                    <a:pt x="2174" y="4446"/>
                  </a:lnTo>
                  <a:lnTo>
                    <a:pt x="2101" y="4299"/>
                  </a:lnTo>
                  <a:lnTo>
                    <a:pt x="2027" y="4153"/>
                  </a:lnTo>
                  <a:lnTo>
                    <a:pt x="2003" y="3982"/>
                  </a:lnTo>
                  <a:lnTo>
                    <a:pt x="1979" y="3811"/>
                  </a:lnTo>
                  <a:lnTo>
                    <a:pt x="1954" y="3640"/>
                  </a:lnTo>
                  <a:lnTo>
                    <a:pt x="1979" y="3469"/>
                  </a:lnTo>
                  <a:lnTo>
                    <a:pt x="2003" y="3298"/>
                  </a:lnTo>
                  <a:lnTo>
                    <a:pt x="2027" y="3151"/>
                  </a:lnTo>
                  <a:lnTo>
                    <a:pt x="2101" y="2980"/>
                  </a:lnTo>
                  <a:lnTo>
                    <a:pt x="2174" y="2834"/>
                  </a:lnTo>
                  <a:lnTo>
                    <a:pt x="2247" y="2687"/>
                  </a:lnTo>
                  <a:lnTo>
                    <a:pt x="2345" y="2565"/>
                  </a:lnTo>
                  <a:lnTo>
                    <a:pt x="2467" y="2443"/>
                  </a:lnTo>
                  <a:lnTo>
                    <a:pt x="2589" y="2345"/>
                  </a:lnTo>
                  <a:lnTo>
                    <a:pt x="2711" y="2248"/>
                  </a:lnTo>
                  <a:lnTo>
                    <a:pt x="2858" y="2150"/>
                  </a:lnTo>
                  <a:lnTo>
                    <a:pt x="3004" y="2077"/>
                  </a:lnTo>
                  <a:lnTo>
                    <a:pt x="3151" y="2028"/>
                  </a:lnTo>
                  <a:lnTo>
                    <a:pt x="3322" y="1979"/>
                  </a:lnTo>
                  <a:lnTo>
                    <a:pt x="3493" y="1955"/>
                  </a:lnTo>
                  <a:lnTo>
                    <a:pt x="3664" y="1955"/>
                  </a:lnTo>
                  <a:lnTo>
                    <a:pt x="3957" y="1979"/>
                  </a:lnTo>
                  <a:lnTo>
                    <a:pt x="5447" y="465"/>
                  </a:lnTo>
                  <a:lnTo>
                    <a:pt x="5056" y="269"/>
                  </a:lnTo>
                  <a:lnTo>
                    <a:pt x="4836" y="196"/>
                  </a:lnTo>
                  <a:lnTo>
                    <a:pt x="4616" y="123"/>
                  </a:lnTo>
                  <a:lnTo>
                    <a:pt x="4372" y="74"/>
                  </a:lnTo>
                  <a:lnTo>
                    <a:pt x="4152" y="25"/>
                  </a:lnTo>
                  <a:lnTo>
                    <a:pt x="3908" y="1"/>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32"/>
            <p:cNvSpPr/>
            <p:nvPr/>
          </p:nvSpPr>
          <p:spPr>
            <a:xfrm>
              <a:off x="5981175" y="2005125"/>
              <a:ext cx="75125" cy="70850"/>
            </a:xfrm>
            <a:custGeom>
              <a:avLst/>
              <a:gdLst/>
              <a:ahLst/>
              <a:cxnLst/>
              <a:rect l="l" t="t" r="r" b="b"/>
              <a:pathLst>
                <a:path w="3005" h="2834" extrusionOk="0">
                  <a:moveTo>
                    <a:pt x="1466" y="0"/>
                  </a:moveTo>
                  <a:lnTo>
                    <a:pt x="294" y="1173"/>
                  </a:lnTo>
                  <a:lnTo>
                    <a:pt x="172" y="1319"/>
                  </a:lnTo>
                  <a:lnTo>
                    <a:pt x="74" y="1490"/>
                  </a:lnTo>
                  <a:lnTo>
                    <a:pt x="25" y="1661"/>
                  </a:lnTo>
                  <a:lnTo>
                    <a:pt x="1" y="1857"/>
                  </a:lnTo>
                  <a:lnTo>
                    <a:pt x="25" y="2052"/>
                  </a:lnTo>
                  <a:lnTo>
                    <a:pt x="74" y="2223"/>
                  </a:lnTo>
                  <a:lnTo>
                    <a:pt x="172" y="2394"/>
                  </a:lnTo>
                  <a:lnTo>
                    <a:pt x="294" y="2540"/>
                  </a:lnTo>
                  <a:lnTo>
                    <a:pt x="440" y="2663"/>
                  </a:lnTo>
                  <a:lnTo>
                    <a:pt x="611" y="2760"/>
                  </a:lnTo>
                  <a:lnTo>
                    <a:pt x="807" y="2809"/>
                  </a:lnTo>
                  <a:lnTo>
                    <a:pt x="978" y="2833"/>
                  </a:lnTo>
                  <a:lnTo>
                    <a:pt x="1173" y="2809"/>
                  </a:lnTo>
                  <a:lnTo>
                    <a:pt x="1344" y="2760"/>
                  </a:lnTo>
                  <a:lnTo>
                    <a:pt x="1515" y="2663"/>
                  </a:lnTo>
                  <a:lnTo>
                    <a:pt x="1686" y="2540"/>
                  </a:lnTo>
                  <a:lnTo>
                    <a:pt x="2858" y="1368"/>
                  </a:lnTo>
                  <a:lnTo>
                    <a:pt x="3005" y="1197"/>
                  </a:lnTo>
                  <a:lnTo>
                    <a:pt x="2590" y="928"/>
                  </a:lnTo>
                  <a:lnTo>
                    <a:pt x="2199" y="635"/>
                  </a:lnTo>
                  <a:lnTo>
                    <a:pt x="1808" y="342"/>
                  </a:lnTo>
                  <a:lnTo>
                    <a:pt x="1466" y="0"/>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32"/>
            <p:cNvSpPr/>
            <p:nvPr/>
          </p:nvSpPr>
          <p:spPr>
            <a:xfrm>
              <a:off x="6263875" y="2005125"/>
              <a:ext cx="74525" cy="70850"/>
            </a:xfrm>
            <a:custGeom>
              <a:avLst/>
              <a:gdLst/>
              <a:ahLst/>
              <a:cxnLst/>
              <a:rect l="l" t="t" r="r" b="b"/>
              <a:pathLst>
                <a:path w="2981" h="2834" extrusionOk="0">
                  <a:moveTo>
                    <a:pt x="1539" y="0"/>
                  </a:moveTo>
                  <a:lnTo>
                    <a:pt x="1173" y="342"/>
                  </a:lnTo>
                  <a:lnTo>
                    <a:pt x="807" y="635"/>
                  </a:lnTo>
                  <a:lnTo>
                    <a:pt x="416" y="928"/>
                  </a:lnTo>
                  <a:lnTo>
                    <a:pt x="1" y="1197"/>
                  </a:lnTo>
                  <a:lnTo>
                    <a:pt x="123" y="1368"/>
                  </a:lnTo>
                  <a:lnTo>
                    <a:pt x="1319" y="2540"/>
                  </a:lnTo>
                  <a:lnTo>
                    <a:pt x="1466" y="2663"/>
                  </a:lnTo>
                  <a:lnTo>
                    <a:pt x="1637" y="2760"/>
                  </a:lnTo>
                  <a:lnTo>
                    <a:pt x="1832" y="2809"/>
                  </a:lnTo>
                  <a:lnTo>
                    <a:pt x="2003" y="2833"/>
                  </a:lnTo>
                  <a:lnTo>
                    <a:pt x="2199" y="2809"/>
                  </a:lnTo>
                  <a:lnTo>
                    <a:pt x="2370" y="2760"/>
                  </a:lnTo>
                  <a:lnTo>
                    <a:pt x="2541" y="2663"/>
                  </a:lnTo>
                  <a:lnTo>
                    <a:pt x="2712" y="2540"/>
                  </a:lnTo>
                  <a:lnTo>
                    <a:pt x="2834" y="2394"/>
                  </a:lnTo>
                  <a:lnTo>
                    <a:pt x="2931" y="2223"/>
                  </a:lnTo>
                  <a:lnTo>
                    <a:pt x="2980" y="2052"/>
                  </a:lnTo>
                  <a:lnTo>
                    <a:pt x="2980" y="1857"/>
                  </a:lnTo>
                  <a:lnTo>
                    <a:pt x="2980" y="1661"/>
                  </a:lnTo>
                  <a:lnTo>
                    <a:pt x="2931" y="1490"/>
                  </a:lnTo>
                  <a:lnTo>
                    <a:pt x="2834" y="1319"/>
                  </a:lnTo>
                  <a:lnTo>
                    <a:pt x="2712" y="1173"/>
                  </a:lnTo>
                  <a:lnTo>
                    <a:pt x="1539" y="0"/>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32"/>
            <p:cNvSpPr/>
            <p:nvPr/>
          </p:nvSpPr>
          <p:spPr>
            <a:xfrm>
              <a:off x="6147875" y="1619250"/>
              <a:ext cx="251575" cy="255850"/>
            </a:xfrm>
            <a:custGeom>
              <a:avLst/>
              <a:gdLst/>
              <a:ahLst/>
              <a:cxnLst/>
              <a:rect l="l" t="t" r="r" b="b"/>
              <a:pathLst>
                <a:path w="10063" h="10234" extrusionOk="0">
                  <a:moveTo>
                    <a:pt x="7352" y="0"/>
                  </a:moveTo>
                  <a:lnTo>
                    <a:pt x="7254" y="24"/>
                  </a:lnTo>
                  <a:lnTo>
                    <a:pt x="7181" y="73"/>
                  </a:lnTo>
                  <a:lnTo>
                    <a:pt x="7083" y="147"/>
                  </a:lnTo>
                  <a:lnTo>
                    <a:pt x="5447" y="1758"/>
                  </a:lnTo>
                  <a:lnTo>
                    <a:pt x="5373" y="1856"/>
                  </a:lnTo>
                  <a:lnTo>
                    <a:pt x="5300" y="1978"/>
                  </a:lnTo>
                  <a:lnTo>
                    <a:pt x="5227" y="2125"/>
                  </a:lnTo>
                  <a:lnTo>
                    <a:pt x="5178" y="2247"/>
                  </a:lnTo>
                  <a:lnTo>
                    <a:pt x="5154" y="2393"/>
                  </a:lnTo>
                  <a:lnTo>
                    <a:pt x="5129" y="2540"/>
                  </a:lnTo>
                  <a:lnTo>
                    <a:pt x="5129" y="2687"/>
                  </a:lnTo>
                  <a:lnTo>
                    <a:pt x="5129" y="2809"/>
                  </a:lnTo>
                  <a:lnTo>
                    <a:pt x="5349" y="3981"/>
                  </a:lnTo>
                  <a:lnTo>
                    <a:pt x="5398" y="4152"/>
                  </a:lnTo>
                  <a:lnTo>
                    <a:pt x="147" y="9403"/>
                  </a:lnTo>
                  <a:lnTo>
                    <a:pt x="74" y="9476"/>
                  </a:lnTo>
                  <a:lnTo>
                    <a:pt x="25" y="9574"/>
                  </a:lnTo>
                  <a:lnTo>
                    <a:pt x="0" y="9672"/>
                  </a:lnTo>
                  <a:lnTo>
                    <a:pt x="0" y="9745"/>
                  </a:lnTo>
                  <a:lnTo>
                    <a:pt x="0" y="9843"/>
                  </a:lnTo>
                  <a:lnTo>
                    <a:pt x="25" y="9940"/>
                  </a:lnTo>
                  <a:lnTo>
                    <a:pt x="74" y="10013"/>
                  </a:lnTo>
                  <a:lnTo>
                    <a:pt x="147" y="10087"/>
                  </a:lnTo>
                  <a:lnTo>
                    <a:pt x="220" y="10160"/>
                  </a:lnTo>
                  <a:lnTo>
                    <a:pt x="293" y="10209"/>
                  </a:lnTo>
                  <a:lnTo>
                    <a:pt x="391" y="10233"/>
                  </a:lnTo>
                  <a:lnTo>
                    <a:pt x="586" y="10233"/>
                  </a:lnTo>
                  <a:lnTo>
                    <a:pt x="660" y="10209"/>
                  </a:lnTo>
                  <a:lnTo>
                    <a:pt x="757" y="10160"/>
                  </a:lnTo>
                  <a:lnTo>
                    <a:pt x="831" y="10087"/>
                  </a:lnTo>
                  <a:lnTo>
                    <a:pt x="6204" y="4738"/>
                  </a:lnTo>
                  <a:lnTo>
                    <a:pt x="7254" y="4909"/>
                  </a:lnTo>
                  <a:lnTo>
                    <a:pt x="7376" y="4933"/>
                  </a:lnTo>
                  <a:lnTo>
                    <a:pt x="7523" y="4933"/>
                  </a:lnTo>
                  <a:lnTo>
                    <a:pt x="7645" y="4909"/>
                  </a:lnTo>
                  <a:lnTo>
                    <a:pt x="7791" y="4860"/>
                  </a:lnTo>
                  <a:lnTo>
                    <a:pt x="7938" y="4811"/>
                  </a:lnTo>
                  <a:lnTo>
                    <a:pt x="8060" y="4763"/>
                  </a:lnTo>
                  <a:lnTo>
                    <a:pt x="8182" y="4689"/>
                  </a:lnTo>
                  <a:lnTo>
                    <a:pt x="8280" y="4592"/>
                  </a:lnTo>
                  <a:lnTo>
                    <a:pt x="9916" y="2955"/>
                  </a:lnTo>
                  <a:lnTo>
                    <a:pt x="9989" y="2882"/>
                  </a:lnTo>
                  <a:lnTo>
                    <a:pt x="10038" y="2784"/>
                  </a:lnTo>
                  <a:lnTo>
                    <a:pt x="10063" y="2711"/>
                  </a:lnTo>
                  <a:lnTo>
                    <a:pt x="10038" y="2613"/>
                  </a:lnTo>
                  <a:lnTo>
                    <a:pt x="10014" y="2564"/>
                  </a:lnTo>
                  <a:lnTo>
                    <a:pt x="9940" y="2491"/>
                  </a:lnTo>
                  <a:lnTo>
                    <a:pt x="9843" y="2442"/>
                  </a:lnTo>
                  <a:lnTo>
                    <a:pt x="9745" y="2418"/>
                  </a:lnTo>
                  <a:lnTo>
                    <a:pt x="8695" y="2223"/>
                  </a:lnTo>
                  <a:lnTo>
                    <a:pt x="9721" y="1197"/>
                  </a:lnTo>
                  <a:lnTo>
                    <a:pt x="9794" y="1123"/>
                  </a:lnTo>
                  <a:lnTo>
                    <a:pt x="9843" y="1026"/>
                  </a:lnTo>
                  <a:lnTo>
                    <a:pt x="9867" y="953"/>
                  </a:lnTo>
                  <a:lnTo>
                    <a:pt x="9867" y="855"/>
                  </a:lnTo>
                  <a:lnTo>
                    <a:pt x="9867" y="757"/>
                  </a:lnTo>
                  <a:lnTo>
                    <a:pt x="9843" y="659"/>
                  </a:lnTo>
                  <a:lnTo>
                    <a:pt x="9794" y="586"/>
                  </a:lnTo>
                  <a:lnTo>
                    <a:pt x="9721" y="513"/>
                  </a:lnTo>
                  <a:lnTo>
                    <a:pt x="9647" y="440"/>
                  </a:lnTo>
                  <a:lnTo>
                    <a:pt x="9574" y="391"/>
                  </a:lnTo>
                  <a:lnTo>
                    <a:pt x="9476" y="366"/>
                  </a:lnTo>
                  <a:lnTo>
                    <a:pt x="9281" y="366"/>
                  </a:lnTo>
                  <a:lnTo>
                    <a:pt x="9208" y="391"/>
                  </a:lnTo>
                  <a:lnTo>
                    <a:pt x="9110" y="440"/>
                  </a:lnTo>
                  <a:lnTo>
                    <a:pt x="9037" y="513"/>
                  </a:lnTo>
                  <a:lnTo>
                    <a:pt x="7889" y="1661"/>
                  </a:lnTo>
                  <a:lnTo>
                    <a:pt x="7840" y="1490"/>
                  </a:lnTo>
                  <a:lnTo>
                    <a:pt x="7620" y="318"/>
                  </a:lnTo>
                  <a:lnTo>
                    <a:pt x="7596" y="195"/>
                  </a:lnTo>
                  <a:lnTo>
                    <a:pt x="7547" y="98"/>
                  </a:lnTo>
                  <a:lnTo>
                    <a:pt x="7498" y="49"/>
                  </a:lnTo>
                  <a:lnTo>
                    <a:pt x="7425" y="0"/>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33"/>
          <p:cNvSpPr txBox="1">
            <a:spLocks noGrp="1"/>
          </p:cNvSpPr>
          <p:nvPr>
            <p:ph type="title"/>
          </p:nvPr>
        </p:nvSpPr>
        <p:spPr>
          <a:xfrm>
            <a:off x="922075" y="1255000"/>
            <a:ext cx="7098900" cy="2715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Thank you </a:t>
            </a:r>
            <a:endParaRPr/>
          </a:p>
          <a:p>
            <a:pPr marL="0" lvl="0" indent="0" algn="l" rtl="0">
              <a:spcBef>
                <a:spcPts val="0"/>
              </a:spcBef>
              <a:spcAft>
                <a:spcPts val="0"/>
              </a:spcAft>
              <a:buNone/>
            </a:pPr>
            <a:r>
              <a:rPr lang="en"/>
              <a:t>for your </a:t>
            </a:r>
            <a:r>
              <a:rPr lang="en">
                <a:solidFill>
                  <a:srgbClr val="FFB600"/>
                </a:solidFill>
              </a:rPr>
              <a:t>attention</a:t>
            </a:r>
            <a:r>
              <a:rPr lang="en"/>
              <a:t>!</a:t>
            </a:r>
            <a:endParaRPr/>
          </a:p>
        </p:txBody>
      </p:sp>
      <p:sp>
        <p:nvSpPr>
          <p:cNvPr id="304" name="Google Shape;304;p33"/>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22</a:t>
            </a:fld>
            <a:endParaRPr/>
          </a:p>
        </p:txBody>
      </p:sp>
      <p:grpSp>
        <p:nvGrpSpPr>
          <p:cNvPr id="305" name="Google Shape;305;p33"/>
          <p:cNvGrpSpPr/>
          <p:nvPr/>
        </p:nvGrpSpPr>
        <p:grpSpPr>
          <a:xfrm>
            <a:off x="8020981" y="291515"/>
            <a:ext cx="863978" cy="798681"/>
            <a:chOff x="5975075" y="2327500"/>
            <a:chExt cx="420100" cy="388350"/>
          </a:xfrm>
        </p:grpSpPr>
        <p:sp>
          <p:nvSpPr>
            <p:cNvPr id="306" name="Google Shape;306;p33"/>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33"/>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4"/>
          <p:cNvSpPr txBox="1">
            <a:spLocks noGrp="1"/>
          </p:cNvSpPr>
          <p:nvPr>
            <p:ph type="title"/>
          </p:nvPr>
        </p:nvSpPr>
        <p:spPr>
          <a:xfrm>
            <a:off x="922000" y="891775"/>
            <a:ext cx="6866100" cy="85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400"/>
              <a:t>Introduction to</a:t>
            </a:r>
            <a:r>
              <a:rPr lang="en" sz="3400">
                <a:solidFill>
                  <a:srgbClr val="FFB600"/>
                </a:solidFill>
              </a:rPr>
              <a:t> JustEatTakeway</a:t>
            </a:r>
            <a:endParaRPr sz="3400"/>
          </a:p>
        </p:txBody>
      </p:sp>
      <p:sp>
        <p:nvSpPr>
          <p:cNvPr id="80" name="Google Shape;80;p14"/>
          <p:cNvSpPr txBox="1">
            <a:spLocks noGrp="1"/>
          </p:cNvSpPr>
          <p:nvPr>
            <p:ph type="body" idx="1"/>
          </p:nvPr>
        </p:nvSpPr>
        <p:spPr>
          <a:xfrm>
            <a:off x="922000" y="1972926"/>
            <a:ext cx="6866100" cy="2842800"/>
          </a:xfrm>
          <a:prstGeom prst="rect">
            <a:avLst/>
          </a:prstGeom>
        </p:spPr>
        <p:txBody>
          <a:bodyPr spcFirstLastPara="1" wrap="square" lIns="91425" tIns="91425" rIns="91425" bIns="91425" anchor="t" anchorCtr="0">
            <a:noAutofit/>
          </a:bodyPr>
          <a:lstStyle/>
          <a:p>
            <a:pPr marL="457200" lvl="0" indent="-330200" algn="l" rtl="0">
              <a:lnSpc>
                <a:spcPct val="115000"/>
              </a:lnSpc>
              <a:spcBef>
                <a:spcPts val="600"/>
              </a:spcBef>
              <a:spcAft>
                <a:spcPts val="0"/>
              </a:spcAft>
              <a:buSzPts val="1600"/>
              <a:buFont typeface="Raleway"/>
              <a:buChar char="●"/>
            </a:pPr>
            <a:r>
              <a:rPr lang="en" sz="1600" dirty="0"/>
              <a:t>Food Delivery App → </a:t>
            </a:r>
            <a:r>
              <a:rPr lang="en" sz="1600" b="1" dirty="0">
                <a:latin typeface="Raleway"/>
                <a:ea typeface="Raleway"/>
                <a:cs typeface="Raleway"/>
                <a:sym typeface="Raleway"/>
              </a:rPr>
              <a:t>“Connecting Consumers to Local Restaurants”</a:t>
            </a:r>
            <a:endParaRPr sz="1600" b="1" dirty="0">
              <a:latin typeface="Raleway"/>
              <a:ea typeface="Raleway"/>
              <a:cs typeface="Raleway"/>
              <a:sym typeface="Raleway"/>
            </a:endParaRPr>
          </a:p>
          <a:p>
            <a:pPr marL="457200" lvl="0" indent="-330200" algn="l" rtl="0">
              <a:lnSpc>
                <a:spcPct val="115000"/>
              </a:lnSpc>
              <a:spcBef>
                <a:spcPts val="0"/>
              </a:spcBef>
              <a:spcAft>
                <a:spcPts val="0"/>
              </a:spcAft>
              <a:buSzPts val="1600"/>
              <a:buChar char="●"/>
            </a:pPr>
            <a:r>
              <a:rPr lang="en" sz="1600" dirty="0"/>
              <a:t>The app or the website facilitates the communication between the consumer and the restaurant</a:t>
            </a:r>
            <a:endParaRPr sz="1600" dirty="0"/>
          </a:p>
          <a:p>
            <a:pPr marL="457200" lvl="0" indent="-330200" algn="l" rtl="0">
              <a:lnSpc>
                <a:spcPct val="115000"/>
              </a:lnSpc>
              <a:spcBef>
                <a:spcPts val="0"/>
              </a:spcBef>
              <a:spcAft>
                <a:spcPts val="0"/>
              </a:spcAft>
              <a:buSzPts val="1600"/>
              <a:buChar char="●"/>
            </a:pPr>
            <a:r>
              <a:rPr lang="en" sz="1600" dirty="0"/>
              <a:t>It is a combination of two European companies, established in 2020.</a:t>
            </a:r>
            <a:endParaRPr sz="1600" dirty="0"/>
          </a:p>
          <a:p>
            <a:pPr marL="457200" lvl="0" indent="-330200" algn="l" rtl="0">
              <a:lnSpc>
                <a:spcPct val="115000"/>
              </a:lnSpc>
              <a:spcBef>
                <a:spcPts val="0"/>
              </a:spcBef>
              <a:spcAft>
                <a:spcPts val="0"/>
              </a:spcAft>
              <a:buSzPts val="1600"/>
              <a:buChar char="●"/>
            </a:pPr>
            <a:r>
              <a:rPr lang="en" sz="1600" dirty="0"/>
              <a:t>The company generates revenue through order commissions</a:t>
            </a:r>
            <a:endParaRPr sz="1600" dirty="0"/>
          </a:p>
          <a:p>
            <a:pPr marL="457200" lvl="0" indent="-330200" algn="l" rtl="0">
              <a:lnSpc>
                <a:spcPct val="115000"/>
              </a:lnSpc>
              <a:spcBef>
                <a:spcPts val="0"/>
              </a:spcBef>
              <a:spcAft>
                <a:spcPts val="0"/>
              </a:spcAft>
              <a:buSzPts val="1600"/>
              <a:buChar char="●"/>
            </a:pPr>
            <a:r>
              <a:rPr lang="en" sz="1600" dirty="0"/>
              <a:t>JET operates in 20 countries, in 4 continents, with 65 million users.</a:t>
            </a:r>
            <a:endParaRPr sz="1600" dirty="0"/>
          </a:p>
          <a:p>
            <a:pPr marL="0" lvl="0" indent="0" algn="l" rtl="0">
              <a:spcBef>
                <a:spcPts val="600"/>
              </a:spcBef>
              <a:spcAft>
                <a:spcPts val="0"/>
              </a:spcAft>
              <a:buNone/>
            </a:pPr>
            <a:endParaRPr sz="1600" dirty="0"/>
          </a:p>
        </p:txBody>
      </p:sp>
      <p:sp>
        <p:nvSpPr>
          <p:cNvPr id="81" name="Google Shape;81;p14"/>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a:t>
            </a:fld>
            <a:endParaRPr/>
          </a:p>
        </p:txBody>
      </p:sp>
      <p:grpSp>
        <p:nvGrpSpPr>
          <p:cNvPr id="82" name="Google Shape;82;p14"/>
          <p:cNvGrpSpPr/>
          <p:nvPr/>
        </p:nvGrpSpPr>
        <p:grpSpPr>
          <a:xfrm>
            <a:off x="8087089" y="356400"/>
            <a:ext cx="618316" cy="748360"/>
            <a:chOff x="584925" y="922575"/>
            <a:chExt cx="415200" cy="502525"/>
          </a:xfrm>
        </p:grpSpPr>
        <p:sp>
          <p:nvSpPr>
            <p:cNvPr id="83" name="Google Shape;83;p14"/>
            <p:cNvSpPr/>
            <p:nvPr/>
          </p:nvSpPr>
          <p:spPr>
            <a:xfrm>
              <a:off x="584925" y="961025"/>
              <a:ext cx="378575" cy="464075"/>
            </a:xfrm>
            <a:custGeom>
              <a:avLst/>
              <a:gdLst/>
              <a:ahLst/>
              <a:cxnLst/>
              <a:rect l="l" t="t" r="r" b="b"/>
              <a:pathLst>
                <a:path w="15143" h="18563" extrusionOk="0">
                  <a:moveTo>
                    <a:pt x="782" y="1"/>
                  </a:moveTo>
                  <a:lnTo>
                    <a:pt x="635" y="25"/>
                  </a:lnTo>
                  <a:lnTo>
                    <a:pt x="489" y="50"/>
                  </a:lnTo>
                  <a:lnTo>
                    <a:pt x="342" y="123"/>
                  </a:lnTo>
                  <a:lnTo>
                    <a:pt x="220" y="196"/>
                  </a:lnTo>
                  <a:lnTo>
                    <a:pt x="122" y="294"/>
                  </a:lnTo>
                  <a:lnTo>
                    <a:pt x="73" y="416"/>
                  </a:lnTo>
                  <a:lnTo>
                    <a:pt x="24" y="563"/>
                  </a:lnTo>
                  <a:lnTo>
                    <a:pt x="0" y="709"/>
                  </a:lnTo>
                  <a:lnTo>
                    <a:pt x="0" y="17708"/>
                  </a:lnTo>
                  <a:lnTo>
                    <a:pt x="24" y="17879"/>
                  </a:lnTo>
                  <a:lnTo>
                    <a:pt x="73" y="18025"/>
                  </a:lnTo>
                  <a:lnTo>
                    <a:pt x="122" y="18172"/>
                  </a:lnTo>
                  <a:lnTo>
                    <a:pt x="220" y="18294"/>
                  </a:lnTo>
                  <a:lnTo>
                    <a:pt x="342" y="18416"/>
                  </a:lnTo>
                  <a:lnTo>
                    <a:pt x="489" y="18489"/>
                  </a:lnTo>
                  <a:lnTo>
                    <a:pt x="635" y="18538"/>
                  </a:lnTo>
                  <a:lnTo>
                    <a:pt x="782" y="18562"/>
                  </a:lnTo>
                  <a:lnTo>
                    <a:pt x="14361" y="18562"/>
                  </a:lnTo>
                  <a:lnTo>
                    <a:pt x="14507" y="18538"/>
                  </a:lnTo>
                  <a:lnTo>
                    <a:pt x="14654" y="18489"/>
                  </a:lnTo>
                  <a:lnTo>
                    <a:pt x="14800" y="18416"/>
                  </a:lnTo>
                  <a:lnTo>
                    <a:pt x="14923" y="18294"/>
                  </a:lnTo>
                  <a:lnTo>
                    <a:pt x="15020" y="18172"/>
                  </a:lnTo>
                  <a:lnTo>
                    <a:pt x="15069" y="18025"/>
                  </a:lnTo>
                  <a:lnTo>
                    <a:pt x="15118" y="17879"/>
                  </a:lnTo>
                  <a:lnTo>
                    <a:pt x="15142" y="17708"/>
                  </a:lnTo>
                  <a:lnTo>
                    <a:pt x="15142" y="17586"/>
                  </a:lnTo>
                  <a:lnTo>
                    <a:pt x="1759" y="17586"/>
                  </a:lnTo>
                  <a:lnTo>
                    <a:pt x="1612" y="17561"/>
                  </a:lnTo>
                  <a:lnTo>
                    <a:pt x="1465" y="17512"/>
                  </a:lnTo>
                  <a:lnTo>
                    <a:pt x="1319" y="17439"/>
                  </a:lnTo>
                  <a:lnTo>
                    <a:pt x="1197" y="17317"/>
                  </a:lnTo>
                  <a:lnTo>
                    <a:pt x="1099" y="17195"/>
                  </a:lnTo>
                  <a:lnTo>
                    <a:pt x="1050" y="17048"/>
                  </a:lnTo>
                  <a:lnTo>
                    <a:pt x="1001" y="16902"/>
                  </a:lnTo>
                  <a:lnTo>
                    <a:pt x="977" y="16731"/>
                  </a:lnTo>
                  <a:lnTo>
                    <a:pt x="977" y="1"/>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4"/>
            <p:cNvSpPr/>
            <p:nvPr/>
          </p:nvSpPr>
          <p:spPr>
            <a:xfrm>
              <a:off x="621550" y="922575"/>
              <a:ext cx="378575" cy="464050"/>
            </a:xfrm>
            <a:custGeom>
              <a:avLst/>
              <a:gdLst/>
              <a:ahLst/>
              <a:cxnLst/>
              <a:rect l="l" t="t" r="r" b="b"/>
              <a:pathLst>
                <a:path w="15143" h="18562" extrusionOk="0">
                  <a:moveTo>
                    <a:pt x="13140" y="6472"/>
                  </a:moveTo>
                  <a:lnTo>
                    <a:pt x="13238" y="6497"/>
                  </a:lnTo>
                  <a:lnTo>
                    <a:pt x="13311" y="6546"/>
                  </a:lnTo>
                  <a:lnTo>
                    <a:pt x="13360" y="6619"/>
                  </a:lnTo>
                  <a:lnTo>
                    <a:pt x="13384" y="6717"/>
                  </a:lnTo>
                  <a:lnTo>
                    <a:pt x="13360" y="6814"/>
                  </a:lnTo>
                  <a:lnTo>
                    <a:pt x="13311" y="6888"/>
                  </a:lnTo>
                  <a:lnTo>
                    <a:pt x="13238" y="6936"/>
                  </a:lnTo>
                  <a:lnTo>
                    <a:pt x="13140" y="6961"/>
                  </a:lnTo>
                  <a:lnTo>
                    <a:pt x="2003" y="6961"/>
                  </a:lnTo>
                  <a:lnTo>
                    <a:pt x="1905" y="6936"/>
                  </a:lnTo>
                  <a:lnTo>
                    <a:pt x="1832" y="6888"/>
                  </a:lnTo>
                  <a:lnTo>
                    <a:pt x="1783" y="6814"/>
                  </a:lnTo>
                  <a:lnTo>
                    <a:pt x="1759" y="6717"/>
                  </a:lnTo>
                  <a:lnTo>
                    <a:pt x="1783" y="6619"/>
                  </a:lnTo>
                  <a:lnTo>
                    <a:pt x="1832" y="6546"/>
                  </a:lnTo>
                  <a:lnTo>
                    <a:pt x="1905" y="6497"/>
                  </a:lnTo>
                  <a:lnTo>
                    <a:pt x="2003" y="6472"/>
                  </a:lnTo>
                  <a:close/>
                  <a:moveTo>
                    <a:pt x="13238" y="8793"/>
                  </a:moveTo>
                  <a:lnTo>
                    <a:pt x="13311" y="8866"/>
                  </a:lnTo>
                  <a:lnTo>
                    <a:pt x="13360" y="8939"/>
                  </a:lnTo>
                  <a:lnTo>
                    <a:pt x="13384" y="9037"/>
                  </a:lnTo>
                  <a:lnTo>
                    <a:pt x="13360" y="9135"/>
                  </a:lnTo>
                  <a:lnTo>
                    <a:pt x="13311" y="9208"/>
                  </a:lnTo>
                  <a:lnTo>
                    <a:pt x="13238" y="9257"/>
                  </a:lnTo>
                  <a:lnTo>
                    <a:pt x="13140" y="9281"/>
                  </a:lnTo>
                  <a:lnTo>
                    <a:pt x="2003" y="9281"/>
                  </a:lnTo>
                  <a:lnTo>
                    <a:pt x="1905" y="9257"/>
                  </a:lnTo>
                  <a:lnTo>
                    <a:pt x="1832" y="9208"/>
                  </a:lnTo>
                  <a:lnTo>
                    <a:pt x="1783" y="9135"/>
                  </a:lnTo>
                  <a:lnTo>
                    <a:pt x="1759" y="9037"/>
                  </a:lnTo>
                  <a:lnTo>
                    <a:pt x="1783" y="8939"/>
                  </a:lnTo>
                  <a:lnTo>
                    <a:pt x="1832" y="8866"/>
                  </a:lnTo>
                  <a:lnTo>
                    <a:pt x="1905" y="8793"/>
                  </a:lnTo>
                  <a:close/>
                  <a:moveTo>
                    <a:pt x="13140" y="11088"/>
                  </a:moveTo>
                  <a:lnTo>
                    <a:pt x="13238" y="11113"/>
                  </a:lnTo>
                  <a:lnTo>
                    <a:pt x="13311" y="11162"/>
                  </a:lnTo>
                  <a:lnTo>
                    <a:pt x="13360" y="11235"/>
                  </a:lnTo>
                  <a:lnTo>
                    <a:pt x="13384" y="11333"/>
                  </a:lnTo>
                  <a:lnTo>
                    <a:pt x="13360" y="11430"/>
                  </a:lnTo>
                  <a:lnTo>
                    <a:pt x="13311" y="11504"/>
                  </a:lnTo>
                  <a:lnTo>
                    <a:pt x="13238" y="11552"/>
                  </a:lnTo>
                  <a:lnTo>
                    <a:pt x="13140" y="11577"/>
                  </a:lnTo>
                  <a:lnTo>
                    <a:pt x="2003" y="11577"/>
                  </a:lnTo>
                  <a:lnTo>
                    <a:pt x="1905" y="11552"/>
                  </a:lnTo>
                  <a:lnTo>
                    <a:pt x="1832" y="11504"/>
                  </a:lnTo>
                  <a:lnTo>
                    <a:pt x="1783" y="11430"/>
                  </a:lnTo>
                  <a:lnTo>
                    <a:pt x="1759" y="11333"/>
                  </a:lnTo>
                  <a:lnTo>
                    <a:pt x="1783" y="11235"/>
                  </a:lnTo>
                  <a:lnTo>
                    <a:pt x="1832" y="11162"/>
                  </a:lnTo>
                  <a:lnTo>
                    <a:pt x="1905" y="11113"/>
                  </a:lnTo>
                  <a:lnTo>
                    <a:pt x="2003" y="11088"/>
                  </a:lnTo>
                  <a:close/>
                  <a:moveTo>
                    <a:pt x="8255" y="13409"/>
                  </a:moveTo>
                  <a:lnTo>
                    <a:pt x="8353" y="13433"/>
                  </a:lnTo>
                  <a:lnTo>
                    <a:pt x="8426" y="13482"/>
                  </a:lnTo>
                  <a:lnTo>
                    <a:pt x="8475" y="13555"/>
                  </a:lnTo>
                  <a:lnTo>
                    <a:pt x="8500" y="13653"/>
                  </a:lnTo>
                  <a:lnTo>
                    <a:pt x="8475" y="13750"/>
                  </a:lnTo>
                  <a:lnTo>
                    <a:pt x="8426" y="13824"/>
                  </a:lnTo>
                  <a:lnTo>
                    <a:pt x="8353" y="13873"/>
                  </a:lnTo>
                  <a:lnTo>
                    <a:pt x="8255" y="13897"/>
                  </a:lnTo>
                  <a:lnTo>
                    <a:pt x="2003" y="13897"/>
                  </a:lnTo>
                  <a:lnTo>
                    <a:pt x="1905" y="13873"/>
                  </a:lnTo>
                  <a:lnTo>
                    <a:pt x="1832" y="13824"/>
                  </a:lnTo>
                  <a:lnTo>
                    <a:pt x="1783" y="13750"/>
                  </a:lnTo>
                  <a:lnTo>
                    <a:pt x="1759" y="13653"/>
                  </a:lnTo>
                  <a:lnTo>
                    <a:pt x="1783" y="13555"/>
                  </a:lnTo>
                  <a:lnTo>
                    <a:pt x="1832" y="13482"/>
                  </a:lnTo>
                  <a:lnTo>
                    <a:pt x="1905" y="13433"/>
                  </a:lnTo>
                  <a:lnTo>
                    <a:pt x="2003" y="13409"/>
                  </a:lnTo>
                  <a:close/>
                  <a:moveTo>
                    <a:pt x="635" y="0"/>
                  </a:moveTo>
                  <a:lnTo>
                    <a:pt x="489" y="49"/>
                  </a:lnTo>
                  <a:lnTo>
                    <a:pt x="342" y="122"/>
                  </a:lnTo>
                  <a:lnTo>
                    <a:pt x="220" y="220"/>
                  </a:lnTo>
                  <a:lnTo>
                    <a:pt x="123" y="342"/>
                  </a:lnTo>
                  <a:lnTo>
                    <a:pt x="74" y="464"/>
                  </a:lnTo>
                  <a:lnTo>
                    <a:pt x="25" y="611"/>
                  </a:lnTo>
                  <a:lnTo>
                    <a:pt x="0" y="782"/>
                  </a:lnTo>
                  <a:lnTo>
                    <a:pt x="0" y="17780"/>
                  </a:lnTo>
                  <a:lnTo>
                    <a:pt x="25" y="17927"/>
                  </a:lnTo>
                  <a:lnTo>
                    <a:pt x="74" y="18073"/>
                  </a:lnTo>
                  <a:lnTo>
                    <a:pt x="123" y="18195"/>
                  </a:lnTo>
                  <a:lnTo>
                    <a:pt x="220" y="18318"/>
                  </a:lnTo>
                  <a:lnTo>
                    <a:pt x="342" y="18415"/>
                  </a:lnTo>
                  <a:lnTo>
                    <a:pt x="489" y="18489"/>
                  </a:lnTo>
                  <a:lnTo>
                    <a:pt x="635" y="18537"/>
                  </a:lnTo>
                  <a:lnTo>
                    <a:pt x="782" y="18562"/>
                  </a:lnTo>
                  <a:lnTo>
                    <a:pt x="14361" y="18562"/>
                  </a:lnTo>
                  <a:lnTo>
                    <a:pt x="14508" y="18537"/>
                  </a:lnTo>
                  <a:lnTo>
                    <a:pt x="14654" y="18489"/>
                  </a:lnTo>
                  <a:lnTo>
                    <a:pt x="14801" y="18415"/>
                  </a:lnTo>
                  <a:lnTo>
                    <a:pt x="14923" y="18318"/>
                  </a:lnTo>
                  <a:lnTo>
                    <a:pt x="15021" y="18195"/>
                  </a:lnTo>
                  <a:lnTo>
                    <a:pt x="15069" y="18073"/>
                  </a:lnTo>
                  <a:lnTo>
                    <a:pt x="15118" y="17927"/>
                  </a:lnTo>
                  <a:lnTo>
                    <a:pt x="15143" y="17780"/>
                  </a:lnTo>
                  <a:lnTo>
                    <a:pt x="15143" y="3859"/>
                  </a:lnTo>
                  <a:lnTo>
                    <a:pt x="12554" y="3859"/>
                  </a:lnTo>
                  <a:lnTo>
                    <a:pt x="12285" y="3835"/>
                  </a:lnTo>
                  <a:lnTo>
                    <a:pt x="12065" y="3761"/>
                  </a:lnTo>
                  <a:lnTo>
                    <a:pt x="11846" y="3639"/>
                  </a:lnTo>
                  <a:lnTo>
                    <a:pt x="11650" y="3468"/>
                  </a:lnTo>
                  <a:lnTo>
                    <a:pt x="11504" y="3297"/>
                  </a:lnTo>
                  <a:lnTo>
                    <a:pt x="11382" y="3078"/>
                  </a:lnTo>
                  <a:lnTo>
                    <a:pt x="11308" y="2833"/>
                  </a:lnTo>
                  <a:lnTo>
                    <a:pt x="11284" y="2589"/>
                  </a:lnTo>
                  <a:lnTo>
                    <a:pt x="11284" y="0"/>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4"/>
            <p:cNvSpPr/>
            <p:nvPr/>
          </p:nvSpPr>
          <p:spPr>
            <a:xfrm>
              <a:off x="915850" y="922575"/>
              <a:ext cx="84275" cy="84275"/>
            </a:xfrm>
            <a:custGeom>
              <a:avLst/>
              <a:gdLst/>
              <a:ahLst/>
              <a:cxnLst/>
              <a:rect l="l" t="t" r="r" b="b"/>
              <a:pathLst>
                <a:path w="3371" h="3371" extrusionOk="0">
                  <a:moveTo>
                    <a:pt x="0" y="0"/>
                  </a:moveTo>
                  <a:lnTo>
                    <a:pt x="0" y="2589"/>
                  </a:lnTo>
                  <a:lnTo>
                    <a:pt x="0" y="2736"/>
                  </a:lnTo>
                  <a:lnTo>
                    <a:pt x="49" y="2882"/>
                  </a:lnTo>
                  <a:lnTo>
                    <a:pt x="122" y="3029"/>
                  </a:lnTo>
                  <a:lnTo>
                    <a:pt x="220" y="3126"/>
                  </a:lnTo>
                  <a:lnTo>
                    <a:pt x="342" y="3224"/>
                  </a:lnTo>
                  <a:lnTo>
                    <a:pt x="464" y="3297"/>
                  </a:lnTo>
                  <a:lnTo>
                    <a:pt x="611" y="3346"/>
                  </a:lnTo>
                  <a:lnTo>
                    <a:pt x="782" y="3371"/>
                  </a:lnTo>
                  <a:lnTo>
                    <a:pt x="3371" y="3371"/>
                  </a:lnTo>
                  <a:lnTo>
                    <a:pt x="0" y="0"/>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5"/>
          <p:cNvSpPr txBox="1">
            <a:spLocks noGrp="1"/>
          </p:cNvSpPr>
          <p:nvPr>
            <p:ph type="title"/>
          </p:nvPr>
        </p:nvSpPr>
        <p:spPr>
          <a:xfrm>
            <a:off x="935125" y="516227"/>
            <a:ext cx="7072782" cy="85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400" dirty="0"/>
              <a:t>Competitors of</a:t>
            </a:r>
            <a:r>
              <a:rPr lang="en" sz="3400" dirty="0">
                <a:solidFill>
                  <a:srgbClr val="FFB600"/>
                </a:solidFill>
              </a:rPr>
              <a:t> </a:t>
            </a:r>
            <a:r>
              <a:rPr lang="en" sz="3400" dirty="0" err="1">
                <a:solidFill>
                  <a:srgbClr val="FFB600"/>
                </a:solidFill>
              </a:rPr>
              <a:t>JustEatTakeway</a:t>
            </a:r>
            <a:endParaRPr sz="3400" dirty="0"/>
          </a:p>
        </p:txBody>
      </p:sp>
      <p:sp>
        <p:nvSpPr>
          <p:cNvPr id="91" name="Google Shape;91;p15"/>
          <p:cNvSpPr txBox="1">
            <a:spLocks noGrp="1"/>
          </p:cNvSpPr>
          <p:nvPr>
            <p:ph type="body" idx="1"/>
          </p:nvPr>
        </p:nvSpPr>
        <p:spPr>
          <a:xfrm>
            <a:off x="922000" y="1504500"/>
            <a:ext cx="6866100" cy="3723600"/>
          </a:xfrm>
          <a:prstGeom prst="rect">
            <a:avLst/>
          </a:prstGeom>
        </p:spPr>
        <p:txBody>
          <a:bodyPr spcFirstLastPara="1" wrap="square" lIns="91425" tIns="91425" rIns="91425" bIns="91425" anchor="t" anchorCtr="0">
            <a:noAutofit/>
          </a:bodyPr>
          <a:lstStyle/>
          <a:p>
            <a:pPr marL="457200" lvl="0" indent="-298450" algn="l" rtl="0">
              <a:lnSpc>
                <a:spcPct val="115000"/>
              </a:lnSpc>
              <a:spcBef>
                <a:spcPts val="600"/>
              </a:spcBef>
              <a:spcAft>
                <a:spcPts val="0"/>
              </a:spcAft>
              <a:buSzPts val="1100"/>
              <a:buChar char="●"/>
            </a:pPr>
            <a:r>
              <a:rPr lang="en" sz="1100" b="1" i="1">
                <a:solidFill>
                  <a:schemeClr val="dk1"/>
                </a:solidFill>
                <a:latin typeface="Raleway"/>
                <a:ea typeface="Raleway"/>
                <a:cs typeface="Raleway"/>
                <a:sym typeface="Raleway"/>
              </a:rPr>
              <a:t>Deliveroo</a:t>
            </a:r>
            <a:r>
              <a:rPr lang="en" sz="1100">
                <a:solidFill>
                  <a:schemeClr val="dk2"/>
                </a:solidFill>
              </a:rPr>
              <a:t> → Recently closed in NL, UK-based, delivers food and groceries, </a:t>
            </a:r>
            <a:r>
              <a:rPr lang="en" sz="1100" b="1">
                <a:solidFill>
                  <a:schemeClr val="dk2"/>
                </a:solidFill>
                <a:latin typeface="Raleway"/>
                <a:ea typeface="Raleway"/>
                <a:cs typeface="Raleway"/>
                <a:sym typeface="Raleway"/>
              </a:rPr>
              <a:t>assisting restaurants opening delivery-only kitchens</a:t>
            </a:r>
            <a:endParaRPr sz="1100" b="1">
              <a:latin typeface="Raleway"/>
              <a:ea typeface="Raleway"/>
              <a:cs typeface="Raleway"/>
              <a:sym typeface="Raleway"/>
            </a:endParaRPr>
          </a:p>
          <a:p>
            <a:pPr marL="457200" lvl="0" indent="-298450" algn="l" rtl="0">
              <a:lnSpc>
                <a:spcPct val="115000"/>
              </a:lnSpc>
              <a:spcBef>
                <a:spcPts val="0"/>
              </a:spcBef>
              <a:spcAft>
                <a:spcPts val="0"/>
              </a:spcAft>
              <a:buSzPts val="1100"/>
              <a:buChar char="●"/>
            </a:pPr>
            <a:r>
              <a:rPr lang="en" sz="1100" b="1" i="1">
                <a:solidFill>
                  <a:schemeClr val="dk1"/>
                </a:solidFill>
                <a:latin typeface="Raleway"/>
                <a:ea typeface="Raleway"/>
                <a:cs typeface="Raleway"/>
                <a:sym typeface="Raleway"/>
              </a:rPr>
              <a:t>Uber Eats</a:t>
            </a:r>
            <a:r>
              <a:rPr lang="en" sz="1100"/>
              <a:t> → Under the huge Uber brand, US-based, delivers food, </a:t>
            </a:r>
            <a:r>
              <a:rPr lang="en" sz="1100" b="1">
                <a:latin typeface="Raleway"/>
                <a:ea typeface="Raleway"/>
                <a:cs typeface="Raleway"/>
                <a:sym typeface="Raleway"/>
              </a:rPr>
              <a:t>innovated early with scheduled orders and delivery tracking</a:t>
            </a:r>
            <a:endParaRPr sz="1100" b="1">
              <a:latin typeface="Raleway"/>
              <a:ea typeface="Raleway"/>
              <a:cs typeface="Raleway"/>
              <a:sym typeface="Raleway"/>
            </a:endParaRPr>
          </a:p>
          <a:p>
            <a:pPr marL="457200" lvl="0" indent="-298450" algn="l" rtl="0">
              <a:lnSpc>
                <a:spcPct val="115000"/>
              </a:lnSpc>
              <a:spcBef>
                <a:spcPts val="0"/>
              </a:spcBef>
              <a:spcAft>
                <a:spcPts val="0"/>
              </a:spcAft>
              <a:buSzPts val="1100"/>
              <a:buChar char="●"/>
            </a:pPr>
            <a:r>
              <a:rPr lang="en" sz="1100" b="1" i="1">
                <a:solidFill>
                  <a:schemeClr val="dk1"/>
                </a:solidFill>
                <a:latin typeface="Raleway"/>
                <a:ea typeface="Raleway"/>
                <a:cs typeface="Raleway"/>
                <a:sym typeface="Raleway"/>
              </a:rPr>
              <a:t>Getir/Gorillas</a:t>
            </a:r>
            <a:r>
              <a:rPr lang="en" sz="1100" b="1">
                <a:latin typeface="Raleway"/>
                <a:ea typeface="Raleway"/>
                <a:cs typeface="Raleway"/>
                <a:sym typeface="Raleway"/>
              </a:rPr>
              <a:t> </a:t>
            </a:r>
            <a:r>
              <a:rPr lang="en" sz="1100"/>
              <a:t>→ Recently joined, Europe-based, delivering groceries in NL, </a:t>
            </a:r>
            <a:r>
              <a:rPr lang="en" sz="1100" b="1">
                <a:latin typeface="Raleway"/>
                <a:ea typeface="Raleway"/>
                <a:cs typeface="Raleway"/>
                <a:sym typeface="Raleway"/>
              </a:rPr>
              <a:t>Getir delivers from local smaller markets and has implemented additional services such as ordering food, calling a taxi, and renting a car in Turkey</a:t>
            </a:r>
            <a:endParaRPr sz="1100" b="1">
              <a:latin typeface="Raleway"/>
              <a:ea typeface="Raleway"/>
              <a:cs typeface="Raleway"/>
              <a:sym typeface="Raleway"/>
            </a:endParaRPr>
          </a:p>
          <a:p>
            <a:pPr marL="457200" lvl="0" indent="-298450" algn="l" rtl="0">
              <a:lnSpc>
                <a:spcPct val="115000"/>
              </a:lnSpc>
              <a:spcBef>
                <a:spcPts val="0"/>
              </a:spcBef>
              <a:spcAft>
                <a:spcPts val="0"/>
              </a:spcAft>
              <a:buSzPts val="1100"/>
              <a:buChar char="●"/>
            </a:pPr>
            <a:r>
              <a:rPr lang="en" sz="1100" b="1" i="1">
                <a:solidFill>
                  <a:schemeClr val="dk1"/>
                </a:solidFill>
                <a:latin typeface="Raleway"/>
                <a:ea typeface="Raleway"/>
                <a:cs typeface="Raleway"/>
                <a:sym typeface="Raleway"/>
              </a:rPr>
              <a:t>TooGoodToGo</a:t>
            </a:r>
            <a:r>
              <a:rPr lang="en" sz="1100"/>
              <a:t> → Food-waste prevention initiative, Europe-based, </a:t>
            </a:r>
            <a:r>
              <a:rPr lang="en" sz="1100" b="1">
                <a:latin typeface="Raleway"/>
                <a:ea typeface="Raleway"/>
                <a:cs typeface="Raleway"/>
                <a:sym typeface="Raleway"/>
              </a:rPr>
              <a:t>assists restaurants to sell soon to be expired food and customers to buy for less</a:t>
            </a:r>
            <a:endParaRPr sz="1100" b="1">
              <a:latin typeface="Raleway"/>
              <a:ea typeface="Raleway"/>
              <a:cs typeface="Raleway"/>
              <a:sym typeface="Raleway"/>
            </a:endParaRPr>
          </a:p>
          <a:p>
            <a:pPr marL="457200" lvl="0" indent="-298450" algn="l" rtl="0">
              <a:lnSpc>
                <a:spcPct val="115000"/>
              </a:lnSpc>
              <a:spcBef>
                <a:spcPts val="0"/>
              </a:spcBef>
              <a:spcAft>
                <a:spcPts val="0"/>
              </a:spcAft>
              <a:buSzPts val="1100"/>
              <a:buChar char="●"/>
            </a:pPr>
            <a:r>
              <a:rPr lang="en" sz="1100" b="1" i="1">
                <a:solidFill>
                  <a:schemeClr val="dk1"/>
                </a:solidFill>
                <a:latin typeface="Raleway"/>
                <a:ea typeface="Raleway"/>
                <a:cs typeface="Raleway"/>
                <a:sym typeface="Raleway"/>
              </a:rPr>
              <a:t>Supermarkets (ex. AH/Jumbo) </a:t>
            </a:r>
            <a:r>
              <a:rPr lang="en" sz="1100"/>
              <a:t>→ Supermarkets offer both food delivery and purchase from stores, </a:t>
            </a:r>
            <a:r>
              <a:rPr lang="en" sz="1100" b="1">
                <a:latin typeface="Raleway"/>
                <a:ea typeface="Raleway"/>
                <a:cs typeface="Raleway"/>
                <a:sym typeface="Raleway"/>
              </a:rPr>
              <a:t>constantly innovating with personalized discounts and competitively priced groceries, trying to create an experience</a:t>
            </a:r>
            <a:endParaRPr sz="1100" b="1">
              <a:latin typeface="Raleway"/>
              <a:ea typeface="Raleway"/>
              <a:cs typeface="Raleway"/>
              <a:sym typeface="Raleway"/>
            </a:endParaRPr>
          </a:p>
          <a:p>
            <a:pPr marL="457200" lvl="0" indent="-298450" algn="l" rtl="0">
              <a:lnSpc>
                <a:spcPct val="115000"/>
              </a:lnSpc>
              <a:spcBef>
                <a:spcPts val="0"/>
              </a:spcBef>
              <a:spcAft>
                <a:spcPts val="0"/>
              </a:spcAft>
              <a:buSzPts val="1100"/>
              <a:buChar char="●"/>
            </a:pPr>
            <a:r>
              <a:rPr lang="en" sz="1100" b="1" i="1">
                <a:solidFill>
                  <a:schemeClr val="dk1"/>
                </a:solidFill>
                <a:latin typeface="Raleway"/>
                <a:ea typeface="Raleway"/>
                <a:cs typeface="Raleway"/>
                <a:sym typeface="Raleway"/>
              </a:rPr>
              <a:t>Restaurant Chains (ex. Dominos/McDonalds) </a:t>
            </a:r>
            <a:r>
              <a:rPr lang="en" sz="1100"/>
              <a:t>→ Several restaurants have their own apps to order food directly from the restaurants, can only be used to order from the specific restaurant, </a:t>
            </a:r>
            <a:r>
              <a:rPr lang="en" sz="1100" b="1">
                <a:latin typeface="Raleway"/>
                <a:ea typeface="Raleway"/>
                <a:cs typeface="Raleway"/>
                <a:sym typeface="Raleway"/>
              </a:rPr>
              <a:t>offer premium discounts and loyalty points</a:t>
            </a:r>
            <a:endParaRPr sz="1100" b="1">
              <a:latin typeface="Raleway"/>
              <a:ea typeface="Raleway"/>
              <a:cs typeface="Raleway"/>
              <a:sym typeface="Raleway"/>
            </a:endParaRPr>
          </a:p>
        </p:txBody>
      </p:sp>
      <p:sp>
        <p:nvSpPr>
          <p:cNvPr id="92" name="Google Shape;92;p15"/>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4</a:t>
            </a:fld>
            <a:endParaRPr/>
          </a:p>
        </p:txBody>
      </p:sp>
      <p:grpSp>
        <p:nvGrpSpPr>
          <p:cNvPr id="93" name="Google Shape;93;p15"/>
          <p:cNvGrpSpPr/>
          <p:nvPr/>
        </p:nvGrpSpPr>
        <p:grpSpPr>
          <a:xfrm>
            <a:off x="7857057" y="384448"/>
            <a:ext cx="964019" cy="913775"/>
            <a:chOff x="5300400" y="3670175"/>
            <a:chExt cx="421300" cy="399325"/>
          </a:xfrm>
        </p:grpSpPr>
        <p:sp>
          <p:nvSpPr>
            <p:cNvPr id="94" name="Google Shape;94;p15"/>
            <p:cNvSpPr/>
            <p:nvPr/>
          </p:nvSpPr>
          <p:spPr>
            <a:xfrm>
              <a:off x="5300400" y="3708025"/>
              <a:ext cx="421300" cy="267450"/>
            </a:xfrm>
            <a:custGeom>
              <a:avLst/>
              <a:gdLst/>
              <a:ahLst/>
              <a:cxnLst/>
              <a:rect l="l" t="t" r="r" b="b"/>
              <a:pathLst>
                <a:path w="16852" h="10698" extrusionOk="0">
                  <a:moveTo>
                    <a:pt x="16364" y="489"/>
                  </a:moveTo>
                  <a:lnTo>
                    <a:pt x="16364" y="10209"/>
                  </a:lnTo>
                  <a:lnTo>
                    <a:pt x="489" y="10209"/>
                  </a:lnTo>
                  <a:lnTo>
                    <a:pt x="489" y="489"/>
                  </a:lnTo>
                  <a:close/>
                  <a:moveTo>
                    <a:pt x="391" y="0"/>
                  </a:moveTo>
                  <a:lnTo>
                    <a:pt x="293" y="25"/>
                  </a:lnTo>
                  <a:lnTo>
                    <a:pt x="196" y="74"/>
                  </a:lnTo>
                  <a:lnTo>
                    <a:pt x="122" y="147"/>
                  </a:lnTo>
                  <a:lnTo>
                    <a:pt x="73" y="220"/>
                  </a:lnTo>
                  <a:lnTo>
                    <a:pt x="25" y="293"/>
                  </a:lnTo>
                  <a:lnTo>
                    <a:pt x="0" y="391"/>
                  </a:lnTo>
                  <a:lnTo>
                    <a:pt x="0" y="489"/>
                  </a:lnTo>
                  <a:lnTo>
                    <a:pt x="0" y="10209"/>
                  </a:lnTo>
                  <a:lnTo>
                    <a:pt x="0" y="10307"/>
                  </a:lnTo>
                  <a:lnTo>
                    <a:pt x="25" y="10405"/>
                  </a:lnTo>
                  <a:lnTo>
                    <a:pt x="73" y="10478"/>
                  </a:lnTo>
                  <a:lnTo>
                    <a:pt x="122" y="10551"/>
                  </a:lnTo>
                  <a:lnTo>
                    <a:pt x="196" y="10600"/>
                  </a:lnTo>
                  <a:lnTo>
                    <a:pt x="293" y="10649"/>
                  </a:lnTo>
                  <a:lnTo>
                    <a:pt x="391" y="10673"/>
                  </a:lnTo>
                  <a:lnTo>
                    <a:pt x="489" y="10698"/>
                  </a:lnTo>
                  <a:lnTo>
                    <a:pt x="16364" y="10698"/>
                  </a:lnTo>
                  <a:lnTo>
                    <a:pt x="16461" y="10673"/>
                  </a:lnTo>
                  <a:lnTo>
                    <a:pt x="16559" y="10649"/>
                  </a:lnTo>
                  <a:lnTo>
                    <a:pt x="16657" y="10600"/>
                  </a:lnTo>
                  <a:lnTo>
                    <a:pt x="16730" y="10551"/>
                  </a:lnTo>
                  <a:lnTo>
                    <a:pt x="16779" y="10478"/>
                  </a:lnTo>
                  <a:lnTo>
                    <a:pt x="16828" y="10405"/>
                  </a:lnTo>
                  <a:lnTo>
                    <a:pt x="16852" y="10307"/>
                  </a:lnTo>
                  <a:lnTo>
                    <a:pt x="16852" y="10209"/>
                  </a:lnTo>
                  <a:lnTo>
                    <a:pt x="16852" y="489"/>
                  </a:lnTo>
                  <a:lnTo>
                    <a:pt x="16852" y="391"/>
                  </a:lnTo>
                  <a:lnTo>
                    <a:pt x="16828" y="293"/>
                  </a:lnTo>
                  <a:lnTo>
                    <a:pt x="16779" y="220"/>
                  </a:lnTo>
                  <a:lnTo>
                    <a:pt x="16730" y="147"/>
                  </a:lnTo>
                  <a:lnTo>
                    <a:pt x="16657" y="74"/>
                  </a:lnTo>
                  <a:lnTo>
                    <a:pt x="16559" y="25"/>
                  </a:lnTo>
                  <a:lnTo>
                    <a:pt x="16461" y="0"/>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5"/>
            <p:cNvSpPr/>
            <p:nvPr/>
          </p:nvSpPr>
          <p:spPr>
            <a:xfrm>
              <a:off x="5498825" y="3670175"/>
              <a:ext cx="24450" cy="25650"/>
            </a:xfrm>
            <a:custGeom>
              <a:avLst/>
              <a:gdLst/>
              <a:ahLst/>
              <a:cxnLst/>
              <a:rect l="l" t="t" r="r" b="b"/>
              <a:pathLst>
                <a:path w="978" h="1026" extrusionOk="0">
                  <a:moveTo>
                    <a:pt x="489" y="0"/>
                  </a:moveTo>
                  <a:lnTo>
                    <a:pt x="391" y="25"/>
                  </a:lnTo>
                  <a:lnTo>
                    <a:pt x="294" y="49"/>
                  </a:lnTo>
                  <a:lnTo>
                    <a:pt x="220" y="98"/>
                  </a:lnTo>
                  <a:lnTo>
                    <a:pt x="147" y="147"/>
                  </a:lnTo>
                  <a:lnTo>
                    <a:pt x="74" y="220"/>
                  </a:lnTo>
                  <a:lnTo>
                    <a:pt x="49" y="318"/>
                  </a:lnTo>
                  <a:lnTo>
                    <a:pt x="1" y="391"/>
                  </a:lnTo>
                  <a:lnTo>
                    <a:pt x="1" y="489"/>
                  </a:lnTo>
                  <a:lnTo>
                    <a:pt x="1" y="1026"/>
                  </a:lnTo>
                  <a:lnTo>
                    <a:pt x="978" y="1026"/>
                  </a:lnTo>
                  <a:lnTo>
                    <a:pt x="978" y="489"/>
                  </a:lnTo>
                  <a:lnTo>
                    <a:pt x="978" y="391"/>
                  </a:lnTo>
                  <a:lnTo>
                    <a:pt x="929" y="318"/>
                  </a:lnTo>
                  <a:lnTo>
                    <a:pt x="904" y="220"/>
                  </a:lnTo>
                  <a:lnTo>
                    <a:pt x="831" y="147"/>
                  </a:lnTo>
                  <a:lnTo>
                    <a:pt x="758" y="98"/>
                  </a:lnTo>
                  <a:lnTo>
                    <a:pt x="684" y="49"/>
                  </a:lnTo>
                  <a:lnTo>
                    <a:pt x="587" y="25"/>
                  </a:lnTo>
                  <a:lnTo>
                    <a:pt x="489" y="0"/>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5"/>
            <p:cNvSpPr/>
            <p:nvPr/>
          </p:nvSpPr>
          <p:spPr>
            <a:xfrm>
              <a:off x="5366325" y="3987675"/>
              <a:ext cx="61100" cy="81825"/>
            </a:xfrm>
            <a:custGeom>
              <a:avLst/>
              <a:gdLst/>
              <a:ahLst/>
              <a:cxnLst/>
              <a:rect l="l" t="t" r="r" b="b"/>
              <a:pathLst>
                <a:path w="2444" h="3273" extrusionOk="0">
                  <a:moveTo>
                    <a:pt x="1344" y="0"/>
                  </a:moveTo>
                  <a:lnTo>
                    <a:pt x="50" y="2565"/>
                  </a:lnTo>
                  <a:lnTo>
                    <a:pt x="25" y="2638"/>
                  </a:lnTo>
                  <a:lnTo>
                    <a:pt x="1" y="2736"/>
                  </a:lnTo>
                  <a:lnTo>
                    <a:pt x="1" y="2833"/>
                  </a:lnTo>
                  <a:lnTo>
                    <a:pt x="25" y="2931"/>
                  </a:lnTo>
                  <a:lnTo>
                    <a:pt x="74" y="3004"/>
                  </a:lnTo>
                  <a:lnTo>
                    <a:pt x="123" y="3102"/>
                  </a:lnTo>
                  <a:lnTo>
                    <a:pt x="196" y="3151"/>
                  </a:lnTo>
                  <a:lnTo>
                    <a:pt x="269" y="3224"/>
                  </a:lnTo>
                  <a:lnTo>
                    <a:pt x="392" y="3248"/>
                  </a:lnTo>
                  <a:lnTo>
                    <a:pt x="489" y="3273"/>
                  </a:lnTo>
                  <a:lnTo>
                    <a:pt x="636" y="3248"/>
                  </a:lnTo>
                  <a:lnTo>
                    <a:pt x="758" y="3200"/>
                  </a:lnTo>
                  <a:lnTo>
                    <a:pt x="856" y="3102"/>
                  </a:lnTo>
                  <a:lnTo>
                    <a:pt x="929" y="3004"/>
                  </a:lnTo>
                  <a:lnTo>
                    <a:pt x="2443" y="0"/>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5"/>
            <p:cNvSpPr/>
            <p:nvPr/>
          </p:nvSpPr>
          <p:spPr>
            <a:xfrm>
              <a:off x="5594700" y="3987675"/>
              <a:ext cx="61075" cy="81825"/>
            </a:xfrm>
            <a:custGeom>
              <a:avLst/>
              <a:gdLst/>
              <a:ahLst/>
              <a:cxnLst/>
              <a:rect l="l" t="t" r="r" b="b"/>
              <a:pathLst>
                <a:path w="2443" h="3273" extrusionOk="0">
                  <a:moveTo>
                    <a:pt x="0" y="0"/>
                  </a:moveTo>
                  <a:lnTo>
                    <a:pt x="1514" y="3004"/>
                  </a:lnTo>
                  <a:lnTo>
                    <a:pt x="1588" y="3102"/>
                  </a:lnTo>
                  <a:lnTo>
                    <a:pt x="1685" y="3200"/>
                  </a:lnTo>
                  <a:lnTo>
                    <a:pt x="1807" y="3248"/>
                  </a:lnTo>
                  <a:lnTo>
                    <a:pt x="1954" y="3273"/>
                  </a:lnTo>
                  <a:lnTo>
                    <a:pt x="2052" y="3248"/>
                  </a:lnTo>
                  <a:lnTo>
                    <a:pt x="2174" y="3224"/>
                  </a:lnTo>
                  <a:lnTo>
                    <a:pt x="2247" y="3151"/>
                  </a:lnTo>
                  <a:lnTo>
                    <a:pt x="2320" y="3102"/>
                  </a:lnTo>
                  <a:lnTo>
                    <a:pt x="2369" y="3004"/>
                  </a:lnTo>
                  <a:lnTo>
                    <a:pt x="2418" y="2931"/>
                  </a:lnTo>
                  <a:lnTo>
                    <a:pt x="2442" y="2833"/>
                  </a:lnTo>
                  <a:lnTo>
                    <a:pt x="2442" y="2736"/>
                  </a:lnTo>
                  <a:lnTo>
                    <a:pt x="2418" y="2638"/>
                  </a:lnTo>
                  <a:lnTo>
                    <a:pt x="2393" y="2565"/>
                  </a:lnTo>
                  <a:lnTo>
                    <a:pt x="1099" y="0"/>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5"/>
            <p:cNvSpPr/>
            <p:nvPr/>
          </p:nvSpPr>
          <p:spPr>
            <a:xfrm>
              <a:off x="5324825" y="3732450"/>
              <a:ext cx="372475" cy="218600"/>
            </a:xfrm>
            <a:custGeom>
              <a:avLst/>
              <a:gdLst/>
              <a:ahLst/>
              <a:cxnLst/>
              <a:rect l="l" t="t" r="r" b="b"/>
              <a:pathLst>
                <a:path w="14899" h="8744" extrusionOk="0">
                  <a:moveTo>
                    <a:pt x="12578" y="1319"/>
                  </a:moveTo>
                  <a:lnTo>
                    <a:pt x="12676" y="1344"/>
                  </a:lnTo>
                  <a:lnTo>
                    <a:pt x="12749" y="1392"/>
                  </a:lnTo>
                  <a:lnTo>
                    <a:pt x="12822" y="1441"/>
                  </a:lnTo>
                  <a:lnTo>
                    <a:pt x="12895" y="1515"/>
                  </a:lnTo>
                  <a:lnTo>
                    <a:pt x="12920" y="1612"/>
                  </a:lnTo>
                  <a:lnTo>
                    <a:pt x="12969" y="1710"/>
                  </a:lnTo>
                  <a:lnTo>
                    <a:pt x="12969" y="1808"/>
                  </a:lnTo>
                  <a:lnTo>
                    <a:pt x="12969" y="4079"/>
                  </a:lnTo>
                  <a:lnTo>
                    <a:pt x="12969" y="4177"/>
                  </a:lnTo>
                  <a:lnTo>
                    <a:pt x="12920" y="4274"/>
                  </a:lnTo>
                  <a:lnTo>
                    <a:pt x="12895" y="4348"/>
                  </a:lnTo>
                  <a:lnTo>
                    <a:pt x="12822" y="4421"/>
                  </a:lnTo>
                  <a:lnTo>
                    <a:pt x="12749" y="4470"/>
                  </a:lnTo>
                  <a:lnTo>
                    <a:pt x="12676" y="4519"/>
                  </a:lnTo>
                  <a:lnTo>
                    <a:pt x="12578" y="4543"/>
                  </a:lnTo>
                  <a:lnTo>
                    <a:pt x="12480" y="4567"/>
                  </a:lnTo>
                  <a:lnTo>
                    <a:pt x="12383" y="4543"/>
                  </a:lnTo>
                  <a:lnTo>
                    <a:pt x="12285" y="4519"/>
                  </a:lnTo>
                  <a:lnTo>
                    <a:pt x="12212" y="4470"/>
                  </a:lnTo>
                  <a:lnTo>
                    <a:pt x="12138" y="4421"/>
                  </a:lnTo>
                  <a:lnTo>
                    <a:pt x="12065" y="4348"/>
                  </a:lnTo>
                  <a:lnTo>
                    <a:pt x="12041" y="4274"/>
                  </a:lnTo>
                  <a:lnTo>
                    <a:pt x="11992" y="4177"/>
                  </a:lnTo>
                  <a:lnTo>
                    <a:pt x="11992" y="4079"/>
                  </a:lnTo>
                  <a:lnTo>
                    <a:pt x="11992" y="3004"/>
                  </a:lnTo>
                  <a:lnTo>
                    <a:pt x="7986" y="7010"/>
                  </a:lnTo>
                  <a:lnTo>
                    <a:pt x="7913" y="7059"/>
                  </a:lnTo>
                  <a:lnTo>
                    <a:pt x="7815" y="7107"/>
                  </a:lnTo>
                  <a:lnTo>
                    <a:pt x="7742" y="7132"/>
                  </a:lnTo>
                  <a:lnTo>
                    <a:pt x="7644" y="7156"/>
                  </a:lnTo>
                  <a:lnTo>
                    <a:pt x="7547" y="7132"/>
                  </a:lnTo>
                  <a:lnTo>
                    <a:pt x="7449" y="7107"/>
                  </a:lnTo>
                  <a:lnTo>
                    <a:pt x="7376" y="7059"/>
                  </a:lnTo>
                  <a:lnTo>
                    <a:pt x="7303" y="7010"/>
                  </a:lnTo>
                  <a:lnTo>
                    <a:pt x="5349" y="5056"/>
                  </a:lnTo>
                  <a:lnTo>
                    <a:pt x="2760" y="7620"/>
                  </a:lnTo>
                  <a:lnTo>
                    <a:pt x="2687" y="7694"/>
                  </a:lnTo>
                  <a:lnTo>
                    <a:pt x="2613" y="7742"/>
                  </a:lnTo>
                  <a:lnTo>
                    <a:pt x="2516" y="7767"/>
                  </a:lnTo>
                  <a:lnTo>
                    <a:pt x="2320" y="7767"/>
                  </a:lnTo>
                  <a:lnTo>
                    <a:pt x="2247" y="7742"/>
                  </a:lnTo>
                  <a:lnTo>
                    <a:pt x="2149" y="7694"/>
                  </a:lnTo>
                  <a:lnTo>
                    <a:pt x="2076" y="7620"/>
                  </a:lnTo>
                  <a:lnTo>
                    <a:pt x="2003" y="7547"/>
                  </a:lnTo>
                  <a:lnTo>
                    <a:pt x="1978" y="7474"/>
                  </a:lnTo>
                  <a:lnTo>
                    <a:pt x="1929" y="7376"/>
                  </a:lnTo>
                  <a:lnTo>
                    <a:pt x="1929" y="7278"/>
                  </a:lnTo>
                  <a:lnTo>
                    <a:pt x="1929" y="7205"/>
                  </a:lnTo>
                  <a:lnTo>
                    <a:pt x="1978" y="7107"/>
                  </a:lnTo>
                  <a:lnTo>
                    <a:pt x="2003" y="7010"/>
                  </a:lnTo>
                  <a:lnTo>
                    <a:pt x="2076" y="6936"/>
                  </a:lnTo>
                  <a:lnTo>
                    <a:pt x="5007" y="4006"/>
                  </a:lnTo>
                  <a:lnTo>
                    <a:pt x="5080" y="3957"/>
                  </a:lnTo>
                  <a:lnTo>
                    <a:pt x="5153" y="3908"/>
                  </a:lnTo>
                  <a:lnTo>
                    <a:pt x="5251" y="3884"/>
                  </a:lnTo>
                  <a:lnTo>
                    <a:pt x="5446" y="3884"/>
                  </a:lnTo>
                  <a:lnTo>
                    <a:pt x="5520" y="3908"/>
                  </a:lnTo>
                  <a:lnTo>
                    <a:pt x="5617" y="3957"/>
                  </a:lnTo>
                  <a:lnTo>
                    <a:pt x="5691" y="4006"/>
                  </a:lnTo>
                  <a:lnTo>
                    <a:pt x="7644" y="5960"/>
                  </a:lnTo>
                  <a:lnTo>
                    <a:pt x="11332" y="2296"/>
                  </a:lnTo>
                  <a:lnTo>
                    <a:pt x="10209" y="2296"/>
                  </a:lnTo>
                  <a:lnTo>
                    <a:pt x="10111" y="2272"/>
                  </a:lnTo>
                  <a:lnTo>
                    <a:pt x="10013" y="2247"/>
                  </a:lnTo>
                  <a:lnTo>
                    <a:pt x="9916" y="2198"/>
                  </a:lnTo>
                  <a:lnTo>
                    <a:pt x="9843" y="2150"/>
                  </a:lnTo>
                  <a:lnTo>
                    <a:pt x="9794" y="2076"/>
                  </a:lnTo>
                  <a:lnTo>
                    <a:pt x="9745" y="1979"/>
                  </a:lnTo>
                  <a:lnTo>
                    <a:pt x="9720" y="1905"/>
                  </a:lnTo>
                  <a:lnTo>
                    <a:pt x="9720" y="1808"/>
                  </a:lnTo>
                  <a:lnTo>
                    <a:pt x="9720" y="1710"/>
                  </a:lnTo>
                  <a:lnTo>
                    <a:pt x="9745" y="1612"/>
                  </a:lnTo>
                  <a:lnTo>
                    <a:pt x="9794" y="1515"/>
                  </a:lnTo>
                  <a:lnTo>
                    <a:pt x="9843" y="1441"/>
                  </a:lnTo>
                  <a:lnTo>
                    <a:pt x="9916" y="1392"/>
                  </a:lnTo>
                  <a:lnTo>
                    <a:pt x="10013" y="1344"/>
                  </a:lnTo>
                  <a:lnTo>
                    <a:pt x="10111" y="1319"/>
                  </a:lnTo>
                  <a:close/>
                  <a:moveTo>
                    <a:pt x="0" y="0"/>
                  </a:moveTo>
                  <a:lnTo>
                    <a:pt x="0" y="8744"/>
                  </a:lnTo>
                  <a:lnTo>
                    <a:pt x="14898" y="8744"/>
                  </a:lnTo>
                  <a:lnTo>
                    <a:pt x="14898" y="0"/>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99" name="Google Shape;99;p15"/>
          <p:cNvCxnSpPr/>
          <p:nvPr/>
        </p:nvCxnSpPr>
        <p:spPr>
          <a:xfrm>
            <a:off x="742850" y="1777175"/>
            <a:ext cx="18600" cy="2777100"/>
          </a:xfrm>
          <a:prstGeom prst="straightConnector1">
            <a:avLst/>
          </a:prstGeom>
          <a:noFill/>
          <a:ln w="9525" cap="flat" cmpd="sng">
            <a:solidFill>
              <a:schemeClr val="dk2"/>
            </a:solidFill>
            <a:prstDash val="solid"/>
            <a:round/>
            <a:headEnd type="stealth" w="med" len="med"/>
            <a:tailEnd type="triangle" w="med" len="med"/>
          </a:ln>
        </p:spPr>
      </p:cxnSp>
      <p:sp>
        <p:nvSpPr>
          <p:cNvPr id="100" name="Google Shape;100;p15"/>
          <p:cNvSpPr txBox="1">
            <a:spLocks noGrp="1"/>
          </p:cNvSpPr>
          <p:nvPr>
            <p:ph type="body" idx="1"/>
          </p:nvPr>
        </p:nvSpPr>
        <p:spPr>
          <a:xfrm rot="-5400000">
            <a:off x="-333675" y="1562775"/>
            <a:ext cx="1792200" cy="474000"/>
          </a:xfrm>
          <a:prstGeom prst="rect">
            <a:avLst/>
          </a:prstGeom>
        </p:spPr>
        <p:txBody>
          <a:bodyPr spcFirstLastPara="1" wrap="square" lIns="91425" tIns="91425" rIns="91425" bIns="91425" anchor="t" anchorCtr="0">
            <a:noAutofit/>
          </a:bodyPr>
          <a:lstStyle/>
          <a:p>
            <a:pPr marL="457200" lvl="0" indent="0" algn="l" rtl="0">
              <a:lnSpc>
                <a:spcPct val="115000"/>
              </a:lnSpc>
              <a:spcBef>
                <a:spcPts val="600"/>
              </a:spcBef>
              <a:spcAft>
                <a:spcPts val="0"/>
              </a:spcAft>
              <a:buNone/>
            </a:pPr>
            <a:r>
              <a:rPr lang="en" sz="1000"/>
              <a:t>Symmetric</a:t>
            </a:r>
            <a:endParaRPr sz="1000"/>
          </a:p>
        </p:txBody>
      </p:sp>
      <p:sp>
        <p:nvSpPr>
          <p:cNvPr id="101" name="Google Shape;101;p15"/>
          <p:cNvSpPr txBox="1">
            <a:spLocks noGrp="1"/>
          </p:cNvSpPr>
          <p:nvPr>
            <p:ph type="body" idx="1"/>
          </p:nvPr>
        </p:nvSpPr>
        <p:spPr>
          <a:xfrm rot="-5400000">
            <a:off x="-333675" y="3933325"/>
            <a:ext cx="1792200" cy="474000"/>
          </a:xfrm>
          <a:prstGeom prst="rect">
            <a:avLst/>
          </a:prstGeom>
        </p:spPr>
        <p:txBody>
          <a:bodyPr spcFirstLastPara="1" wrap="square" lIns="91425" tIns="91425" rIns="91425" bIns="91425" anchor="t" anchorCtr="0">
            <a:noAutofit/>
          </a:bodyPr>
          <a:lstStyle/>
          <a:p>
            <a:pPr marL="457200" lvl="0" indent="0" algn="l" rtl="0">
              <a:lnSpc>
                <a:spcPct val="115000"/>
              </a:lnSpc>
              <a:spcBef>
                <a:spcPts val="600"/>
              </a:spcBef>
              <a:spcAft>
                <a:spcPts val="0"/>
              </a:spcAft>
              <a:buNone/>
            </a:pPr>
            <a:r>
              <a:rPr lang="en" sz="1000"/>
              <a:t>Asymmetric</a:t>
            </a:r>
            <a:endParaRPr sz="10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6"/>
          <p:cNvSpPr txBox="1">
            <a:spLocks noGrp="1"/>
          </p:cNvSpPr>
          <p:nvPr>
            <p:ph type="title"/>
          </p:nvPr>
        </p:nvSpPr>
        <p:spPr>
          <a:xfrm>
            <a:off x="922000" y="891775"/>
            <a:ext cx="6866100" cy="85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400">
                <a:solidFill>
                  <a:srgbClr val="FFB600"/>
                </a:solidFill>
              </a:rPr>
              <a:t>JustEatTakeway </a:t>
            </a:r>
            <a:r>
              <a:rPr lang="en" sz="3400"/>
              <a:t>Data Analytics</a:t>
            </a:r>
            <a:endParaRPr sz="3400"/>
          </a:p>
        </p:txBody>
      </p:sp>
      <p:sp>
        <p:nvSpPr>
          <p:cNvPr id="107" name="Google Shape;107;p16"/>
          <p:cNvSpPr txBox="1">
            <a:spLocks noGrp="1"/>
          </p:cNvSpPr>
          <p:nvPr>
            <p:ph type="body" idx="1"/>
          </p:nvPr>
        </p:nvSpPr>
        <p:spPr>
          <a:xfrm>
            <a:off x="922000" y="1568500"/>
            <a:ext cx="6866100" cy="2842800"/>
          </a:xfrm>
          <a:prstGeom prst="rect">
            <a:avLst/>
          </a:prstGeom>
        </p:spPr>
        <p:txBody>
          <a:bodyPr spcFirstLastPara="1" wrap="square" lIns="91425" tIns="91425" rIns="91425" bIns="91425" anchor="t" anchorCtr="0">
            <a:noAutofit/>
          </a:bodyPr>
          <a:lstStyle/>
          <a:p>
            <a:pPr marL="457200" lvl="0" indent="-317500" algn="l" rtl="0">
              <a:lnSpc>
                <a:spcPct val="115000"/>
              </a:lnSpc>
              <a:spcBef>
                <a:spcPts val="600"/>
              </a:spcBef>
              <a:spcAft>
                <a:spcPts val="0"/>
              </a:spcAft>
              <a:buSzPts val="1400"/>
              <a:buChar char="●"/>
            </a:pPr>
            <a:r>
              <a:rPr lang="en" sz="1400" dirty="0"/>
              <a:t>Effective </a:t>
            </a:r>
            <a:r>
              <a:rPr lang="en" sz="1400" b="1" dirty="0">
                <a:latin typeface="Raleway"/>
                <a:ea typeface="Raleway"/>
                <a:cs typeface="Raleway"/>
                <a:sym typeface="Raleway"/>
              </a:rPr>
              <a:t>collaboration and communication</a:t>
            </a:r>
            <a:r>
              <a:rPr lang="en" sz="1400" dirty="0"/>
              <a:t> with different teams like marketing, enabling </a:t>
            </a:r>
            <a:r>
              <a:rPr lang="en" sz="1400" b="1" dirty="0">
                <a:latin typeface="Raleway"/>
                <a:ea typeface="Raleway"/>
                <a:cs typeface="Raleway"/>
                <a:sym typeface="Raleway"/>
              </a:rPr>
              <a:t>better and unanimous decision making → Center of Excellence</a:t>
            </a:r>
            <a:endParaRPr sz="1400" b="1" dirty="0">
              <a:latin typeface="Raleway"/>
              <a:ea typeface="Raleway"/>
              <a:cs typeface="Raleway"/>
              <a:sym typeface="Raleway"/>
            </a:endParaRPr>
          </a:p>
          <a:p>
            <a:pPr marL="457200" lvl="0" indent="-317500" algn="l" rtl="0">
              <a:lnSpc>
                <a:spcPct val="115000"/>
              </a:lnSpc>
              <a:spcBef>
                <a:spcPts val="0"/>
              </a:spcBef>
              <a:spcAft>
                <a:spcPts val="0"/>
              </a:spcAft>
              <a:buSzPts val="1400"/>
              <a:buChar char="●"/>
            </a:pPr>
            <a:r>
              <a:rPr lang="en" sz="1400" dirty="0"/>
              <a:t>Focus on pillars of </a:t>
            </a:r>
            <a:r>
              <a:rPr lang="en" sz="1400" b="1" dirty="0">
                <a:latin typeface="Raleway"/>
                <a:ea typeface="Raleway"/>
                <a:cs typeface="Raleway"/>
                <a:sym typeface="Raleway"/>
              </a:rPr>
              <a:t>“customer experience, logistics, internal”</a:t>
            </a:r>
            <a:r>
              <a:rPr lang="en" sz="1400" dirty="0"/>
              <a:t>; JET uses data on its primary ways of </a:t>
            </a:r>
            <a:r>
              <a:rPr lang="en" sz="1400" b="1" dirty="0">
                <a:latin typeface="Raleway"/>
                <a:ea typeface="Raleway"/>
                <a:cs typeface="Raleway"/>
                <a:sym typeface="Raleway"/>
              </a:rPr>
              <a:t>offering a premium service</a:t>
            </a:r>
            <a:r>
              <a:rPr lang="en" sz="1400" dirty="0"/>
              <a:t> to restaurants and customers</a:t>
            </a:r>
            <a:endParaRPr sz="1400" dirty="0"/>
          </a:p>
          <a:p>
            <a:pPr marL="457200" lvl="0" indent="-317500" algn="l" rtl="0">
              <a:lnSpc>
                <a:spcPct val="115000"/>
              </a:lnSpc>
              <a:spcBef>
                <a:spcPts val="0"/>
              </a:spcBef>
              <a:spcAft>
                <a:spcPts val="0"/>
              </a:spcAft>
              <a:buSzPts val="1400"/>
              <a:buChar char="●"/>
            </a:pPr>
            <a:r>
              <a:rPr lang="en" sz="1400" b="1" dirty="0">
                <a:latin typeface="Raleway"/>
                <a:ea typeface="Raleway"/>
                <a:cs typeface="Raleway"/>
                <a:sym typeface="Raleway"/>
              </a:rPr>
              <a:t>Circular analysis loop</a:t>
            </a:r>
            <a:r>
              <a:rPr lang="en" sz="1400" dirty="0"/>
              <a:t> where the results and analysis of previous campaigns feed into the new one, </a:t>
            </a:r>
            <a:r>
              <a:rPr lang="en" sz="1400" b="1" dirty="0">
                <a:latin typeface="Raleway"/>
                <a:ea typeface="Raleway"/>
                <a:cs typeface="Raleway"/>
                <a:sym typeface="Raleway"/>
              </a:rPr>
              <a:t>retaining insights and pieces of information</a:t>
            </a:r>
            <a:endParaRPr sz="1400" b="1" dirty="0">
              <a:latin typeface="Raleway"/>
              <a:ea typeface="Raleway"/>
              <a:cs typeface="Raleway"/>
              <a:sym typeface="Raleway"/>
            </a:endParaRPr>
          </a:p>
          <a:p>
            <a:pPr marL="457200" lvl="0" indent="-317500" algn="l" rtl="0">
              <a:lnSpc>
                <a:spcPct val="115000"/>
              </a:lnSpc>
              <a:spcBef>
                <a:spcPts val="0"/>
              </a:spcBef>
              <a:spcAft>
                <a:spcPts val="0"/>
              </a:spcAft>
              <a:buSzPts val="1400"/>
              <a:buChar char="●"/>
            </a:pPr>
            <a:r>
              <a:rPr lang="en" sz="1400" dirty="0"/>
              <a:t>Different teams and </a:t>
            </a:r>
            <a:r>
              <a:rPr lang="en" sz="1400" b="1" dirty="0">
                <a:latin typeface="Raleway"/>
                <a:ea typeface="Raleway"/>
                <a:cs typeface="Raleway"/>
                <a:sym typeface="Raleway"/>
              </a:rPr>
              <a:t>various ways of working</a:t>
            </a:r>
            <a:r>
              <a:rPr lang="en" sz="1400" dirty="0"/>
              <a:t> to provide flexibility to retain and </a:t>
            </a:r>
            <a:r>
              <a:rPr lang="en" sz="1400" b="1" dirty="0">
                <a:latin typeface="Raleway"/>
                <a:ea typeface="Raleway"/>
                <a:cs typeface="Raleway"/>
                <a:sym typeface="Raleway"/>
              </a:rPr>
              <a:t>best-utilize employees</a:t>
            </a:r>
            <a:r>
              <a:rPr lang="en" sz="1400" dirty="0"/>
              <a:t> from different backgrounds</a:t>
            </a:r>
            <a:endParaRPr sz="1400" dirty="0"/>
          </a:p>
          <a:p>
            <a:pPr marL="457200" lvl="0" indent="-317500" algn="l" rtl="0">
              <a:lnSpc>
                <a:spcPct val="115000"/>
              </a:lnSpc>
              <a:spcBef>
                <a:spcPts val="0"/>
              </a:spcBef>
              <a:spcAft>
                <a:spcPts val="0"/>
              </a:spcAft>
              <a:buSzPts val="1400"/>
              <a:buChar char="●"/>
            </a:pPr>
            <a:r>
              <a:rPr lang="en" sz="1400" b="1" dirty="0">
                <a:latin typeface="Raleway"/>
                <a:ea typeface="Raleway"/>
                <a:cs typeface="Raleway"/>
                <a:sym typeface="Raleway"/>
              </a:rPr>
              <a:t>Constant feedback</a:t>
            </a:r>
            <a:r>
              <a:rPr lang="en" sz="1400" dirty="0"/>
              <a:t> to optimize results, and greatly </a:t>
            </a:r>
            <a:r>
              <a:rPr lang="en" sz="1400" b="1" dirty="0">
                <a:latin typeface="Raleway"/>
                <a:ea typeface="Raleway"/>
                <a:cs typeface="Raleway"/>
                <a:sym typeface="Raleway"/>
              </a:rPr>
              <a:t>improve teamwork</a:t>
            </a:r>
            <a:endParaRPr sz="1400" b="1" dirty="0">
              <a:latin typeface="Raleway"/>
              <a:ea typeface="Raleway"/>
              <a:cs typeface="Raleway"/>
              <a:sym typeface="Raleway"/>
            </a:endParaRPr>
          </a:p>
        </p:txBody>
      </p:sp>
      <p:sp>
        <p:nvSpPr>
          <p:cNvPr id="108" name="Google Shape;108;p16"/>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5</a:t>
            </a:fld>
            <a:endParaRPr/>
          </a:p>
        </p:txBody>
      </p:sp>
      <p:grpSp>
        <p:nvGrpSpPr>
          <p:cNvPr id="109" name="Google Shape;109;p16"/>
          <p:cNvGrpSpPr/>
          <p:nvPr/>
        </p:nvGrpSpPr>
        <p:grpSpPr>
          <a:xfrm>
            <a:off x="8054838" y="308799"/>
            <a:ext cx="796168" cy="763718"/>
            <a:chOff x="5241175" y="4959100"/>
            <a:chExt cx="539775" cy="517775"/>
          </a:xfrm>
        </p:grpSpPr>
        <p:sp>
          <p:nvSpPr>
            <p:cNvPr id="110" name="Google Shape;110;p16"/>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6"/>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6"/>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6"/>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6"/>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6"/>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17"/>
          <p:cNvSpPr txBox="1">
            <a:spLocks noGrp="1"/>
          </p:cNvSpPr>
          <p:nvPr>
            <p:ph type="ctrTitle" idx="4294967295"/>
          </p:nvPr>
        </p:nvSpPr>
        <p:spPr>
          <a:xfrm>
            <a:off x="814825" y="2251750"/>
            <a:ext cx="4977600" cy="1159800"/>
          </a:xfrm>
          <a:prstGeom prst="rect">
            <a:avLst/>
          </a:prstGeom>
        </p:spPr>
        <p:txBody>
          <a:bodyPr spcFirstLastPara="1" wrap="square" lIns="91425" tIns="91425" rIns="91425" bIns="91425" anchor="b" anchorCtr="0">
            <a:noAutofit/>
          </a:bodyPr>
          <a:lstStyle/>
          <a:p>
            <a:pPr marL="457200" lvl="0" indent="0" algn="l" rtl="0">
              <a:spcBef>
                <a:spcPts val="0"/>
              </a:spcBef>
              <a:spcAft>
                <a:spcPts val="0"/>
              </a:spcAft>
              <a:buNone/>
            </a:pPr>
            <a:r>
              <a:rPr lang="en" sz="6000">
                <a:solidFill>
                  <a:srgbClr val="FFB600"/>
                </a:solidFill>
              </a:rPr>
              <a:t>2. Twitter Strategy</a:t>
            </a:r>
            <a:endParaRPr sz="6000">
              <a:solidFill>
                <a:srgbClr val="FFB600"/>
              </a:solidFill>
            </a:endParaRPr>
          </a:p>
        </p:txBody>
      </p:sp>
      <p:sp>
        <p:nvSpPr>
          <p:cNvPr id="121" name="Google Shape;121;p17"/>
          <p:cNvSpPr txBox="1">
            <a:spLocks noGrp="1"/>
          </p:cNvSpPr>
          <p:nvPr>
            <p:ph type="subTitle" idx="4294967295"/>
          </p:nvPr>
        </p:nvSpPr>
        <p:spPr>
          <a:xfrm>
            <a:off x="685800" y="3411555"/>
            <a:ext cx="4977600" cy="784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Commonly used words and sentiment scores</a:t>
            </a:r>
            <a:endParaRPr/>
          </a:p>
        </p:txBody>
      </p:sp>
      <p:sp>
        <p:nvSpPr>
          <p:cNvPr id="122" name="Google Shape;122;p17"/>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6</a:t>
            </a:fld>
            <a:endParaRPr/>
          </a:p>
        </p:txBody>
      </p:sp>
      <p:grpSp>
        <p:nvGrpSpPr>
          <p:cNvPr id="123" name="Google Shape;123;p17"/>
          <p:cNvGrpSpPr/>
          <p:nvPr/>
        </p:nvGrpSpPr>
        <p:grpSpPr>
          <a:xfrm>
            <a:off x="5663395" y="1195474"/>
            <a:ext cx="2792756" cy="2752547"/>
            <a:chOff x="5300400" y="3670175"/>
            <a:chExt cx="421300" cy="399325"/>
          </a:xfrm>
        </p:grpSpPr>
        <p:sp>
          <p:nvSpPr>
            <p:cNvPr id="124" name="Google Shape;124;p17"/>
            <p:cNvSpPr/>
            <p:nvPr/>
          </p:nvSpPr>
          <p:spPr>
            <a:xfrm>
              <a:off x="5300400" y="3708025"/>
              <a:ext cx="421300" cy="267450"/>
            </a:xfrm>
            <a:custGeom>
              <a:avLst/>
              <a:gdLst/>
              <a:ahLst/>
              <a:cxnLst/>
              <a:rect l="l" t="t" r="r" b="b"/>
              <a:pathLst>
                <a:path w="16852" h="10698" extrusionOk="0">
                  <a:moveTo>
                    <a:pt x="16364" y="489"/>
                  </a:moveTo>
                  <a:lnTo>
                    <a:pt x="16364" y="10209"/>
                  </a:lnTo>
                  <a:lnTo>
                    <a:pt x="489" y="10209"/>
                  </a:lnTo>
                  <a:lnTo>
                    <a:pt x="489" y="489"/>
                  </a:lnTo>
                  <a:close/>
                  <a:moveTo>
                    <a:pt x="391" y="0"/>
                  </a:moveTo>
                  <a:lnTo>
                    <a:pt x="293" y="25"/>
                  </a:lnTo>
                  <a:lnTo>
                    <a:pt x="196" y="74"/>
                  </a:lnTo>
                  <a:lnTo>
                    <a:pt x="122" y="147"/>
                  </a:lnTo>
                  <a:lnTo>
                    <a:pt x="73" y="220"/>
                  </a:lnTo>
                  <a:lnTo>
                    <a:pt x="25" y="293"/>
                  </a:lnTo>
                  <a:lnTo>
                    <a:pt x="0" y="391"/>
                  </a:lnTo>
                  <a:lnTo>
                    <a:pt x="0" y="489"/>
                  </a:lnTo>
                  <a:lnTo>
                    <a:pt x="0" y="10209"/>
                  </a:lnTo>
                  <a:lnTo>
                    <a:pt x="0" y="10307"/>
                  </a:lnTo>
                  <a:lnTo>
                    <a:pt x="25" y="10405"/>
                  </a:lnTo>
                  <a:lnTo>
                    <a:pt x="73" y="10478"/>
                  </a:lnTo>
                  <a:lnTo>
                    <a:pt x="122" y="10551"/>
                  </a:lnTo>
                  <a:lnTo>
                    <a:pt x="196" y="10600"/>
                  </a:lnTo>
                  <a:lnTo>
                    <a:pt x="293" y="10649"/>
                  </a:lnTo>
                  <a:lnTo>
                    <a:pt x="391" y="10673"/>
                  </a:lnTo>
                  <a:lnTo>
                    <a:pt x="489" y="10698"/>
                  </a:lnTo>
                  <a:lnTo>
                    <a:pt x="16364" y="10698"/>
                  </a:lnTo>
                  <a:lnTo>
                    <a:pt x="16461" y="10673"/>
                  </a:lnTo>
                  <a:lnTo>
                    <a:pt x="16559" y="10649"/>
                  </a:lnTo>
                  <a:lnTo>
                    <a:pt x="16657" y="10600"/>
                  </a:lnTo>
                  <a:lnTo>
                    <a:pt x="16730" y="10551"/>
                  </a:lnTo>
                  <a:lnTo>
                    <a:pt x="16779" y="10478"/>
                  </a:lnTo>
                  <a:lnTo>
                    <a:pt x="16828" y="10405"/>
                  </a:lnTo>
                  <a:lnTo>
                    <a:pt x="16852" y="10307"/>
                  </a:lnTo>
                  <a:lnTo>
                    <a:pt x="16852" y="10209"/>
                  </a:lnTo>
                  <a:lnTo>
                    <a:pt x="16852" y="489"/>
                  </a:lnTo>
                  <a:lnTo>
                    <a:pt x="16852" y="391"/>
                  </a:lnTo>
                  <a:lnTo>
                    <a:pt x="16828" y="293"/>
                  </a:lnTo>
                  <a:lnTo>
                    <a:pt x="16779" y="220"/>
                  </a:lnTo>
                  <a:lnTo>
                    <a:pt x="16730" y="147"/>
                  </a:lnTo>
                  <a:lnTo>
                    <a:pt x="16657" y="74"/>
                  </a:lnTo>
                  <a:lnTo>
                    <a:pt x="16559" y="25"/>
                  </a:lnTo>
                  <a:lnTo>
                    <a:pt x="1646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7"/>
            <p:cNvSpPr/>
            <p:nvPr/>
          </p:nvSpPr>
          <p:spPr>
            <a:xfrm>
              <a:off x="5498825" y="3670175"/>
              <a:ext cx="24450" cy="25650"/>
            </a:xfrm>
            <a:custGeom>
              <a:avLst/>
              <a:gdLst/>
              <a:ahLst/>
              <a:cxnLst/>
              <a:rect l="l" t="t" r="r" b="b"/>
              <a:pathLst>
                <a:path w="978" h="1026" extrusionOk="0">
                  <a:moveTo>
                    <a:pt x="489" y="0"/>
                  </a:moveTo>
                  <a:lnTo>
                    <a:pt x="391" y="25"/>
                  </a:lnTo>
                  <a:lnTo>
                    <a:pt x="294" y="49"/>
                  </a:lnTo>
                  <a:lnTo>
                    <a:pt x="220" y="98"/>
                  </a:lnTo>
                  <a:lnTo>
                    <a:pt x="147" y="147"/>
                  </a:lnTo>
                  <a:lnTo>
                    <a:pt x="74" y="220"/>
                  </a:lnTo>
                  <a:lnTo>
                    <a:pt x="49" y="318"/>
                  </a:lnTo>
                  <a:lnTo>
                    <a:pt x="1" y="391"/>
                  </a:lnTo>
                  <a:lnTo>
                    <a:pt x="1" y="489"/>
                  </a:lnTo>
                  <a:lnTo>
                    <a:pt x="1" y="1026"/>
                  </a:lnTo>
                  <a:lnTo>
                    <a:pt x="978" y="1026"/>
                  </a:lnTo>
                  <a:lnTo>
                    <a:pt x="978" y="489"/>
                  </a:lnTo>
                  <a:lnTo>
                    <a:pt x="978" y="391"/>
                  </a:lnTo>
                  <a:lnTo>
                    <a:pt x="929" y="318"/>
                  </a:lnTo>
                  <a:lnTo>
                    <a:pt x="904" y="220"/>
                  </a:lnTo>
                  <a:lnTo>
                    <a:pt x="831" y="147"/>
                  </a:lnTo>
                  <a:lnTo>
                    <a:pt x="758" y="98"/>
                  </a:lnTo>
                  <a:lnTo>
                    <a:pt x="684" y="49"/>
                  </a:lnTo>
                  <a:lnTo>
                    <a:pt x="587" y="25"/>
                  </a:lnTo>
                  <a:lnTo>
                    <a:pt x="48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7"/>
            <p:cNvSpPr/>
            <p:nvPr/>
          </p:nvSpPr>
          <p:spPr>
            <a:xfrm>
              <a:off x="5366325" y="3987675"/>
              <a:ext cx="61100" cy="81825"/>
            </a:xfrm>
            <a:custGeom>
              <a:avLst/>
              <a:gdLst/>
              <a:ahLst/>
              <a:cxnLst/>
              <a:rect l="l" t="t" r="r" b="b"/>
              <a:pathLst>
                <a:path w="2444" h="3273" extrusionOk="0">
                  <a:moveTo>
                    <a:pt x="1344" y="0"/>
                  </a:moveTo>
                  <a:lnTo>
                    <a:pt x="50" y="2565"/>
                  </a:lnTo>
                  <a:lnTo>
                    <a:pt x="25" y="2638"/>
                  </a:lnTo>
                  <a:lnTo>
                    <a:pt x="1" y="2736"/>
                  </a:lnTo>
                  <a:lnTo>
                    <a:pt x="1" y="2833"/>
                  </a:lnTo>
                  <a:lnTo>
                    <a:pt x="25" y="2931"/>
                  </a:lnTo>
                  <a:lnTo>
                    <a:pt x="74" y="3004"/>
                  </a:lnTo>
                  <a:lnTo>
                    <a:pt x="123" y="3102"/>
                  </a:lnTo>
                  <a:lnTo>
                    <a:pt x="196" y="3151"/>
                  </a:lnTo>
                  <a:lnTo>
                    <a:pt x="269" y="3224"/>
                  </a:lnTo>
                  <a:lnTo>
                    <a:pt x="392" y="3248"/>
                  </a:lnTo>
                  <a:lnTo>
                    <a:pt x="489" y="3273"/>
                  </a:lnTo>
                  <a:lnTo>
                    <a:pt x="636" y="3248"/>
                  </a:lnTo>
                  <a:lnTo>
                    <a:pt x="758" y="3200"/>
                  </a:lnTo>
                  <a:lnTo>
                    <a:pt x="856" y="3102"/>
                  </a:lnTo>
                  <a:lnTo>
                    <a:pt x="929" y="3004"/>
                  </a:lnTo>
                  <a:lnTo>
                    <a:pt x="244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7"/>
            <p:cNvSpPr/>
            <p:nvPr/>
          </p:nvSpPr>
          <p:spPr>
            <a:xfrm>
              <a:off x="5594700" y="3987675"/>
              <a:ext cx="61075" cy="81825"/>
            </a:xfrm>
            <a:custGeom>
              <a:avLst/>
              <a:gdLst/>
              <a:ahLst/>
              <a:cxnLst/>
              <a:rect l="l" t="t" r="r" b="b"/>
              <a:pathLst>
                <a:path w="2443" h="3273" extrusionOk="0">
                  <a:moveTo>
                    <a:pt x="0" y="0"/>
                  </a:moveTo>
                  <a:lnTo>
                    <a:pt x="1514" y="3004"/>
                  </a:lnTo>
                  <a:lnTo>
                    <a:pt x="1588" y="3102"/>
                  </a:lnTo>
                  <a:lnTo>
                    <a:pt x="1685" y="3200"/>
                  </a:lnTo>
                  <a:lnTo>
                    <a:pt x="1807" y="3248"/>
                  </a:lnTo>
                  <a:lnTo>
                    <a:pt x="1954" y="3273"/>
                  </a:lnTo>
                  <a:lnTo>
                    <a:pt x="2052" y="3248"/>
                  </a:lnTo>
                  <a:lnTo>
                    <a:pt x="2174" y="3224"/>
                  </a:lnTo>
                  <a:lnTo>
                    <a:pt x="2247" y="3151"/>
                  </a:lnTo>
                  <a:lnTo>
                    <a:pt x="2320" y="3102"/>
                  </a:lnTo>
                  <a:lnTo>
                    <a:pt x="2369" y="3004"/>
                  </a:lnTo>
                  <a:lnTo>
                    <a:pt x="2418" y="2931"/>
                  </a:lnTo>
                  <a:lnTo>
                    <a:pt x="2442" y="2833"/>
                  </a:lnTo>
                  <a:lnTo>
                    <a:pt x="2442" y="2736"/>
                  </a:lnTo>
                  <a:lnTo>
                    <a:pt x="2418" y="2638"/>
                  </a:lnTo>
                  <a:lnTo>
                    <a:pt x="2393" y="2565"/>
                  </a:lnTo>
                  <a:lnTo>
                    <a:pt x="109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7"/>
            <p:cNvSpPr/>
            <p:nvPr/>
          </p:nvSpPr>
          <p:spPr>
            <a:xfrm>
              <a:off x="5324825" y="3732450"/>
              <a:ext cx="372475" cy="218600"/>
            </a:xfrm>
            <a:custGeom>
              <a:avLst/>
              <a:gdLst/>
              <a:ahLst/>
              <a:cxnLst/>
              <a:rect l="l" t="t" r="r" b="b"/>
              <a:pathLst>
                <a:path w="14899" h="8744" extrusionOk="0">
                  <a:moveTo>
                    <a:pt x="12578" y="1319"/>
                  </a:moveTo>
                  <a:lnTo>
                    <a:pt x="12676" y="1344"/>
                  </a:lnTo>
                  <a:lnTo>
                    <a:pt x="12749" y="1392"/>
                  </a:lnTo>
                  <a:lnTo>
                    <a:pt x="12822" y="1441"/>
                  </a:lnTo>
                  <a:lnTo>
                    <a:pt x="12895" y="1515"/>
                  </a:lnTo>
                  <a:lnTo>
                    <a:pt x="12920" y="1612"/>
                  </a:lnTo>
                  <a:lnTo>
                    <a:pt x="12969" y="1710"/>
                  </a:lnTo>
                  <a:lnTo>
                    <a:pt x="12969" y="1808"/>
                  </a:lnTo>
                  <a:lnTo>
                    <a:pt x="12969" y="4079"/>
                  </a:lnTo>
                  <a:lnTo>
                    <a:pt x="12969" y="4177"/>
                  </a:lnTo>
                  <a:lnTo>
                    <a:pt x="12920" y="4274"/>
                  </a:lnTo>
                  <a:lnTo>
                    <a:pt x="12895" y="4348"/>
                  </a:lnTo>
                  <a:lnTo>
                    <a:pt x="12822" y="4421"/>
                  </a:lnTo>
                  <a:lnTo>
                    <a:pt x="12749" y="4470"/>
                  </a:lnTo>
                  <a:lnTo>
                    <a:pt x="12676" y="4519"/>
                  </a:lnTo>
                  <a:lnTo>
                    <a:pt x="12578" y="4543"/>
                  </a:lnTo>
                  <a:lnTo>
                    <a:pt x="12480" y="4567"/>
                  </a:lnTo>
                  <a:lnTo>
                    <a:pt x="12383" y="4543"/>
                  </a:lnTo>
                  <a:lnTo>
                    <a:pt x="12285" y="4519"/>
                  </a:lnTo>
                  <a:lnTo>
                    <a:pt x="12212" y="4470"/>
                  </a:lnTo>
                  <a:lnTo>
                    <a:pt x="12138" y="4421"/>
                  </a:lnTo>
                  <a:lnTo>
                    <a:pt x="12065" y="4348"/>
                  </a:lnTo>
                  <a:lnTo>
                    <a:pt x="12041" y="4274"/>
                  </a:lnTo>
                  <a:lnTo>
                    <a:pt x="11992" y="4177"/>
                  </a:lnTo>
                  <a:lnTo>
                    <a:pt x="11992" y="4079"/>
                  </a:lnTo>
                  <a:lnTo>
                    <a:pt x="11992" y="3004"/>
                  </a:lnTo>
                  <a:lnTo>
                    <a:pt x="7986" y="7010"/>
                  </a:lnTo>
                  <a:lnTo>
                    <a:pt x="7913" y="7059"/>
                  </a:lnTo>
                  <a:lnTo>
                    <a:pt x="7815" y="7107"/>
                  </a:lnTo>
                  <a:lnTo>
                    <a:pt x="7742" y="7132"/>
                  </a:lnTo>
                  <a:lnTo>
                    <a:pt x="7644" y="7156"/>
                  </a:lnTo>
                  <a:lnTo>
                    <a:pt x="7547" y="7132"/>
                  </a:lnTo>
                  <a:lnTo>
                    <a:pt x="7449" y="7107"/>
                  </a:lnTo>
                  <a:lnTo>
                    <a:pt x="7376" y="7059"/>
                  </a:lnTo>
                  <a:lnTo>
                    <a:pt x="7303" y="7010"/>
                  </a:lnTo>
                  <a:lnTo>
                    <a:pt x="5349" y="5056"/>
                  </a:lnTo>
                  <a:lnTo>
                    <a:pt x="2760" y="7620"/>
                  </a:lnTo>
                  <a:lnTo>
                    <a:pt x="2687" y="7694"/>
                  </a:lnTo>
                  <a:lnTo>
                    <a:pt x="2613" y="7742"/>
                  </a:lnTo>
                  <a:lnTo>
                    <a:pt x="2516" y="7767"/>
                  </a:lnTo>
                  <a:lnTo>
                    <a:pt x="2320" y="7767"/>
                  </a:lnTo>
                  <a:lnTo>
                    <a:pt x="2247" y="7742"/>
                  </a:lnTo>
                  <a:lnTo>
                    <a:pt x="2149" y="7694"/>
                  </a:lnTo>
                  <a:lnTo>
                    <a:pt x="2076" y="7620"/>
                  </a:lnTo>
                  <a:lnTo>
                    <a:pt x="2003" y="7547"/>
                  </a:lnTo>
                  <a:lnTo>
                    <a:pt x="1978" y="7474"/>
                  </a:lnTo>
                  <a:lnTo>
                    <a:pt x="1929" y="7376"/>
                  </a:lnTo>
                  <a:lnTo>
                    <a:pt x="1929" y="7278"/>
                  </a:lnTo>
                  <a:lnTo>
                    <a:pt x="1929" y="7205"/>
                  </a:lnTo>
                  <a:lnTo>
                    <a:pt x="1978" y="7107"/>
                  </a:lnTo>
                  <a:lnTo>
                    <a:pt x="2003" y="7010"/>
                  </a:lnTo>
                  <a:lnTo>
                    <a:pt x="2076" y="6936"/>
                  </a:lnTo>
                  <a:lnTo>
                    <a:pt x="5007" y="4006"/>
                  </a:lnTo>
                  <a:lnTo>
                    <a:pt x="5080" y="3957"/>
                  </a:lnTo>
                  <a:lnTo>
                    <a:pt x="5153" y="3908"/>
                  </a:lnTo>
                  <a:lnTo>
                    <a:pt x="5251" y="3884"/>
                  </a:lnTo>
                  <a:lnTo>
                    <a:pt x="5446" y="3884"/>
                  </a:lnTo>
                  <a:lnTo>
                    <a:pt x="5520" y="3908"/>
                  </a:lnTo>
                  <a:lnTo>
                    <a:pt x="5617" y="3957"/>
                  </a:lnTo>
                  <a:lnTo>
                    <a:pt x="5691" y="4006"/>
                  </a:lnTo>
                  <a:lnTo>
                    <a:pt x="7644" y="5960"/>
                  </a:lnTo>
                  <a:lnTo>
                    <a:pt x="11332" y="2296"/>
                  </a:lnTo>
                  <a:lnTo>
                    <a:pt x="10209" y="2296"/>
                  </a:lnTo>
                  <a:lnTo>
                    <a:pt x="10111" y="2272"/>
                  </a:lnTo>
                  <a:lnTo>
                    <a:pt x="10013" y="2247"/>
                  </a:lnTo>
                  <a:lnTo>
                    <a:pt x="9916" y="2198"/>
                  </a:lnTo>
                  <a:lnTo>
                    <a:pt x="9843" y="2150"/>
                  </a:lnTo>
                  <a:lnTo>
                    <a:pt x="9794" y="2076"/>
                  </a:lnTo>
                  <a:lnTo>
                    <a:pt x="9745" y="1979"/>
                  </a:lnTo>
                  <a:lnTo>
                    <a:pt x="9720" y="1905"/>
                  </a:lnTo>
                  <a:lnTo>
                    <a:pt x="9720" y="1808"/>
                  </a:lnTo>
                  <a:lnTo>
                    <a:pt x="9720" y="1710"/>
                  </a:lnTo>
                  <a:lnTo>
                    <a:pt x="9745" y="1612"/>
                  </a:lnTo>
                  <a:lnTo>
                    <a:pt x="9794" y="1515"/>
                  </a:lnTo>
                  <a:lnTo>
                    <a:pt x="9843" y="1441"/>
                  </a:lnTo>
                  <a:lnTo>
                    <a:pt x="9916" y="1392"/>
                  </a:lnTo>
                  <a:lnTo>
                    <a:pt x="10013" y="1344"/>
                  </a:lnTo>
                  <a:lnTo>
                    <a:pt x="10111" y="1319"/>
                  </a:lnTo>
                  <a:close/>
                  <a:moveTo>
                    <a:pt x="0" y="0"/>
                  </a:moveTo>
                  <a:lnTo>
                    <a:pt x="0" y="8744"/>
                  </a:lnTo>
                  <a:lnTo>
                    <a:pt x="14898" y="8744"/>
                  </a:lnTo>
                  <a:lnTo>
                    <a:pt x="1489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18"/>
          <p:cNvSpPr txBox="1">
            <a:spLocks noGrp="1"/>
          </p:cNvSpPr>
          <p:nvPr>
            <p:ph type="title"/>
          </p:nvPr>
        </p:nvSpPr>
        <p:spPr>
          <a:xfrm>
            <a:off x="922000" y="434575"/>
            <a:ext cx="6866100" cy="85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400"/>
              <a:t>The Most </a:t>
            </a:r>
            <a:r>
              <a:rPr lang="en" sz="3400">
                <a:solidFill>
                  <a:srgbClr val="FFB600"/>
                </a:solidFill>
              </a:rPr>
              <a:t>Common…</a:t>
            </a:r>
            <a:endParaRPr sz="3400">
              <a:solidFill>
                <a:srgbClr val="FFB600"/>
              </a:solidFill>
            </a:endParaRPr>
          </a:p>
        </p:txBody>
      </p:sp>
      <p:sp>
        <p:nvSpPr>
          <p:cNvPr id="134" name="Google Shape;134;p18"/>
          <p:cNvSpPr txBox="1">
            <a:spLocks noGrp="1"/>
          </p:cNvSpPr>
          <p:nvPr>
            <p:ph type="body" idx="1"/>
          </p:nvPr>
        </p:nvSpPr>
        <p:spPr>
          <a:xfrm>
            <a:off x="488950" y="971100"/>
            <a:ext cx="6039600" cy="3723600"/>
          </a:xfrm>
          <a:prstGeom prst="rect">
            <a:avLst/>
          </a:prstGeom>
        </p:spPr>
        <p:txBody>
          <a:bodyPr spcFirstLastPara="1" wrap="square" lIns="91425" tIns="91425" rIns="91425" bIns="91425" anchor="t" anchorCtr="0">
            <a:noAutofit/>
          </a:bodyPr>
          <a:lstStyle/>
          <a:p>
            <a:pPr marL="457200" lvl="0" indent="-292100" algn="l" rtl="0">
              <a:lnSpc>
                <a:spcPct val="115000"/>
              </a:lnSpc>
              <a:spcBef>
                <a:spcPts val="600"/>
              </a:spcBef>
              <a:spcAft>
                <a:spcPts val="0"/>
              </a:spcAft>
              <a:buSzPts val="1000"/>
              <a:buChar char="●"/>
            </a:pPr>
            <a:r>
              <a:rPr lang="en" sz="1000" b="1" i="1">
                <a:solidFill>
                  <a:schemeClr val="dk1"/>
                </a:solidFill>
                <a:latin typeface="Raleway"/>
                <a:ea typeface="Raleway"/>
                <a:cs typeface="Raleway"/>
                <a:sym typeface="Raleway"/>
              </a:rPr>
              <a:t>Words:</a:t>
            </a:r>
            <a:endParaRPr sz="1000" b="1" i="1">
              <a:solidFill>
                <a:schemeClr val="dk1"/>
              </a:solidFill>
              <a:latin typeface="Raleway"/>
              <a:ea typeface="Raleway"/>
              <a:cs typeface="Raleway"/>
              <a:sym typeface="Raleway"/>
            </a:endParaRPr>
          </a:p>
          <a:p>
            <a:pPr marL="914400" lvl="1" indent="-292100" algn="l" rtl="0">
              <a:lnSpc>
                <a:spcPct val="115000"/>
              </a:lnSpc>
              <a:spcBef>
                <a:spcPts val="0"/>
              </a:spcBef>
              <a:spcAft>
                <a:spcPts val="0"/>
              </a:spcAft>
              <a:buClr>
                <a:schemeClr val="dk1"/>
              </a:buClr>
              <a:buSzPts val="1000"/>
              <a:buChar char="○"/>
            </a:pPr>
            <a:r>
              <a:rPr lang="en" sz="1000">
                <a:solidFill>
                  <a:schemeClr val="dk1"/>
                </a:solidFill>
              </a:rPr>
              <a:t>DM, Look, Order, Like, Hey</a:t>
            </a:r>
            <a:endParaRPr sz="1000">
              <a:solidFill>
                <a:schemeClr val="dk1"/>
              </a:solidFill>
            </a:endParaRPr>
          </a:p>
          <a:p>
            <a:pPr marL="914400" lvl="1" indent="-292100" algn="l" rtl="0">
              <a:lnSpc>
                <a:spcPct val="115000"/>
              </a:lnSpc>
              <a:spcBef>
                <a:spcPts val="0"/>
              </a:spcBef>
              <a:spcAft>
                <a:spcPts val="0"/>
              </a:spcAft>
              <a:buClr>
                <a:schemeClr val="dk1"/>
              </a:buClr>
              <a:buSzPts val="1000"/>
              <a:buChar char="○"/>
            </a:pPr>
            <a:r>
              <a:rPr lang="en" sz="1000">
                <a:solidFill>
                  <a:schemeClr val="dk1"/>
                </a:solidFill>
              </a:rPr>
              <a:t>Not a lot of meaning to most of the words</a:t>
            </a:r>
            <a:endParaRPr sz="1000">
              <a:solidFill>
                <a:schemeClr val="dk1"/>
              </a:solidFill>
            </a:endParaRPr>
          </a:p>
          <a:p>
            <a:pPr marL="914400" lvl="1" indent="-292100" algn="l" rtl="0">
              <a:lnSpc>
                <a:spcPct val="115000"/>
              </a:lnSpc>
              <a:spcBef>
                <a:spcPts val="0"/>
              </a:spcBef>
              <a:spcAft>
                <a:spcPts val="0"/>
              </a:spcAft>
              <a:buClr>
                <a:schemeClr val="dk1"/>
              </a:buClr>
              <a:buSzPts val="1000"/>
              <a:buChar char="○"/>
            </a:pPr>
            <a:r>
              <a:rPr lang="en" sz="1000">
                <a:solidFill>
                  <a:schemeClr val="dk1"/>
                </a:solidFill>
              </a:rPr>
              <a:t>DM indicates that most tweets are about contacting individuals</a:t>
            </a:r>
            <a:endParaRPr sz="1000" b="1" i="1">
              <a:solidFill>
                <a:schemeClr val="dk1"/>
              </a:solidFill>
              <a:latin typeface="Raleway"/>
              <a:ea typeface="Raleway"/>
              <a:cs typeface="Raleway"/>
              <a:sym typeface="Raleway"/>
            </a:endParaRPr>
          </a:p>
          <a:p>
            <a:pPr marL="457200" lvl="0" indent="-292100" algn="l" rtl="0">
              <a:lnSpc>
                <a:spcPct val="115000"/>
              </a:lnSpc>
              <a:spcBef>
                <a:spcPts val="0"/>
              </a:spcBef>
              <a:spcAft>
                <a:spcPts val="0"/>
              </a:spcAft>
              <a:buSzPts val="1000"/>
              <a:buChar char="●"/>
            </a:pPr>
            <a:r>
              <a:rPr lang="en" sz="1000" b="1" i="1">
                <a:solidFill>
                  <a:schemeClr val="dk1"/>
                </a:solidFill>
                <a:latin typeface="Raleway"/>
                <a:ea typeface="Raleway"/>
                <a:cs typeface="Raleway"/>
                <a:sym typeface="Raleway"/>
              </a:rPr>
              <a:t>Bigrams:</a:t>
            </a:r>
            <a:endParaRPr sz="1000" b="1" i="1">
              <a:solidFill>
                <a:schemeClr val="dk1"/>
              </a:solidFill>
              <a:latin typeface="Raleway"/>
              <a:ea typeface="Raleway"/>
              <a:cs typeface="Raleway"/>
              <a:sym typeface="Raleway"/>
            </a:endParaRPr>
          </a:p>
          <a:p>
            <a:pPr marL="914400" lvl="1" indent="-292100" algn="l" rtl="0">
              <a:lnSpc>
                <a:spcPct val="115000"/>
              </a:lnSpc>
              <a:spcBef>
                <a:spcPts val="0"/>
              </a:spcBef>
              <a:spcAft>
                <a:spcPts val="0"/>
              </a:spcAft>
              <a:buClr>
                <a:schemeClr val="dk1"/>
              </a:buClr>
              <a:buSzPts val="1000"/>
              <a:buChar char="○"/>
            </a:pPr>
            <a:r>
              <a:rPr lang="en" sz="1000">
                <a:solidFill>
                  <a:schemeClr val="dk1"/>
                </a:solidFill>
              </a:rPr>
              <a:t>DM Order, Order Number, Drop DM</a:t>
            </a:r>
            <a:endParaRPr sz="1000">
              <a:solidFill>
                <a:schemeClr val="dk1"/>
              </a:solidFill>
            </a:endParaRPr>
          </a:p>
          <a:p>
            <a:pPr marL="914400" lvl="1" indent="-292100" algn="l" rtl="0">
              <a:lnSpc>
                <a:spcPct val="115000"/>
              </a:lnSpc>
              <a:spcBef>
                <a:spcPts val="0"/>
              </a:spcBef>
              <a:spcAft>
                <a:spcPts val="0"/>
              </a:spcAft>
              <a:buClr>
                <a:schemeClr val="dk1"/>
              </a:buClr>
              <a:buSzPts val="1000"/>
              <a:buChar char="○"/>
            </a:pPr>
            <a:r>
              <a:rPr lang="en" sz="1000">
                <a:solidFill>
                  <a:schemeClr val="dk1"/>
                </a:solidFill>
              </a:rPr>
              <a:t>Mostly about contacting individuals (DMs)</a:t>
            </a:r>
            <a:endParaRPr sz="1000">
              <a:solidFill>
                <a:schemeClr val="dk1"/>
              </a:solidFill>
            </a:endParaRPr>
          </a:p>
          <a:p>
            <a:pPr marL="914400" lvl="1" indent="-292100" algn="l" rtl="0">
              <a:lnSpc>
                <a:spcPct val="115000"/>
              </a:lnSpc>
              <a:spcBef>
                <a:spcPts val="0"/>
              </a:spcBef>
              <a:spcAft>
                <a:spcPts val="0"/>
              </a:spcAft>
              <a:buClr>
                <a:schemeClr val="dk1"/>
              </a:buClr>
              <a:buSzPts val="1000"/>
              <a:buChar char="○"/>
            </a:pPr>
            <a:r>
              <a:rPr lang="en" sz="1000">
                <a:solidFill>
                  <a:schemeClr val="dk1"/>
                </a:solidFill>
              </a:rPr>
              <a:t>Possible inquiries about orders (Order)</a:t>
            </a:r>
            <a:endParaRPr sz="1000">
              <a:solidFill>
                <a:schemeClr val="dk1"/>
              </a:solidFill>
            </a:endParaRPr>
          </a:p>
          <a:p>
            <a:pPr marL="457200" lvl="0" indent="-292100" algn="l" rtl="0">
              <a:lnSpc>
                <a:spcPct val="115000"/>
              </a:lnSpc>
              <a:spcBef>
                <a:spcPts val="0"/>
              </a:spcBef>
              <a:spcAft>
                <a:spcPts val="0"/>
              </a:spcAft>
              <a:buSzPts val="1000"/>
              <a:buChar char="●"/>
            </a:pPr>
            <a:r>
              <a:rPr lang="en" sz="1000" b="1" i="1">
                <a:solidFill>
                  <a:schemeClr val="dk1"/>
                </a:solidFill>
                <a:latin typeface="Raleway"/>
                <a:ea typeface="Raleway"/>
                <a:cs typeface="Raleway"/>
                <a:sym typeface="Raleway"/>
              </a:rPr>
              <a:t>Trigrams:</a:t>
            </a:r>
            <a:endParaRPr sz="1000" b="1" i="1">
              <a:solidFill>
                <a:schemeClr val="dk1"/>
              </a:solidFill>
              <a:latin typeface="Raleway"/>
              <a:ea typeface="Raleway"/>
              <a:cs typeface="Raleway"/>
              <a:sym typeface="Raleway"/>
            </a:endParaRPr>
          </a:p>
          <a:p>
            <a:pPr marL="914400" lvl="1" indent="-292100" algn="l" rtl="0">
              <a:lnSpc>
                <a:spcPct val="115000"/>
              </a:lnSpc>
              <a:spcBef>
                <a:spcPts val="0"/>
              </a:spcBef>
              <a:spcAft>
                <a:spcPts val="0"/>
              </a:spcAft>
              <a:buClr>
                <a:schemeClr val="dk1"/>
              </a:buClr>
              <a:buSzPts val="1000"/>
              <a:buChar char="○"/>
            </a:pPr>
            <a:r>
              <a:rPr lang="en" sz="1000">
                <a:solidFill>
                  <a:schemeClr val="dk1"/>
                </a:solidFill>
              </a:rPr>
              <a:t>DM Order Number → tracking individual orders</a:t>
            </a:r>
            <a:endParaRPr sz="1000">
              <a:solidFill>
                <a:schemeClr val="dk1"/>
              </a:solidFill>
            </a:endParaRPr>
          </a:p>
          <a:p>
            <a:pPr marL="914400" lvl="1" indent="-292100" algn="l" rtl="0">
              <a:lnSpc>
                <a:spcPct val="115000"/>
              </a:lnSpc>
              <a:spcBef>
                <a:spcPts val="0"/>
              </a:spcBef>
              <a:spcAft>
                <a:spcPts val="0"/>
              </a:spcAft>
              <a:buClr>
                <a:schemeClr val="dk1"/>
              </a:buClr>
              <a:buSzPts val="1000"/>
              <a:buChar char="○"/>
            </a:pPr>
            <a:r>
              <a:rPr lang="en" sz="1000">
                <a:solidFill>
                  <a:schemeClr val="dk1"/>
                </a:solidFill>
              </a:rPr>
              <a:t>Take Closer Look → investigating the topic in hand</a:t>
            </a:r>
            <a:endParaRPr sz="1000">
              <a:solidFill>
                <a:schemeClr val="dk1"/>
              </a:solidFill>
            </a:endParaRPr>
          </a:p>
          <a:p>
            <a:pPr marL="914400" lvl="1" indent="-292100" algn="l" rtl="0">
              <a:lnSpc>
                <a:spcPct val="115000"/>
              </a:lnSpc>
              <a:spcBef>
                <a:spcPts val="0"/>
              </a:spcBef>
              <a:spcAft>
                <a:spcPts val="0"/>
              </a:spcAft>
              <a:buClr>
                <a:schemeClr val="dk1"/>
              </a:buClr>
              <a:buSzPts val="1000"/>
              <a:buChar char="○"/>
            </a:pPr>
            <a:r>
              <a:rPr lang="en" sz="1000">
                <a:solidFill>
                  <a:schemeClr val="dk1"/>
                </a:solidFill>
              </a:rPr>
              <a:t>Email Twitter Com → contacting someone via Twitter</a:t>
            </a:r>
            <a:endParaRPr sz="1000" b="1" i="1">
              <a:solidFill>
                <a:schemeClr val="dk1"/>
              </a:solidFill>
              <a:latin typeface="Raleway"/>
              <a:ea typeface="Raleway"/>
              <a:cs typeface="Raleway"/>
              <a:sym typeface="Raleway"/>
            </a:endParaRPr>
          </a:p>
          <a:p>
            <a:pPr marL="457200" lvl="0" indent="-292100" algn="l" rtl="0">
              <a:lnSpc>
                <a:spcPct val="115000"/>
              </a:lnSpc>
              <a:spcBef>
                <a:spcPts val="0"/>
              </a:spcBef>
              <a:spcAft>
                <a:spcPts val="0"/>
              </a:spcAft>
              <a:buSzPts val="1000"/>
              <a:buFont typeface="Raleway"/>
              <a:buChar char="●"/>
            </a:pPr>
            <a:r>
              <a:rPr lang="en" sz="1000" b="1" i="1">
                <a:solidFill>
                  <a:schemeClr val="dk1"/>
                </a:solidFill>
                <a:latin typeface="Raleway"/>
                <a:ea typeface="Raleway"/>
                <a:cs typeface="Raleway"/>
                <a:sym typeface="Raleway"/>
              </a:rPr>
              <a:t>Timing:</a:t>
            </a:r>
            <a:endParaRPr sz="1000" b="1" i="1">
              <a:solidFill>
                <a:schemeClr val="dk1"/>
              </a:solidFill>
              <a:latin typeface="Raleway"/>
              <a:ea typeface="Raleway"/>
              <a:cs typeface="Raleway"/>
              <a:sym typeface="Raleway"/>
            </a:endParaRPr>
          </a:p>
          <a:p>
            <a:pPr marL="914400" lvl="1" indent="-292100" algn="l" rtl="0">
              <a:lnSpc>
                <a:spcPct val="115000"/>
              </a:lnSpc>
              <a:spcBef>
                <a:spcPts val="0"/>
              </a:spcBef>
              <a:spcAft>
                <a:spcPts val="0"/>
              </a:spcAft>
              <a:buClr>
                <a:schemeClr val="dk1"/>
              </a:buClr>
              <a:buSzPts val="1000"/>
              <a:buChar char="○"/>
            </a:pPr>
            <a:r>
              <a:rPr lang="en" sz="1000">
                <a:solidFill>
                  <a:schemeClr val="dk1"/>
                </a:solidFill>
              </a:rPr>
              <a:t>Active during September and October, almost the same rate in other months</a:t>
            </a:r>
            <a:endParaRPr sz="1000">
              <a:solidFill>
                <a:schemeClr val="dk1"/>
              </a:solidFill>
            </a:endParaRPr>
          </a:p>
          <a:p>
            <a:pPr marL="914400" lvl="1" indent="-292100" algn="l" rtl="0">
              <a:lnSpc>
                <a:spcPct val="115000"/>
              </a:lnSpc>
              <a:spcBef>
                <a:spcPts val="0"/>
              </a:spcBef>
              <a:spcAft>
                <a:spcPts val="0"/>
              </a:spcAft>
              <a:buClr>
                <a:schemeClr val="dk1"/>
              </a:buClr>
              <a:buSzPts val="1000"/>
              <a:buChar char="○"/>
            </a:pPr>
            <a:r>
              <a:rPr lang="en" sz="1000">
                <a:solidFill>
                  <a:schemeClr val="dk1"/>
                </a:solidFill>
              </a:rPr>
              <a:t>Active between 11:00-16:00, almost no activity between 23:00-07:00</a:t>
            </a:r>
            <a:endParaRPr sz="1000">
              <a:solidFill>
                <a:schemeClr val="dk1"/>
              </a:solidFill>
            </a:endParaRPr>
          </a:p>
          <a:p>
            <a:pPr marL="914400" lvl="1" indent="-292100" algn="l" rtl="0">
              <a:lnSpc>
                <a:spcPct val="115000"/>
              </a:lnSpc>
              <a:spcBef>
                <a:spcPts val="0"/>
              </a:spcBef>
              <a:spcAft>
                <a:spcPts val="0"/>
              </a:spcAft>
              <a:buClr>
                <a:schemeClr val="dk1"/>
              </a:buClr>
              <a:buSzPts val="1000"/>
              <a:buChar char="○"/>
            </a:pPr>
            <a:r>
              <a:rPr lang="en" sz="1000">
                <a:solidFill>
                  <a:schemeClr val="dk1"/>
                </a:solidFill>
              </a:rPr>
              <a:t>More tweets in 2022 than the previous years combined</a:t>
            </a:r>
            <a:endParaRPr sz="1000">
              <a:solidFill>
                <a:schemeClr val="dk1"/>
              </a:solidFill>
            </a:endParaRPr>
          </a:p>
          <a:p>
            <a:pPr marL="0" lvl="0" indent="0" algn="l" rtl="0">
              <a:lnSpc>
                <a:spcPct val="115000"/>
              </a:lnSpc>
              <a:spcBef>
                <a:spcPts val="600"/>
              </a:spcBef>
              <a:spcAft>
                <a:spcPts val="0"/>
              </a:spcAft>
              <a:buNone/>
            </a:pPr>
            <a:r>
              <a:rPr lang="en" sz="1000">
                <a:solidFill>
                  <a:schemeClr val="dk1"/>
                </a:solidFill>
              </a:rPr>
              <a:t>*Before the analysis was conducted the initial dataset was prepared. Stopwords were removed from the data, links, meaningless words and letters were removed from the corpus. Stemming was used to make sure words were turned into their roots, making this and further analyses much easier and accurate</a:t>
            </a:r>
            <a:endParaRPr sz="1000">
              <a:solidFill>
                <a:schemeClr val="dk1"/>
              </a:solidFill>
            </a:endParaRPr>
          </a:p>
          <a:p>
            <a:pPr marL="457200" lvl="0" indent="0" algn="l" rtl="0">
              <a:lnSpc>
                <a:spcPct val="115000"/>
              </a:lnSpc>
              <a:spcBef>
                <a:spcPts val="600"/>
              </a:spcBef>
              <a:spcAft>
                <a:spcPts val="0"/>
              </a:spcAft>
              <a:buNone/>
            </a:pPr>
            <a:endParaRPr sz="1000">
              <a:solidFill>
                <a:schemeClr val="dk1"/>
              </a:solidFill>
            </a:endParaRPr>
          </a:p>
        </p:txBody>
      </p:sp>
      <p:sp>
        <p:nvSpPr>
          <p:cNvPr id="135" name="Google Shape;135;p18"/>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7</a:t>
            </a:fld>
            <a:endParaRPr/>
          </a:p>
        </p:txBody>
      </p:sp>
      <p:pic>
        <p:nvPicPr>
          <p:cNvPr id="136" name="Google Shape;136;p18"/>
          <p:cNvPicPr preferRelativeResize="0"/>
          <p:nvPr/>
        </p:nvPicPr>
        <p:blipFill>
          <a:blip r:embed="rId3">
            <a:alphaModFix/>
          </a:blip>
          <a:stretch>
            <a:fillRect/>
          </a:stretch>
        </p:blipFill>
        <p:spPr>
          <a:xfrm>
            <a:off x="6528299" y="3338100"/>
            <a:ext cx="2553550" cy="1805400"/>
          </a:xfrm>
          <a:prstGeom prst="rect">
            <a:avLst/>
          </a:prstGeom>
          <a:noFill/>
          <a:ln>
            <a:noFill/>
          </a:ln>
        </p:spPr>
      </p:pic>
      <p:pic>
        <p:nvPicPr>
          <p:cNvPr id="137" name="Google Shape;137;p18"/>
          <p:cNvPicPr preferRelativeResize="0"/>
          <p:nvPr/>
        </p:nvPicPr>
        <p:blipFill>
          <a:blip r:embed="rId4">
            <a:alphaModFix/>
          </a:blip>
          <a:stretch>
            <a:fillRect/>
          </a:stretch>
        </p:blipFill>
        <p:spPr>
          <a:xfrm>
            <a:off x="6669899" y="1749175"/>
            <a:ext cx="2386201" cy="1588925"/>
          </a:xfrm>
          <a:prstGeom prst="rect">
            <a:avLst/>
          </a:prstGeom>
          <a:noFill/>
          <a:ln>
            <a:noFill/>
          </a:ln>
        </p:spPr>
      </p:pic>
      <p:pic>
        <p:nvPicPr>
          <p:cNvPr id="138" name="Google Shape;138;p18"/>
          <p:cNvPicPr preferRelativeResize="0"/>
          <p:nvPr/>
        </p:nvPicPr>
        <p:blipFill>
          <a:blip r:embed="rId5">
            <a:alphaModFix/>
          </a:blip>
          <a:stretch>
            <a:fillRect/>
          </a:stretch>
        </p:blipFill>
        <p:spPr>
          <a:xfrm>
            <a:off x="6669900" y="94225"/>
            <a:ext cx="2386200" cy="1608342"/>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19"/>
          <p:cNvSpPr txBox="1">
            <a:spLocks noGrp="1"/>
          </p:cNvSpPr>
          <p:nvPr>
            <p:ph type="title"/>
          </p:nvPr>
        </p:nvSpPr>
        <p:spPr>
          <a:xfrm>
            <a:off x="922000" y="358375"/>
            <a:ext cx="6866100" cy="85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400">
                <a:solidFill>
                  <a:srgbClr val="FFB600"/>
                </a:solidFill>
              </a:rPr>
              <a:t>Sentiment </a:t>
            </a:r>
            <a:r>
              <a:rPr lang="en" sz="3400"/>
              <a:t>Scores</a:t>
            </a:r>
            <a:endParaRPr sz="3400"/>
          </a:p>
        </p:txBody>
      </p:sp>
      <p:sp>
        <p:nvSpPr>
          <p:cNvPr id="144" name="Google Shape;144;p19"/>
          <p:cNvSpPr txBox="1">
            <a:spLocks noGrp="1"/>
          </p:cNvSpPr>
          <p:nvPr>
            <p:ph type="body" idx="1"/>
          </p:nvPr>
        </p:nvSpPr>
        <p:spPr>
          <a:xfrm>
            <a:off x="236200" y="1043750"/>
            <a:ext cx="5245800" cy="3510300"/>
          </a:xfrm>
          <a:prstGeom prst="rect">
            <a:avLst/>
          </a:prstGeom>
        </p:spPr>
        <p:txBody>
          <a:bodyPr spcFirstLastPara="1" wrap="square" lIns="91425" tIns="91425" rIns="91425" bIns="91425" anchor="t" anchorCtr="0">
            <a:noAutofit/>
          </a:bodyPr>
          <a:lstStyle/>
          <a:p>
            <a:pPr marL="457200" lvl="0" indent="-292100" algn="l" rtl="0">
              <a:lnSpc>
                <a:spcPct val="115000"/>
              </a:lnSpc>
              <a:spcBef>
                <a:spcPts val="600"/>
              </a:spcBef>
              <a:spcAft>
                <a:spcPts val="0"/>
              </a:spcAft>
              <a:buClr>
                <a:schemeClr val="dk1"/>
              </a:buClr>
              <a:buSzPts val="1000"/>
              <a:buChar char="●"/>
            </a:pPr>
            <a:r>
              <a:rPr lang="en" sz="1000">
                <a:solidFill>
                  <a:schemeClr val="dk1"/>
                </a:solidFill>
              </a:rPr>
              <a:t>General Sentiment:</a:t>
            </a:r>
            <a:endParaRPr sz="1000">
              <a:solidFill>
                <a:schemeClr val="dk1"/>
              </a:solidFill>
            </a:endParaRPr>
          </a:p>
          <a:p>
            <a:pPr marL="914400" lvl="1" indent="-292100" algn="l" rtl="0">
              <a:lnSpc>
                <a:spcPct val="115000"/>
              </a:lnSpc>
              <a:spcBef>
                <a:spcPts val="0"/>
              </a:spcBef>
              <a:spcAft>
                <a:spcPts val="0"/>
              </a:spcAft>
              <a:buClr>
                <a:schemeClr val="dk1"/>
              </a:buClr>
              <a:buSzPts val="1000"/>
              <a:buChar char="○"/>
            </a:pPr>
            <a:r>
              <a:rPr lang="en" sz="1000">
                <a:solidFill>
                  <a:schemeClr val="dk1"/>
                </a:solidFill>
              </a:rPr>
              <a:t>More than </a:t>
            </a:r>
            <a:r>
              <a:rPr lang="en" sz="1000" b="1">
                <a:solidFill>
                  <a:schemeClr val="dk1"/>
                </a:solidFill>
                <a:latin typeface="Raleway"/>
                <a:ea typeface="Raleway"/>
                <a:cs typeface="Raleway"/>
                <a:sym typeface="Raleway"/>
              </a:rPr>
              <a:t>95% of tweets</a:t>
            </a:r>
            <a:r>
              <a:rPr lang="en" sz="1000">
                <a:solidFill>
                  <a:schemeClr val="dk1"/>
                </a:solidFill>
              </a:rPr>
              <a:t> have a slightly positive or neutral tone (0,1,2)</a:t>
            </a:r>
            <a:endParaRPr sz="1000">
              <a:solidFill>
                <a:schemeClr val="dk1"/>
              </a:solidFill>
            </a:endParaRPr>
          </a:p>
          <a:p>
            <a:pPr marL="914400" lvl="1" indent="-292100" algn="l" rtl="0">
              <a:lnSpc>
                <a:spcPct val="115000"/>
              </a:lnSpc>
              <a:spcBef>
                <a:spcPts val="0"/>
              </a:spcBef>
              <a:spcAft>
                <a:spcPts val="0"/>
              </a:spcAft>
              <a:buClr>
                <a:schemeClr val="dk1"/>
              </a:buClr>
              <a:buSzPts val="1000"/>
              <a:buChar char="○"/>
            </a:pPr>
            <a:r>
              <a:rPr lang="en" sz="1000" b="1">
                <a:solidFill>
                  <a:schemeClr val="dk1"/>
                </a:solidFill>
                <a:latin typeface="Raleway"/>
                <a:ea typeface="Raleway"/>
                <a:cs typeface="Raleway"/>
                <a:sym typeface="Raleway"/>
              </a:rPr>
              <a:t>Very few tweets</a:t>
            </a:r>
            <a:r>
              <a:rPr lang="en" sz="1000">
                <a:solidFill>
                  <a:schemeClr val="dk1"/>
                </a:solidFill>
              </a:rPr>
              <a:t> have a negative or extremely negative tone (-1,4,5,6)</a:t>
            </a:r>
            <a:endParaRPr sz="1000">
              <a:solidFill>
                <a:schemeClr val="dk1"/>
              </a:solidFill>
            </a:endParaRPr>
          </a:p>
          <a:p>
            <a:pPr marL="457200" lvl="0" indent="-292100" algn="l" rtl="0">
              <a:lnSpc>
                <a:spcPct val="115000"/>
              </a:lnSpc>
              <a:spcBef>
                <a:spcPts val="0"/>
              </a:spcBef>
              <a:spcAft>
                <a:spcPts val="0"/>
              </a:spcAft>
              <a:buClr>
                <a:schemeClr val="dk1"/>
              </a:buClr>
              <a:buSzPts val="1000"/>
              <a:buChar char="●"/>
            </a:pPr>
            <a:r>
              <a:rPr lang="en" sz="1000">
                <a:solidFill>
                  <a:schemeClr val="dk1"/>
                </a:solidFill>
              </a:rPr>
              <a:t>Commonly Used Words in…</a:t>
            </a:r>
            <a:endParaRPr sz="1000">
              <a:solidFill>
                <a:schemeClr val="dk1"/>
              </a:solidFill>
            </a:endParaRPr>
          </a:p>
          <a:p>
            <a:pPr marL="914400" lvl="1" indent="-292100" algn="l" rtl="0">
              <a:lnSpc>
                <a:spcPct val="115000"/>
              </a:lnSpc>
              <a:spcBef>
                <a:spcPts val="0"/>
              </a:spcBef>
              <a:spcAft>
                <a:spcPts val="0"/>
              </a:spcAft>
              <a:buClr>
                <a:schemeClr val="dk1"/>
              </a:buClr>
              <a:buSzPts val="1000"/>
              <a:buChar char="○"/>
            </a:pPr>
            <a:r>
              <a:rPr lang="en" sz="1000">
                <a:solidFill>
                  <a:schemeClr val="dk1"/>
                </a:solidFill>
              </a:rPr>
              <a:t>Positive Tweets:</a:t>
            </a:r>
            <a:endParaRPr sz="1000">
              <a:solidFill>
                <a:schemeClr val="dk1"/>
              </a:solidFill>
            </a:endParaRPr>
          </a:p>
          <a:p>
            <a:pPr marL="1371600" lvl="2" indent="-292100" algn="l" rtl="0">
              <a:lnSpc>
                <a:spcPct val="115000"/>
              </a:lnSpc>
              <a:spcBef>
                <a:spcPts val="0"/>
              </a:spcBef>
              <a:spcAft>
                <a:spcPts val="0"/>
              </a:spcAft>
              <a:buClr>
                <a:schemeClr val="dk1"/>
              </a:buClr>
              <a:buSzPts val="1000"/>
              <a:buChar char="■"/>
            </a:pPr>
            <a:r>
              <a:rPr lang="en" sz="1000">
                <a:solidFill>
                  <a:schemeClr val="dk1"/>
                </a:solidFill>
              </a:rPr>
              <a:t>Awards, Year, Team, Best, Celebrate, Fantastic</a:t>
            </a:r>
            <a:endParaRPr sz="1000">
              <a:solidFill>
                <a:schemeClr val="dk1"/>
              </a:solidFill>
            </a:endParaRPr>
          </a:p>
          <a:p>
            <a:pPr marL="1371600" lvl="2" indent="-292100" algn="l" rtl="0">
              <a:lnSpc>
                <a:spcPct val="115000"/>
              </a:lnSpc>
              <a:spcBef>
                <a:spcPts val="0"/>
              </a:spcBef>
              <a:spcAft>
                <a:spcPts val="0"/>
              </a:spcAft>
              <a:buClr>
                <a:schemeClr val="dk1"/>
              </a:buClr>
              <a:buSzPts val="1000"/>
              <a:buChar char="■"/>
            </a:pPr>
            <a:r>
              <a:rPr lang="en" sz="1000">
                <a:solidFill>
                  <a:schemeClr val="dk1"/>
                </a:solidFill>
              </a:rPr>
              <a:t>Most of them seem to be about </a:t>
            </a:r>
            <a:r>
              <a:rPr lang="en" sz="1000" b="1">
                <a:solidFill>
                  <a:schemeClr val="dk1"/>
                </a:solidFill>
                <a:latin typeface="Raleway"/>
                <a:ea typeface="Raleway"/>
                <a:cs typeface="Raleway"/>
                <a:sym typeface="Raleway"/>
              </a:rPr>
              <a:t>success of the company</a:t>
            </a:r>
            <a:endParaRPr sz="1000" b="1">
              <a:solidFill>
                <a:schemeClr val="dk1"/>
              </a:solidFill>
              <a:latin typeface="Raleway"/>
              <a:ea typeface="Raleway"/>
              <a:cs typeface="Raleway"/>
              <a:sym typeface="Raleway"/>
            </a:endParaRPr>
          </a:p>
          <a:p>
            <a:pPr marL="0" lvl="0" indent="0" algn="l" rtl="0">
              <a:lnSpc>
                <a:spcPct val="115000"/>
              </a:lnSpc>
              <a:spcBef>
                <a:spcPts val="600"/>
              </a:spcBef>
              <a:spcAft>
                <a:spcPts val="0"/>
              </a:spcAft>
              <a:buNone/>
            </a:pPr>
            <a:endParaRPr sz="1000" b="1">
              <a:solidFill>
                <a:schemeClr val="dk1"/>
              </a:solidFill>
              <a:latin typeface="Raleway"/>
              <a:ea typeface="Raleway"/>
              <a:cs typeface="Raleway"/>
              <a:sym typeface="Raleway"/>
            </a:endParaRPr>
          </a:p>
          <a:p>
            <a:pPr marL="0" lvl="0" indent="0" algn="l" rtl="0">
              <a:lnSpc>
                <a:spcPct val="115000"/>
              </a:lnSpc>
              <a:spcBef>
                <a:spcPts val="600"/>
              </a:spcBef>
              <a:spcAft>
                <a:spcPts val="0"/>
              </a:spcAft>
              <a:buNone/>
            </a:pPr>
            <a:endParaRPr sz="1000" b="1">
              <a:solidFill>
                <a:schemeClr val="dk1"/>
              </a:solidFill>
              <a:latin typeface="Raleway"/>
              <a:ea typeface="Raleway"/>
              <a:cs typeface="Raleway"/>
              <a:sym typeface="Raleway"/>
            </a:endParaRPr>
          </a:p>
          <a:p>
            <a:pPr marL="0" lvl="0" indent="0" algn="l" rtl="0">
              <a:lnSpc>
                <a:spcPct val="115000"/>
              </a:lnSpc>
              <a:spcBef>
                <a:spcPts val="600"/>
              </a:spcBef>
              <a:spcAft>
                <a:spcPts val="0"/>
              </a:spcAft>
              <a:buNone/>
            </a:pPr>
            <a:endParaRPr sz="1000" b="1">
              <a:solidFill>
                <a:schemeClr val="dk1"/>
              </a:solidFill>
              <a:latin typeface="Raleway"/>
              <a:ea typeface="Raleway"/>
              <a:cs typeface="Raleway"/>
              <a:sym typeface="Raleway"/>
            </a:endParaRPr>
          </a:p>
          <a:p>
            <a:pPr marL="0" lvl="0" indent="0" algn="l" rtl="0">
              <a:lnSpc>
                <a:spcPct val="115000"/>
              </a:lnSpc>
              <a:spcBef>
                <a:spcPts val="600"/>
              </a:spcBef>
              <a:spcAft>
                <a:spcPts val="0"/>
              </a:spcAft>
              <a:buNone/>
            </a:pPr>
            <a:endParaRPr sz="1000" b="1">
              <a:solidFill>
                <a:schemeClr val="dk1"/>
              </a:solidFill>
              <a:latin typeface="Raleway"/>
              <a:ea typeface="Raleway"/>
              <a:cs typeface="Raleway"/>
              <a:sym typeface="Raleway"/>
            </a:endParaRPr>
          </a:p>
          <a:p>
            <a:pPr marL="914400" lvl="1" indent="-292100" algn="l" rtl="0">
              <a:lnSpc>
                <a:spcPct val="115000"/>
              </a:lnSpc>
              <a:spcBef>
                <a:spcPts val="480"/>
              </a:spcBef>
              <a:spcAft>
                <a:spcPts val="0"/>
              </a:spcAft>
              <a:buClr>
                <a:schemeClr val="dk1"/>
              </a:buClr>
              <a:buSzPts val="1000"/>
              <a:buChar char="○"/>
            </a:pPr>
            <a:r>
              <a:rPr lang="en" sz="1000">
                <a:solidFill>
                  <a:schemeClr val="dk1"/>
                </a:solidFill>
              </a:rPr>
              <a:t>Negative Tweets:</a:t>
            </a:r>
            <a:endParaRPr sz="1000">
              <a:solidFill>
                <a:schemeClr val="dk1"/>
              </a:solidFill>
            </a:endParaRPr>
          </a:p>
          <a:p>
            <a:pPr marL="1371600" lvl="2" indent="-292100" algn="l" rtl="0">
              <a:lnSpc>
                <a:spcPct val="115000"/>
              </a:lnSpc>
              <a:spcBef>
                <a:spcPts val="0"/>
              </a:spcBef>
              <a:spcAft>
                <a:spcPts val="0"/>
              </a:spcAft>
              <a:buClr>
                <a:schemeClr val="dk1"/>
              </a:buClr>
              <a:buSzPts val="1000"/>
              <a:buChar char="■"/>
            </a:pPr>
            <a:r>
              <a:rPr lang="en" sz="1000">
                <a:solidFill>
                  <a:schemeClr val="dk1"/>
                </a:solidFill>
              </a:rPr>
              <a:t>Order, DM, Number, Drop, Take, Closer, Look</a:t>
            </a:r>
            <a:endParaRPr sz="1000">
              <a:solidFill>
                <a:schemeClr val="dk1"/>
              </a:solidFill>
            </a:endParaRPr>
          </a:p>
          <a:p>
            <a:pPr marL="1371600" lvl="2" indent="-292100" algn="l" rtl="0">
              <a:lnSpc>
                <a:spcPct val="115000"/>
              </a:lnSpc>
              <a:spcBef>
                <a:spcPts val="0"/>
              </a:spcBef>
              <a:spcAft>
                <a:spcPts val="0"/>
              </a:spcAft>
              <a:buClr>
                <a:schemeClr val="dk1"/>
              </a:buClr>
              <a:buSzPts val="1000"/>
              <a:buChar char="■"/>
            </a:pPr>
            <a:r>
              <a:rPr lang="en" sz="1000">
                <a:solidFill>
                  <a:schemeClr val="dk1"/>
                </a:solidFill>
              </a:rPr>
              <a:t>Most of them seem to be about </a:t>
            </a:r>
            <a:r>
              <a:rPr lang="en" sz="1000" b="1">
                <a:solidFill>
                  <a:schemeClr val="dk1"/>
                </a:solidFill>
                <a:latin typeface="Raleway"/>
                <a:ea typeface="Raleway"/>
                <a:cs typeface="Raleway"/>
                <a:sym typeface="Raleway"/>
              </a:rPr>
              <a:t>issues regarding individual orders</a:t>
            </a:r>
            <a:r>
              <a:rPr lang="en" sz="1000">
                <a:solidFill>
                  <a:schemeClr val="dk1"/>
                </a:solidFill>
              </a:rPr>
              <a:t> and JET investigating the issues</a:t>
            </a:r>
            <a:endParaRPr sz="1000">
              <a:solidFill>
                <a:schemeClr val="dk1"/>
              </a:solidFill>
            </a:endParaRPr>
          </a:p>
        </p:txBody>
      </p:sp>
      <p:sp>
        <p:nvSpPr>
          <p:cNvPr id="145" name="Google Shape;145;p19"/>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8</a:t>
            </a:fld>
            <a:endParaRPr/>
          </a:p>
        </p:txBody>
      </p:sp>
      <p:pic>
        <p:nvPicPr>
          <p:cNvPr id="146" name="Google Shape;146;p19"/>
          <p:cNvPicPr preferRelativeResize="0"/>
          <p:nvPr/>
        </p:nvPicPr>
        <p:blipFill>
          <a:blip r:embed="rId3">
            <a:alphaModFix/>
          </a:blip>
          <a:stretch>
            <a:fillRect/>
          </a:stretch>
        </p:blipFill>
        <p:spPr>
          <a:xfrm>
            <a:off x="5482000" y="771050"/>
            <a:ext cx="3662001" cy="1885825"/>
          </a:xfrm>
          <a:prstGeom prst="rect">
            <a:avLst/>
          </a:prstGeom>
          <a:noFill/>
          <a:ln>
            <a:noFill/>
          </a:ln>
        </p:spPr>
      </p:pic>
      <p:pic>
        <p:nvPicPr>
          <p:cNvPr id="147" name="Google Shape;147;p19"/>
          <p:cNvPicPr preferRelativeResize="0"/>
          <p:nvPr/>
        </p:nvPicPr>
        <p:blipFill>
          <a:blip r:embed="rId4">
            <a:alphaModFix/>
          </a:blip>
          <a:stretch>
            <a:fillRect/>
          </a:stretch>
        </p:blipFill>
        <p:spPr>
          <a:xfrm>
            <a:off x="5482100" y="3130350"/>
            <a:ext cx="3661999" cy="183743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0"/>
          <p:cNvSpPr txBox="1">
            <a:spLocks noGrp="1"/>
          </p:cNvSpPr>
          <p:nvPr>
            <p:ph type="ctrTitle" idx="4294967295"/>
          </p:nvPr>
        </p:nvSpPr>
        <p:spPr>
          <a:xfrm>
            <a:off x="453050" y="2251750"/>
            <a:ext cx="57981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6000">
                <a:solidFill>
                  <a:srgbClr val="FFB600"/>
                </a:solidFill>
              </a:rPr>
              <a:t>3. Engagement Analysis</a:t>
            </a:r>
            <a:endParaRPr sz="6000">
              <a:solidFill>
                <a:srgbClr val="FFB600"/>
              </a:solidFill>
            </a:endParaRPr>
          </a:p>
        </p:txBody>
      </p:sp>
      <p:sp>
        <p:nvSpPr>
          <p:cNvPr id="153" name="Google Shape;153;p20"/>
          <p:cNvSpPr txBox="1">
            <a:spLocks noGrp="1"/>
          </p:cNvSpPr>
          <p:nvPr>
            <p:ph type="subTitle" idx="4294967295"/>
          </p:nvPr>
        </p:nvSpPr>
        <p:spPr>
          <a:xfrm>
            <a:off x="685800" y="3411555"/>
            <a:ext cx="4977600" cy="784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People adapt their lives according to what they see/hear on TV</a:t>
            </a:r>
            <a:endParaRPr/>
          </a:p>
        </p:txBody>
      </p:sp>
      <p:sp>
        <p:nvSpPr>
          <p:cNvPr id="154" name="Google Shape;154;p20"/>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9</a:t>
            </a:fld>
            <a:endParaRPr/>
          </a:p>
        </p:txBody>
      </p:sp>
      <p:grpSp>
        <p:nvGrpSpPr>
          <p:cNvPr id="155" name="Google Shape;155;p20"/>
          <p:cNvGrpSpPr/>
          <p:nvPr/>
        </p:nvGrpSpPr>
        <p:grpSpPr>
          <a:xfrm>
            <a:off x="6516424" y="1894852"/>
            <a:ext cx="1953506" cy="1432272"/>
            <a:chOff x="4610450" y="3703750"/>
            <a:chExt cx="453050" cy="332175"/>
          </a:xfrm>
        </p:grpSpPr>
        <p:sp>
          <p:nvSpPr>
            <p:cNvPr id="156" name="Google Shape;156;p20"/>
            <p:cNvSpPr/>
            <p:nvPr/>
          </p:nvSpPr>
          <p:spPr>
            <a:xfrm>
              <a:off x="4610450" y="3703750"/>
              <a:ext cx="453050" cy="332175"/>
            </a:xfrm>
            <a:custGeom>
              <a:avLst/>
              <a:gdLst/>
              <a:ahLst/>
              <a:cxnLst/>
              <a:rect l="l" t="t" r="r" b="b"/>
              <a:pathLst>
                <a:path w="18122" h="13287" extrusionOk="0">
                  <a:moveTo>
                    <a:pt x="366" y="0"/>
                  </a:moveTo>
                  <a:lnTo>
                    <a:pt x="293" y="49"/>
                  </a:lnTo>
                  <a:lnTo>
                    <a:pt x="195" y="74"/>
                  </a:lnTo>
                  <a:lnTo>
                    <a:pt x="122" y="147"/>
                  </a:lnTo>
                  <a:lnTo>
                    <a:pt x="73" y="220"/>
                  </a:lnTo>
                  <a:lnTo>
                    <a:pt x="25" y="293"/>
                  </a:lnTo>
                  <a:lnTo>
                    <a:pt x="0" y="391"/>
                  </a:lnTo>
                  <a:lnTo>
                    <a:pt x="0" y="489"/>
                  </a:lnTo>
                  <a:lnTo>
                    <a:pt x="0" y="12798"/>
                  </a:lnTo>
                  <a:lnTo>
                    <a:pt x="0" y="12896"/>
                  </a:lnTo>
                  <a:lnTo>
                    <a:pt x="25" y="12993"/>
                  </a:lnTo>
                  <a:lnTo>
                    <a:pt x="73" y="13067"/>
                  </a:lnTo>
                  <a:lnTo>
                    <a:pt x="122" y="13140"/>
                  </a:lnTo>
                  <a:lnTo>
                    <a:pt x="195" y="13213"/>
                  </a:lnTo>
                  <a:lnTo>
                    <a:pt x="293" y="13238"/>
                  </a:lnTo>
                  <a:lnTo>
                    <a:pt x="366" y="13287"/>
                  </a:lnTo>
                  <a:lnTo>
                    <a:pt x="17756" y="13287"/>
                  </a:lnTo>
                  <a:lnTo>
                    <a:pt x="17829" y="13238"/>
                  </a:lnTo>
                  <a:lnTo>
                    <a:pt x="17927" y="13213"/>
                  </a:lnTo>
                  <a:lnTo>
                    <a:pt x="18000" y="13140"/>
                  </a:lnTo>
                  <a:lnTo>
                    <a:pt x="18049" y="13067"/>
                  </a:lnTo>
                  <a:lnTo>
                    <a:pt x="18098" y="12993"/>
                  </a:lnTo>
                  <a:lnTo>
                    <a:pt x="18122" y="12896"/>
                  </a:lnTo>
                  <a:lnTo>
                    <a:pt x="18122" y="12798"/>
                  </a:lnTo>
                  <a:lnTo>
                    <a:pt x="18122" y="12700"/>
                  </a:lnTo>
                  <a:lnTo>
                    <a:pt x="18098" y="12603"/>
                  </a:lnTo>
                  <a:lnTo>
                    <a:pt x="18049" y="12529"/>
                  </a:lnTo>
                  <a:lnTo>
                    <a:pt x="18000" y="12456"/>
                  </a:lnTo>
                  <a:lnTo>
                    <a:pt x="17927" y="12383"/>
                  </a:lnTo>
                  <a:lnTo>
                    <a:pt x="17829" y="12358"/>
                  </a:lnTo>
                  <a:lnTo>
                    <a:pt x="17756" y="12310"/>
                  </a:lnTo>
                  <a:lnTo>
                    <a:pt x="977" y="12310"/>
                  </a:lnTo>
                  <a:lnTo>
                    <a:pt x="977" y="489"/>
                  </a:lnTo>
                  <a:lnTo>
                    <a:pt x="953" y="391"/>
                  </a:lnTo>
                  <a:lnTo>
                    <a:pt x="928" y="293"/>
                  </a:lnTo>
                  <a:lnTo>
                    <a:pt x="879" y="220"/>
                  </a:lnTo>
                  <a:lnTo>
                    <a:pt x="830" y="147"/>
                  </a:lnTo>
                  <a:lnTo>
                    <a:pt x="757" y="74"/>
                  </a:lnTo>
                  <a:lnTo>
                    <a:pt x="660" y="49"/>
                  </a:lnTo>
                  <a:lnTo>
                    <a:pt x="58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0"/>
            <p:cNvSpPr/>
            <p:nvPr/>
          </p:nvSpPr>
          <p:spPr>
            <a:xfrm>
              <a:off x="4642200" y="3730000"/>
              <a:ext cx="389550" cy="249150"/>
            </a:xfrm>
            <a:custGeom>
              <a:avLst/>
              <a:gdLst/>
              <a:ahLst/>
              <a:cxnLst/>
              <a:rect l="l" t="t" r="r" b="b"/>
              <a:pathLst>
                <a:path w="15582" h="9966" extrusionOk="0">
                  <a:moveTo>
                    <a:pt x="14752" y="1"/>
                  </a:moveTo>
                  <a:lnTo>
                    <a:pt x="14629" y="49"/>
                  </a:lnTo>
                  <a:lnTo>
                    <a:pt x="14507" y="98"/>
                  </a:lnTo>
                  <a:lnTo>
                    <a:pt x="14410" y="196"/>
                  </a:lnTo>
                  <a:lnTo>
                    <a:pt x="14336" y="294"/>
                  </a:lnTo>
                  <a:lnTo>
                    <a:pt x="14263" y="416"/>
                  </a:lnTo>
                  <a:lnTo>
                    <a:pt x="14239" y="538"/>
                  </a:lnTo>
                  <a:lnTo>
                    <a:pt x="14214" y="684"/>
                  </a:lnTo>
                  <a:lnTo>
                    <a:pt x="14239" y="831"/>
                  </a:lnTo>
                  <a:lnTo>
                    <a:pt x="14288" y="1002"/>
                  </a:lnTo>
                  <a:lnTo>
                    <a:pt x="11308" y="4372"/>
                  </a:lnTo>
                  <a:lnTo>
                    <a:pt x="11161" y="4323"/>
                  </a:lnTo>
                  <a:lnTo>
                    <a:pt x="11015" y="4299"/>
                  </a:lnTo>
                  <a:lnTo>
                    <a:pt x="10844" y="4323"/>
                  </a:lnTo>
                  <a:lnTo>
                    <a:pt x="10087" y="3005"/>
                  </a:lnTo>
                  <a:lnTo>
                    <a:pt x="10160" y="2907"/>
                  </a:lnTo>
                  <a:lnTo>
                    <a:pt x="10209" y="2809"/>
                  </a:lnTo>
                  <a:lnTo>
                    <a:pt x="10233" y="2687"/>
                  </a:lnTo>
                  <a:lnTo>
                    <a:pt x="10233" y="2565"/>
                  </a:lnTo>
                  <a:lnTo>
                    <a:pt x="10233" y="2418"/>
                  </a:lnTo>
                  <a:lnTo>
                    <a:pt x="10184" y="2296"/>
                  </a:lnTo>
                  <a:lnTo>
                    <a:pt x="10136" y="2174"/>
                  </a:lnTo>
                  <a:lnTo>
                    <a:pt x="10038" y="2077"/>
                  </a:lnTo>
                  <a:lnTo>
                    <a:pt x="9940" y="2003"/>
                  </a:lnTo>
                  <a:lnTo>
                    <a:pt x="9818" y="1930"/>
                  </a:lnTo>
                  <a:lnTo>
                    <a:pt x="9696" y="1906"/>
                  </a:lnTo>
                  <a:lnTo>
                    <a:pt x="9549" y="1881"/>
                  </a:lnTo>
                  <a:lnTo>
                    <a:pt x="9427" y="1906"/>
                  </a:lnTo>
                  <a:lnTo>
                    <a:pt x="9281" y="1930"/>
                  </a:lnTo>
                  <a:lnTo>
                    <a:pt x="9183" y="2003"/>
                  </a:lnTo>
                  <a:lnTo>
                    <a:pt x="9085" y="2077"/>
                  </a:lnTo>
                  <a:lnTo>
                    <a:pt x="8988" y="2174"/>
                  </a:lnTo>
                  <a:lnTo>
                    <a:pt x="8939" y="2296"/>
                  </a:lnTo>
                  <a:lnTo>
                    <a:pt x="8890" y="2418"/>
                  </a:lnTo>
                  <a:lnTo>
                    <a:pt x="8866" y="2565"/>
                  </a:lnTo>
                  <a:lnTo>
                    <a:pt x="8890" y="2663"/>
                  </a:lnTo>
                  <a:lnTo>
                    <a:pt x="8914" y="2785"/>
                  </a:lnTo>
                  <a:lnTo>
                    <a:pt x="8939" y="2883"/>
                  </a:lnTo>
                  <a:lnTo>
                    <a:pt x="8988" y="2956"/>
                  </a:lnTo>
                  <a:lnTo>
                    <a:pt x="6521" y="6668"/>
                  </a:lnTo>
                  <a:lnTo>
                    <a:pt x="6399" y="6644"/>
                  </a:lnTo>
                  <a:lnTo>
                    <a:pt x="6130" y="6644"/>
                  </a:lnTo>
                  <a:lnTo>
                    <a:pt x="5959" y="6717"/>
                  </a:lnTo>
                  <a:lnTo>
                    <a:pt x="4714" y="5398"/>
                  </a:lnTo>
                  <a:lnTo>
                    <a:pt x="4763" y="5252"/>
                  </a:lnTo>
                  <a:lnTo>
                    <a:pt x="4763" y="5105"/>
                  </a:lnTo>
                  <a:lnTo>
                    <a:pt x="4763" y="4958"/>
                  </a:lnTo>
                  <a:lnTo>
                    <a:pt x="4714" y="4836"/>
                  </a:lnTo>
                  <a:lnTo>
                    <a:pt x="4665" y="4714"/>
                  </a:lnTo>
                  <a:lnTo>
                    <a:pt x="4567" y="4617"/>
                  </a:lnTo>
                  <a:lnTo>
                    <a:pt x="4470" y="4543"/>
                  </a:lnTo>
                  <a:lnTo>
                    <a:pt x="4347" y="4470"/>
                  </a:lnTo>
                  <a:lnTo>
                    <a:pt x="4225" y="4446"/>
                  </a:lnTo>
                  <a:lnTo>
                    <a:pt x="4079" y="4421"/>
                  </a:lnTo>
                  <a:lnTo>
                    <a:pt x="3957" y="4446"/>
                  </a:lnTo>
                  <a:lnTo>
                    <a:pt x="3810" y="4470"/>
                  </a:lnTo>
                  <a:lnTo>
                    <a:pt x="3712" y="4543"/>
                  </a:lnTo>
                  <a:lnTo>
                    <a:pt x="3615" y="4617"/>
                  </a:lnTo>
                  <a:lnTo>
                    <a:pt x="3517" y="4714"/>
                  </a:lnTo>
                  <a:lnTo>
                    <a:pt x="3468" y="4836"/>
                  </a:lnTo>
                  <a:lnTo>
                    <a:pt x="3419" y="4958"/>
                  </a:lnTo>
                  <a:lnTo>
                    <a:pt x="3395" y="5105"/>
                  </a:lnTo>
                  <a:lnTo>
                    <a:pt x="3419" y="5276"/>
                  </a:lnTo>
                  <a:lnTo>
                    <a:pt x="3493" y="5447"/>
                  </a:lnTo>
                  <a:lnTo>
                    <a:pt x="49" y="9574"/>
                  </a:lnTo>
                  <a:lnTo>
                    <a:pt x="0" y="9648"/>
                  </a:lnTo>
                  <a:lnTo>
                    <a:pt x="0" y="9745"/>
                  </a:lnTo>
                  <a:lnTo>
                    <a:pt x="25" y="9843"/>
                  </a:lnTo>
                  <a:lnTo>
                    <a:pt x="98" y="9916"/>
                  </a:lnTo>
                  <a:lnTo>
                    <a:pt x="171" y="9965"/>
                  </a:lnTo>
                  <a:lnTo>
                    <a:pt x="244" y="9965"/>
                  </a:lnTo>
                  <a:lnTo>
                    <a:pt x="342" y="9941"/>
                  </a:lnTo>
                  <a:lnTo>
                    <a:pt x="440" y="9892"/>
                  </a:lnTo>
                  <a:lnTo>
                    <a:pt x="3859" y="5740"/>
                  </a:lnTo>
                  <a:lnTo>
                    <a:pt x="3981" y="5789"/>
                  </a:lnTo>
                  <a:lnTo>
                    <a:pt x="4079" y="5789"/>
                  </a:lnTo>
                  <a:lnTo>
                    <a:pt x="4225" y="5764"/>
                  </a:lnTo>
                  <a:lnTo>
                    <a:pt x="4347" y="5740"/>
                  </a:lnTo>
                  <a:lnTo>
                    <a:pt x="5642" y="7083"/>
                  </a:lnTo>
                  <a:lnTo>
                    <a:pt x="5617" y="7205"/>
                  </a:lnTo>
                  <a:lnTo>
                    <a:pt x="5617" y="7328"/>
                  </a:lnTo>
                  <a:lnTo>
                    <a:pt x="5617" y="7450"/>
                  </a:lnTo>
                  <a:lnTo>
                    <a:pt x="5666" y="7572"/>
                  </a:lnTo>
                  <a:lnTo>
                    <a:pt x="5740" y="7694"/>
                  </a:lnTo>
                  <a:lnTo>
                    <a:pt x="5813" y="7792"/>
                  </a:lnTo>
                  <a:lnTo>
                    <a:pt x="5910" y="7889"/>
                  </a:lnTo>
                  <a:lnTo>
                    <a:pt x="6033" y="7938"/>
                  </a:lnTo>
                  <a:lnTo>
                    <a:pt x="6155" y="7987"/>
                  </a:lnTo>
                  <a:lnTo>
                    <a:pt x="6301" y="8011"/>
                  </a:lnTo>
                  <a:lnTo>
                    <a:pt x="6448" y="7987"/>
                  </a:lnTo>
                  <a:lnTo>
                    <a:pt x="6570" y="7938"/>
                  </a:lnTo>
                  <a:lnTo>
                    <a:pt x="6692" y="7889"/>
                  </a:lnTo>
                  <a:lnTo>
                    <a:pt x="6790" y="7792"/>
                  </a:lnTo>
                  <a:lnTo>
                    <a:pt x="6863" y="7694"/>
                  </a:lnTo>
                  <a:lnTo>
                    <a:pt x="6936" y="7572"/>
                  </a:lnTo>
                  <a:lnTo>
                    <a:pt x="6961" y="7450"/>
                  </a:lnTo>
                  <a:lnTo>
                    <a:pt x="6985" y="7328"/>
                  </a:lnTo>
                  <a:lnTo>
                    <a:pt x="6961" y="7132"/>
                  </a:lnTo>
                  <a:lnTo>
                    <a:pt x="6887" y="6986"/>
                  </a:lnTo>
                  <a:lnTo>
                    <a:pt x="9403" y="3224"/>
                  </a:lnTo>
                  <a:lnTo>
                    <a:pt x="9549" y="3249"/>
                  </a:lnTo>
                  <a:lnTo>
                    <a:pt x="9647" y="3249"/>
                  </a:lnTo>
                  <a:lnTo>
                    <a:pt x="10429" y="4617"/>
                  </a:lnTo>
                  <a:lnTo>
                    <a:pt x="10355" y="4788"/>
                  </a:lnTo>
                  <a:lnTo>
                    <a:pt x="10331" y="4885"/>
                  </a:lnTo>
                  <a:lnTo>
                    <a:pt x="10331" y="4983"/>
                  </a:lnTo>
                  <a:lnTo>
                    <a:pt x="10331" y="5129"/>
                  </a:lnTo>
                  <a:lnTo>
                    <a:pt x="10380" y="5252"/>
                  </a:lnTo>
                  <a:lnTo>
                    <a:pt x="10429" y="5374"/>
                  </a:lnTo>
                  <a:lnTo>
                    <a:pt x="10526" y="5471"/>
                  </a:lnTo>
                  <a:lnTo>
                    <a:pt x="10624" y="5569"/>
                  </a:lnTo>
                  <a:lnTo>
                    <a:pt x="10746" y="5618"/>
                  </a:lnTo>
                  <a:lnTo>
                    <a:pt x="10868" y="5667"/>
                  </a:lnTo>
                  <a:lnTo>
                    <a:pt x="11137" y="5667"/>
                  </a:lnTo>
                  <a:lnTo>
                    <a:pt x="11284" y="5618"/>
                  </a:lnTo>
                  <a:lnTo>
                    <a:pt x="11381" y="5569"/>
                  </a:lnTo>
                  <a:lnTo>
                    <a:pt x="11479" y="5471"/>
                  </a:lnTo>
                  <a:lnTo>
                    <a:pt x="11577" y="5374"/>
                  </a:lnTo>
                  <a:lnTo>
                    <a:pt x="11625" y="5252"/>
                  </a:lnTo>
                  <a:lnTo>
                    <a:pt x="11674" y="5129"/>
                  </a:lnTo>
                  <a:lnTo>
                    <a:pt x="11699" y="4983"/>
                  </a:lnTo>
                  <a:lnTo>
                    <a:pt x="11674" y="4861"/>
                  </a:lnTo>
                  <a:lnTo>
                    <a:pt x="11650" y="4739"/>
                  </a:lnTo>
                  <a:lnTo>
                    <a:pt x="14654" y="1319"/>
                  </a:lnTo>
                  <a:lnTo>
                    <a:pt x="14776" y="1344"/>
                  </a:lnTo>
                  <a:lnTo>
                    <a:pt x="14898" y="1368"/>
                  </a:lnTo>
                  <a:lnTo>
                    <a:pt x="15045" y="1344"/>
                  </a:lnTo>
                  <a:lnTo>
                    <a:pt x="15167" y="1295"/>
                  </a:lnTo>
                  <a:lnTo>
                    <a:pt x="15289" y="1246"/>
                  </a:lnTo>
                  <a:lnTo>
                    <a:pt x="15387" y="1148"/>
                  </a:lnTo>
                  <a:lnTo>
                    <a:pt x="15460" y="1051"/>
                  </a:lnTo>
                  <a:lnTo>
                    <a:pt x="15533" y="953"/>
                  </a:lnTo>
                  <a:lnTo>
                    <a:pt x="15558" y="807"/>
                  </a:lnTo>
                  <a:lnTo>
                    <a:pt x="15582" y="684"/>
                  </a:lnTo>
                  <a:lnTo>
                    <a:pt x="15558" y="538"/>
                  </a:lnTo>
                  <a:lnTo>
                    <a:pt x="15533" y="416"/>
                  </a:lnTo>
                  <a:lnTo>
                    <a:pt x="15460" y="294"/>
                  </a:lnTo>
                  <a:lnTo>
                    <a:pt x="15387" y="196"/>
                  </a:lnTo>
                  <a:lnTo>
                    <a:pt x="15289" y="98"/>
                  </a:lnTo>
                  <a:lnTo>
                    <a:pt x="15167" y="49"/>
                  </a:lnTo>
                  <a:lnTo>
                    <a:pt x="1504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theme/theme1.xml><?xml version="1.0" encoding="utf-8"?>
<a:theme xmlns:a="http://schemas.openxmlformats.org/drawingml/2006/main" name="Olivia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2145</Words>
  <Application>Microsoft Macintosh PowerPoint</Application>
  <PresentationFormat>On-screen Show (16:9)</PresentationFormat>
  <Paragraphs>209</Paragraphs>
  <Slides>22</Slides>
  <Notes>22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Raleway</vt:lpstr>
      <vt:lpstr>Raleway Light</vt:lpstr>
      <vt:lpstr>Raleway ExtraBold</vt:lpstr>
      <vt:lpstr>Olivia template</vt:lpstr>
      <vt:lpstr>Analysis of JustEatTakeaway with social media data analysis</vt:lpstr>
      <vt:lpstr>1. Business Analysis</vt:lpstr>
      <vt:lpstr>Introduction to JustEatTakeway</vt:lpstr>
      <vt:lpstr>Competitors of JustEatTakeway</vt:lpstr>
      <vt:lpstr>JustEatTakeway Data Analytics</vt:lpstr>
      <vt:lpstr>2. Twitter Strategy</vt:lpstr>
      <vt:lpstr>The Most Common…</vt:lpstr>
      <vt:lpstr>Sentiment Scores</vt:lpstr>
      <vt:lpstr>3. Engagement Analysis</vt:lpstr>
      <vt:lpstr>The Engagement Rate</vt:lpstr>
      <vt:lpstr>The Engagement Rate over Time</vt:lpstr>
      <vt:lpstr>Customer Churn vs Engagement</vt:lpstr>
      <vt:lpstr>4. Innovation Areas</vt:lpstr>
      <vt:lpstr>Innovation of Sustainability</vt:lpstr>
      <vt:lpstr>Words in Sustainability Tweets</vt:lpstr>
      <vt:lpstr>Engagement/Sentiment ~ Sustainability</vt:lpstr>
      <vt:lpstr>The Engagement Rate with Sustainability</vt:lpstr>
      <vt:lpstr>Competitors in Sustainability</vt:lpstr>
      <vt:lpstr>5. Conclusion</vt:lpstr>
      <vt:lpstr>Conclusion</vt:lpstr>
      <vt:lpstr>Field Study</vt:lpstr>
      <vt:lpstr>Thank you  for your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JustEatTakeaway with social media data analysis</dc:title>
  <cp:lastModifiedBy>Eran Kan Kohen</cp:lastModifiedBy>
  <cp:revision>1</cp:revision>
  <dcterms:modified xsi:type="dcterms:W3CDTF">2023-01-05T23:20:35Z</dcterms:modified>
</cp:coreProperties>
</file>