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0" r:id="rId4"/>
    <p:sldId id="259" r:id="rId5"/>
    <p:sldId id="274" r:id="rId6"/>
    <p:sldId id="275" r:id="rId7"/>
    <p:sldId id="276" r:id="rId8"/>
    <p:sldId id="277" r:id="rId9"/>
    <p:sldId id="278" r:id="rId10"/>
    <p:sldId id="273" r:id="rId11"/>
    <p:sldId id="283" r:id="rId12"/>
    <p:sldId id="284" r:id="rId13"/>
    <p:sldId id="280" r:id="rId14"/>
    <p:sldId id="285" r:id="rId15"/>
    <p:sldId id="286" r:id="rId16"/>
    <p:sldId id="287" r:id="rId17"/>
    <p:sldId id="282" r:id="rId18"/>
    <p:sldId id="290" r:id="rId19"/>
    <p:sldId id="291" r:id="rId20"/>
    <p:sldId id="294" r:id="rId21"/>
    <p:sldId id="292" r:id="rId22"/>
    <p:sldId id="293" r:id="rId23"/>
    <p:sldId id="297" r:id="rId24"/>
    <p:sldId id="298" r:id="rId25"/>
    <p:sldId id="29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983EA-983F-904F-83DD-974C6F7583DD}" type="datetimeFigureOut">
              <a:rPr lang="en-US" smtClean="0"/>
              <a:t>10/8/17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4BBF2-3765-E243-9D1E-F719B288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75A28-C723-284E-AA52-8335EFAFF39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32317-613D-A14F-B4AD-79263B42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71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1437-4112-A249-A00E-EA57547645CF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3C30-3E8E-584E-9421-C65822A6F497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FF52-2F48-A241-A371-E854A4247CAD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3A11-5CA4-0741-B58E-3B20191AF4EE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DDA2-7E91-D145-8B0D-E06679982622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2871-B456-6748-AA0E-B31450319AA8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030-E80F-FE4F-B834-FD74F0652C36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333E-2F3C-ED46-90F6-113FB1EC5773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6400-4D78-1D47-A6F1-333FBACA4314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8B98-0744-1D4C-8D42-93EFFAB4A171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1E88-744D-8E4B-A2D7-34F711E68353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12553C-9623-FF42-8D0B-26245A150A2D}" type="datetime4">
              <a:rPr lang="en-US" smtClean="0"/>
              <a:t>October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datasets/Diabetes+130-US+hospitals+for+years+1999-2008" TargetMode="External"/><Relationship Id="rId3" Type="http://schemas.openxmlformats.org/officeDocument/2006/relationships/hyperlink" Target="http://jmlr.org/papers/v18/16-365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907444"/>
            <a:ext cx="5648623" cy="1204306"/>
          </a:xfrm>
        </p:spPr>
        <p:txBody>
          <a:bodyPr/>
          <a:lstStyle/>
          <a:p>
            <a:r>
              <a:rPr lang="en-US" sz="2800" dirty="0"/>
              <a:t>Assessing Diabetes Readmission with </a:t>
            </a:r>
            <a:br>
              <a:rPr lang="en-US" sz="2800" dirty="0"/>
            </a:br>
            <a:r>
              <a:rPr lang="en-US" sz="2800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355106" y="1733373"/>
            <a:ext cx="6511131" cy="8044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Springboard DSC Capstone Project I</a:t>
            </a:r>
          </a:p>
          <a:p>
            <a:r>
              <a:rPr lang="en-US" dirty="0"/>
              <a:t>Prepared by Alexander Olden</a:t>
            </a:r>
          </a:p>
          <a:p>
            <a:r>
              <a:rPr lang="en-US" dirty="0"/>
              <a:t>October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Bin the number of lab procedures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range of 1-132 with heavy skew initially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Change potentially useful IDs (e.g., admission type) to categorical 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One-hot encoding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6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Can be used for solving classification problems</a:t>
            </a:r>
            <a:endParaRPr lang="en-US" sz="2400" dirty="0"/>
          </a:p>
          <a:p>
            <a:pPr lvl="2">
              <a:buFont typeface="Arial"/>
              <a:buChar char="•"/>
            </a:pPr>
            <a:r>
              <a:rPr lang="en-US" sz="2400" dirty="0"/>
              <a:t> coefficients give log odds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Direct comparison with results from original research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80-20 split of training and test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3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regression: Model building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90123"/>
            <a:ext cx="7520940" cy="4036559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Regularization with L2 penalty </a:t>
            </a:r>
            <a:r>
              <a:rPr lang="en-US" sz="2400" dirty="0" smtClean="0"/>
              <a:t>parameter to control </a:t>
            </a:r>
            <a:r>
              <a:rPr lang="en-US" sz="2400" dirty="0" err="1" smtClean="0"/>
              <a:t>overfitting</a:t>
            </a:r>
            <a:endParaRPr lang="en-US" sz="2400" strike="sngStrike" dirty="0"/>
          </a:p>
          <a:p>
            <a:pPr lvl="2">
              <a:buFont typeface="Arial"/>
              <a:buChar char="•"/>
            </a:pPr>
            <a:r>
              <a:rPr lang="en-US" sz="2400" dirty="0"/>
              <a:t> variance-bias tradeoff </a:t>
            </a:r>
          </a:p>
          <a:p>
            <a:pPr marL="0" indent="0"/>
            <a:endParaRPr lang="en-US" sz="1200" dirty="0"/>
          </a:p>
          <a:p>
            <a:pPr>
              <a:buFont typeface="Arial"/>
              <a:buChar char="•"/>
            </a:pPr>
            <a:r>
              <a:rPr lang="en-US" sz="2400" dirty="0"/>
              <a:t>Weighting of positive and negative cases (.9 and .1)</a:t>
            </a:r>
          </a:p>
          <a:p>
            <a:pPr marL="0" indent="0"/>
            <a:endParaRPr lang="en-US" sz="1200" dirty="0"/>
          </a:p>
          <a:p>
            <a:pPr>
              <a:buFont typeface="Arial"/>
              <a:buChar char="•"/>
            </a:pPr>
            <a:r>
              <a:rPr lang="en-US" sz="2400" dirty="0"/>
              <a:t>Initial results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Accuracy scores of 80.85 percent and 82.44 percent for the training and test data, respectively 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For positive class, precision was .26 and recall was .5 in training data.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Performance metrics for test data were equally discouraging.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imbalanced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Ratio of non-readmitted to readmitted about 11:1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not fixed by weights in model</a:t>
            </a:r>
          </a:p>
          <a:p>
            <a:pPr lvl="2"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Correction through random undersampling and SMOTE oversampling methods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Tradeoff: reduced global accuracy (72.8% for training and 72.5% for test) for improved precision and recall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6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imbalanced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648" y="3275678"/>
            <a:ext cx="7520940" cy="1746068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Precision is slightly higher for test data. 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 Something to investigate in future work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24431"/>
              </p:ext>
            </p:extLst>
          </p:nvPr>
        </p:nvGraphicFramePr>
        <p:xfrm>
          <a:off x="2043524" y="1157899"/>
          <a:ext cx="4479399" cy="141450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9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31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31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Data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Data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75.2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75.5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67.5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67.5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1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15" y="365760"/>
            <a:ext cx="7835790" cy="548640"/>
          </a:xfrm>
        </p:spPr>
        <p:txBody>
          <a:bodyPr/>
          <a:lstStyle/>
          <a:p>
            <a:r>
              <a:rPr lang="en-US" dirty="0"/>
              <a:t>Logistic regression: important predictors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47316"/>
              </p:ext>
            </p:extLst>
          </p:nvPr>
        </p:nvGraphicFramePr>
        <p:xfrm>
          <a:off x="2150635" y="1576378"/>
          <a:ext cx="4820038" cy="282900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3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9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en-US" sz="1800" b="1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Coefficient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num_visits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0.589403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number_inpatient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0.284375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discharge_disposition_id_3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0.180511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discharge_disposition_id_22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0.138675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first_diag_injury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0.082984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8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072" y="365760"/>
            <a:ext cx="6262783" cy="548640"/>
          </a:xfrm>
        </p:spPr>
        <p:txBody>
          <a:bodyPr/>
          <a:lstStyle/>
          <a:p>
            <a:r>
              <a:rPr lang="en-US" dirty="0"/>
              <a:t>Logistic regression: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63395"/>
          </a:xfrm>
        </p:spPr>
        <p:txBody>
          <a:bodyPr>
            <a:normAutofit fontScale="85000"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The original researchers found medical specialty of “none” to have the highest coefficient. </a:t>
            </a:r>
          </a:p>
          <a:p>
            <a:pPr>
              <a:buFont typeface="Arial"/>
              <a:buChar char="•"/>
            </a:pPr>
            <a:endParaRPr lang="en-US" sz="1000" dirty="0"/>
          </a:p>
          <a:p>
            <a:pPr>
              <a:buFont typeface="Arial"/>
              <a:buChar char="•"/>
            </a:pPr>
            <a:r>
              <a:rPr lang="en-US" sz="2400" dirty="0"/>
              <a:t>They also found discharge disposition ID of “other” as second highest.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aligns with some combination of my third and fourth coefficients </a:t>
            </a:r>
          </a:p>
          <a:p>
            <a:pPr lvl="2">
              <a:buFont typeface="Arial"/>
              <a:buChar char="•"/>
            </a:pPr>
            <a:endParaRPr lang="en-US" sz="1100" dirty="0"/>
          </a:p>
          <a:p>
            <a:pPr>
              <a:buFont typeface="Arial"/>
              <a:buChar char="•"/>
            </a:pPr>
            <a:r>
              <a:rPr lang="en-US" sz="2400" dirty="0"/>
              <a:t>They also categorized discharge IDs into “home” and “other” but did not offer more information on categorizing ID numbers from the original data.</a:t>
            </a:r>
          </a:p>
          <a:p>
            <a:pPr>
              <a:buFont typeface="Arial"/>
              <a:buChar char="•"/>
            </a:pPr>
            <a:endParaRPr lang="en-US" sz="1200" dirty="0"/>
          </a:p>
          <a:p>
            <a:pPr>
              <a:buFont typeface="Arial"/>
              <a:buChar char="•"/>
            </a:pPr>
            <a:r>
              <a:rPr lang="en-US" sz="2400" dirty="0">
                <a:effectLst/>
              </a:rPr>
              <a:t>HbA1c was associated with not being readmitted within 30 days, but it was not a top predictor in my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51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8" y="365760"/>
            <a:ext cx="7056881" cy="548640"/>
          </a:xfrm>
        </p:spPr>
        <p:txBody>
          <a:bodyPr/>
          <a:lstStyle/>
          <a:p>
            <a:pPr algn="ctr"/>
            <a:r>
              <a:rPr lang="en-US" dirty="0" smtClean="0"/>
              <a:t>Exploring effect of choosing different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00" y="1100629"/>
            <a:ext cx="8326830" cy="102062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Random undersampling and SMOTE on loops of 10 samples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  Finding true positive and true negative rates each time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20" y="2130425"/>
            <a:ext cx="5214511" cy="398802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39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Tree-based methods: 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Initial model used weights for classes of dependent variable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Results were poor, similar to logistic regression</a:t>
            </a:r>
          </a:p>
          <a:p>
            <a:pPr marL="237744" lvl="2" indent="0">
              <a:buNone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Global accuracy of 90.84%, but precision and recall were 25.3% and 1.6%, respectively. 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Used random undersampling and SMOTE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1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forests: tuning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31" y="1100629"/>
            <a:ext cx="8384555" cy="1323662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Examine number of estimators (65), maximum number of variables (log2), and maximum tree depth (7)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Out-of-bag (OOB) error as metric</a:t>
            </a:r>
          </a:p>
        </p:txBody>
      </p:sp>
      <p:pic>
        <p:nvPicPr>
          <p:cNvPr id="4" name="Picture 3" descr="Macintosh HD:Users:alex:Desktop:Screen Shot 2017-09-20 at 11.33.51 AM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479" y="2655662"/>
            <a:ext cx="5425869" cy="36648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1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TO ANSWER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29229"/>
            <a:ext cx="7520940" cy="3579849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/>
              <a:t>Which medical variables predict hospital readmission within 30 days among diabetes patients? 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Of particular interest: measurement of HbA1c (glycated  hemoglobin), which forms when red blood cells join with glucose in the body 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Original researchers were interested in potential link between HbA1c and hyperglycemia.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9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78" y="365760"/>
            <a:ext cx="7734771" cy="548640"/>
          </a:xfrm>
        </p:spPr>
        <p:txBody>
          <a:bodyPr/>
          <a:lstStyle/>
          <a:p>
            <a:pPr algn="ctr"/>
            <a:r>
              <a:rPr lang="en-US" dirty="0"/>
              <a:t>random forests: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31" y="1100629"/>
            <a:ext cx="8384555" cy="55885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Random forest measures importance with Gini importance.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220914"/>
              </p:ext>
            </p:extLst>
          </p:nvPr>
        </p:nvGraphicFramePr>
        <p:xfrm>
          <a:off x="2150635" y="1937137"/>
          <a:ext cx="4820038" cy="282900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3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9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Franklin Gothic Book"/>
                        </a:rPr>
                        <a:t>Variable</a:t>
                      </a:r>
                      <a:endParaRPr lang="en-US" sz="1800" b="1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Franklin Gothic Book"/>
                        </a:rPr>
                        <a:t>Importance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num_visits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0.2438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race_Caucasian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0.0452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admission_source_id_7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0.0444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number_inpatient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0.0378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third_diag_other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0.0339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99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regressi0n vs.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4267444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Mutually important variables: 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number of visits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number of inpatient visits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discharge disposition IDs 3 and 22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age bracket 70-80 </a:t>
            </a:r>
          </a:p>
          <a:p>
            <a:pPr marL="237744" lvl="2" indent="0">
              <a:buNone/>
            </a:pPr>
            <a:endParaRPr lang="en-US" sz="1000" dirty="0"/>
          </a:p>
          <a:p>
            <a:pPr>
              <a:buFont typeface="Arial"/>
              <a:buChar char="•"/>
            </a:pPr>
            <a:r>
              <a:rPr lang="en-US" sz="2400" dirty="0"/>
              <a:t>Neither chose HbA1c as a top predictor. </a:t>
            </a:r>
          </a:p>
          <a:p>
            <a:pPr marL="0" indent="0"/>
            <a:endParaRPr lang="en-US" sz="1100" dirty="0"/>
          </a:p>
          <a:p>
            <a:pPr>
              <a:buFont typeface="Arial"/>
              <a:buChar char="•"/>
            </a:pPr>
            <a:r>
              <a:rPr lang="en-US" sz="2400" dirty="0"/>
              <a:t>Random forest </a:t>
            </a:r>
            <a:r>
              <a:rPr lang="en-US" sz="2400" dirty="0" smtClean="0"/>
              <a:t>yielded better results.</a:t>
            </a:r>
            <a:endParaRPr lang="en-US" sz="2400" dirty="0"/>
          </a:p>
          <a:p>
            <a:pPr lvl="2">
              <a:buFont typeface="Arial"/>
              <a:buChar char="•"/>
            </a:pPr>
            <a:r>
              <a:rPr lang="en-US" sz="2400" dirty="0"/>
              <a:t> better performance metrics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may handle continuous </a:t>
            </a:r>
            <a:r>
              <a:rPr lang="en-US" sz="2400" dirty="0" smtClean="0"/>
              <a:t>predictors better</a:t>
            </a:r>
            <a:endParaRPr lang="en-US" sz="2400" dirty="0"/>
          </a:p>
          <a:p>
            <a:pPr lvl="2">
              <a:buFont typeface="Arial"/>
              <a:buChar char="•"/>
            </a:pPr>
            <a:r>
              <a:rPr lang="en-US" sz="2400" dirty="0"/>
              <a:t> benefits of ensemble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0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66" y="365760"/>
            <a:ext cx="6652427" cy="548640"/>
          </a:xfrm>
        </p:spPr>
        <p:txBody>
          <a:bodyPr/>
          <a:lstStyle/>
          <a:p>
            <a:pPr algn="ctr"/>
            <a:r>
              <a:rPr lang="en-US" dirty="0" smtClean="0"/>
              <a:t>Exploring effect of choosing different samples</a:t>
            </a:r>
            <a:endParaRPr lang="en-US" dirty="0"/>
          </a:p>
        </p:txBody>
      </p:sp>
      <p:pic>
        <p:nvPicPr>
          <p:cNvPr id="4" name="Picture 3" descr="Macintosh HD:Users:alex:Desktop:Screen Shot 2017-09-20 at 8.34.38 PM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726" y="1345600"/>
            <a:ext cx="5794661" cy="41812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89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20104"/>
          </a:xfrm>
        </p:spPr>
        <p:txBody>
          <a:bodyPr>
            <a:normAutofit fontScale="85000"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Logistic regression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Transform continuous variables for more normal distributions </a:t>
            </a:r>
          </a:p>
          <a:p>
            <a:pPr marL="237744" lvl="2" indent="0">
              <a:buNone/>
            </a:pPr>
            <a:endParaRPr lang="en-US" sz="1100" dirty="0"/>
          </a:p>
          <a:p>
            <a:pPr>
              <a:buFont typeface="Arial"/>
              <a:buChar char="•"/>
            </a:pPr>
            <a:r>
              <a:rPr lang="en-US" sz="2400" dirty="0"/>
              <a:t>Ensemble model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Combine logistic regression and random forest using predicted probabilities from each</a:t>
            </a:r>
          </a:p>
          <a:p>
            <a:pPr marL="237744" lvl="2" indent="0">
              <a:buNone/>
            </a:pPr>
            <a:endParaRPr lang="en-US" sz="1100" dirty="0"/>
          </a:p>
          <a:p>
            <a:pPr>
              <a:buFont typeface="Arial"/>
              <a:buChar char="•"/>
            </a:pPr>
            <a:r>
              <a:rPr lang="en-US" sz="2400" dirty="0"/>
              <a:t>Interaction terms used by original researchers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Especially with HbA1c and primary </a:t>
            </a:r>
            <a:r>
              <a:rPr lang="en-US" sz="2400" dirty="0" smtClean="0"/>
              <a:t>diagnosis</a:t>
            </a:r>
          </a:p>
          <a:p>
            <a:pPr marL="237744" lvl="2" indent="0">
              <a:buNone/>
            </a:pPr>
            <a:endParaRPr lang="en-US" sz="11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Explore possible </a:t>
            </a:r>
            <a:r>
              <a:rPr lang="en-US" sz="2400" dirty="0" err="1" smtClean="0"/>
              <a:t>underfitting</a:t>
            </a:r>
            <a:r>
              <a:rPr lang="en-US" sz="2400" dirty="0" smtClean="0"/>
              <a:t> in correction of imbalance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 Possibly caused by resampling before splitting data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 May have created better metrics on test data in logistic model</a:t>
            </a:r>
            <a:endParaRPr lang="en-US" sz="2400" dirty="0"/>
          </a:p>
          <a:p>
            <a:pPr>
              <a:buFont typeface="Arial"/>
              <a:buChar char="•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85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HbA1c is a predictor of not being readmitted within 30 days, but it does not have as much predictive value as other variables do. </a:t>
            </a:r>
          </a:p>
          <a:p>
            <a:pPr marL="0" indent="0"/>
            <a:endParaRPr lang="en-US" sz="1000" dirty="0"/>
          </a:p>
          <a:p>
            <a:pPr>
              <a:buFont typeface="Arial"/>
              <a:buChar char="•"/>
            </a:pPr>
            <a:r>
              <a:rPr lang="en-US" sz="2400" dirty="0"/>
              <a:t>Closely monitor previous number of patient visits and inpatient visits.</a:t>
            </a:r>
          </a:p>
          <a:p>
            <a:pPr marL="0" indent="0"/>
            <a:endParaRPr lang="en-US" sz="1000" dirty="0"/>
          </a:p>
          <a:p>
            <a:pPr>
              <a:buFont typeface="Arial"/>
              <a:buChar char="•"/>
            </a:pPr>
            <a:r>
              <a:rPr lang="en-US" sz="2400" dirty="0"/>
              <a:t>Learn more about discharge disposition IDs (what the numbers indicate).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68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075" y="914400"/>
            <a:ext cx="8269106" cy="4382886"/>
          </a:xfrm>
        </p:spPr>
        <p:txBody>
          <a:bodyPr>
            <a:noAutofit/>
          </a:bodyPr>
          <a:lstStyle/>
          <a:p>
            <a:pPr lvl="0">
              <a:buAutoNum type="arabicPeriod"/>
            </a:pPr>
            <a:r>
              <a:rPr lang="en-US" sz="1400" dirty="0" err="1" smtClean="0"/>
              <a:t>Beata</a:t>
            </a:r>
            <a:r>
              <a:rPr lang="en-US" sz="1400" dirty="0" smtClean="0"/>
              <a:t> </a:t>
            </a:r>
            <a:r>
              <a:rPr lang="en-US" sz="1400" dirty="0"/>
              <a:t>Strack, Jonathan P. DeShazo, Chris Gennings, Juan L. Olmo, Sebastian Ventura, Krzysztof J. Cios, and John N. </a:t>
            </a:r>
            <a:r>
              <a:rPr lang="en-US" sz="1400" dirty="0" err="1" smtClean="0"/>
              <a:t>Clore</a:t>
            </a:r>
            <a:r>
              <a:rPr lang="en-US" sz="1400" dirty="0" smtClean="0"/>
              <a:t>. </a:t>
            </a:r>
            <a:r>
              <a:rPr lang="en-US" sz="1400" dirty="0"/>
              <a:t>“Impact of HbA1c Measurement on Hospital Readmission Rates: Analysis of 70,000 Clinical Database Patient </a:t>
            </a:r>
            <a:r>
              <a:rPr lang="en-US" sz="1400" dirty="0" smtClean="0"/>
              <a:t>Records.” </a:t>
            </a:r>
            <a:r>
              <a:rPr lang="en-US" sz="1400" dirty="0"/>
              <a:t>BioMed Research International, vol. 2014, Article ID 781670, 11 pages, 2014. </a:t>
            </a:r>
          </a:p>
          <a:p>
            <a:pPr>
              <a:buAutoNum type="arabicPeriod"/>
            </a:pPr>
            <a:endParaRPr lang="en-US" sz="800" dirty="0"/>
          </a:p>
          <a:p>
            <a:pPr lvl="0"/>
            <a:r>
              <a:rPr lang="en-US" sz="1400" dirty="0"/>
              <a:t>2. </a:t>
            </a:r>
            <a:r>
              <a:rPr lang="en-US" sz="1400" dirty="0" smtClean="0"/>
              <a:t> 	This </a:t>
            </a:r>
            <a:r>
              <a:rPr lang="en-US" sz="1400" dirty="0"/>
              <a:t>data set was obtained from a previous study done to explore a similar problem. It included about 102,000 observations and 50 variables. More information is available here: </a:t>
            </a:r>
            <a:r>
              <a:rPr lang="en-US" sz="1400" u="sng" dirty="0">
                <a:hlinkClick r:id="rId2"/>
              </a:rPr>
              <a:t>http://archive.ics.uci.edu/ml/datasets/Diabetes+130-US+hospitals+for+years+1999-2008</a:t>
            </a:r>
            <a:r>
              <a:rPr lang="en-US" sz="1400" dirty="0" smtClean="0"/>
              <a:t>.</a:t>
            </a:r>
          </a:p>
          <a:p>
            <a:pPr lvl="0"/>
            <a:endParaRPr lang="en-US" sz="800" dirty="0"/>
          </a:p>
          <a:p>
            <a:pPr lvl="0"/>
            <a:r>
              <a:rPr lang="en-US" sz="1400" dirty="0"/>
              <a:t>3. </a:t>
            </a:r>
            <a:r>
              <a:rPr lang="en-US" sz="1400" dirty="0" smtClean="0"/>
              <a:t>	Guillaume  </a:t>
            </a:r>
            <a:r>
              <a:rPr lang="en-US" sz="1400" dirty="0" err="1" smtClean="0"/>
              <a:t>Lema</a:t>
            </a:r>
            <a:r>
              <a:rPr lang="en-US" sz="1400" dirty="0" smtClean="0"/>
              <a:t>, Fernando </a:t>
            </a:r>
            <a:r>
              <a:rPr lang="en-US" sz="1400" dirty="0" err="1" smtClean="0"/>
              <a:t>Nogueira</a:t>
            </a:r>
            <a:r>
              <a:rPr lang="en-US" sz="1400" dirty="0" smtClean="0"/>
              <a:t>, </a:t>
            </a:r>
            <a:r>
              <a:rPr lang="en-US" sz="1400" dirty="0"/>
              <a:t>and Christos K. </a:t>
            </a:r>
            <a:r>
              <a:rPr lang="en-US" sz="1400" dirty="0" err="1" smtClean="0"/>
              <a:t>Aridas</a:t>
            </a:r>
            <a:r>
              <a:rPr lang="en-US" sz="1400" dirty="0"/>
              <a:t>.</a:t>
            </a:r>
            <a:r>
              <a:rPr lang="en-US" sz="1400" dirty="0" smtClean="0"/>
              <a:t> “Imbalanced</a:t>
            </a:r>
            <a:r>
              <a:rPr lang="en-US" sz="1400" dirty="0"/>
              <a:t>-learn: A Python Toolbox to Tackle the Curse of Imbalanced Datasets in Machine </a:t>
            </a:r>
            <a:r>
              <a:rPr lang="en-US" sz="1400" dirty="0" smtClean="0"/>
              <a:t>Learning.” Journal </a:t>
            </a:r>
            <a:r>
              <a:rPr lang="en-US" sz="1400" dirty="0"/>
              <a:t>of Machine Learning </a:t>
            </a:r>
            <a:r>
              <a:rPr lang="en-US" sz="1400" dirty="0" smtClean="0"/>
              <a:t>Research, vol. 18, no. 17, </a:t>
            </a:r>
            <a:r>
              <a:rPr lang="en-US" sz="1400" dirty="0"/>
              <a:t>pages </a:t>
            </a:r>
            <a:r>
              <a:rPr lang="en-US" sz="1400" dirty="0" smtClean="0"/>
              <a:t>1</a:t>
            </a:r>
            <a:r>
              <a:rPr lang="en-US" sz="1400" dirty="0"/>
              <a:t>-5, </a:t>
            </a:r>
            <a:r>
              <a:rPr lang="en-US" sz="1400" dirty="0" smtClean="0"/>
              <a:t>2017. </a:t>
            </a: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://jmlr.org/papers/v18/16-365.</a:t>
            </a:r>
            <a:r>
              <a:rPr lang="en-US" sz="1400" dirty="0" smtClean="0">
                <a:hlinkClick r:id="rId3"/>
              </a:rPr>
              <a:t>html</a:t>
            </a:r>
            <a:r>
              <a:rPr lang="en-US" sz="1400" dirty="0" smtClean="0"/>
              <a:t>.</a:t>
            </a:r>
            <a:endParaRPr lang="en-US" sz="1400" dirty="0"/>
          </a:p>
          <a:p>
            <a:pPr lvl="0"/>
            <a:endParaRPr lang="en-US" sz="800" dirty="0"/>
          </a:p>
          <a:p>
            <a:r>
              <a:rPr lang="en-US" sz="1400" dirty="0"/>
              <a:t>4</a:t>
            </a:r>
            <a:r>
              <a:rPr lang="en-US" sz="1400"/>
              <a:t>. </a:t>
            </a:r>
            <a:r>
              <a:rPr lang="en-US" sz="1400" smtClean="0"/>
              <a:t>	F</a:t>
            </a:r>
            <a:r>
              <a:rPr lang="en-US" sz="1400" dirty="0"/>
              <a:t>. </a:t>
            </a:r>
            <a:r>
              <a:rPr lang="en-US" sz="1400" dirty="0" err="1"/>
              <a:t>Pedregosa</a:t>
            </a:r>
            <a:r>
              <a:rPr lang="en-US" sz="1400" dirty="0"/>
              <a:t>, G. </a:t>
            </a:r>
            <a:r>
              <a:rPr lang="en-US" sz="1400" dirty="0" err="1"/>
              <a:t>Varoquaux</a:t>
            </a:r>
            <a:r>
              <a:rPr lang="en-US" sz="1400" dirty="0"/>
              <a:t>, A. </a:t>
            </a:r>
            <a:r>
              <a:rPr lang="en-US" sz="1400" dirty="0" err="1"/>
              <a:t>Gramfort</a:t>
            </a:r>
            <a:r>
              <a:rPr lang="en-US" sz="1400" dirty="0"/>
              <a:t>, V. Michel, B. </a:t>
            </a:r>
            <a:r>
              <a:rPr lang="en-US" sz="1400" dirty="0" err="1"/>
              <a:t>Thirion</a:t>
            </a:r>
            <a:r>
              <a:rPr lang="en-US" sz="1400" dirty="0"/>
              <a:t>, O. </a:t>
            </a:r>
            <a:r>
              <a:rPr lang="en-US" sz="1400" dirty="0" err="1"/>
              <a:t>Grisel</a:t>
            </a:r>
            <a:r>
              <a:rPr lang="en-US" sz="1400" dirty="0"/>
              <a:t>, M. </a:t>
            </a:r>
            <a:r>
              <a:rPr lang="en-US" sz="1400" dirty="0" err="1"/>
              <a:t>Blondel</a:t>
            </a:r>
            <a:r>
              <a:rPr lang="en-US" sz="1400" dirty="0"/>
              <a:t>, P. </a:t>
            </a:r>
            <a:r>
              <a:rPr lang="en-US" sz="1400" dirty="0" err="1"/>
              <a:t>Prettenhofer</a:t>
            </a:r>
            <a:r>
              <a:rPr lang="en-US" sz="1400" dirty="0"/>
              <a:t>, R. Weiss, V. </a:t>
            </a:r>
            <a:r>
              <a:rPr lang="en-US" sz="1400" dirty="0" err="1"/>
              <a:t>Dubourg</a:t>
            </a:r>
            <a:r>
              <a:rPr lang="en-US" sz="1400" dirty="0"/>
              <a:t>, J. </a:t>
            </a:r>
            <a:r>
              <a:rPr lang="en-US" sz="1400" dirty="0" err="1"/>
              <a:t>Vanderplas</a:t>
            </a:r>
            <a:r>
              <a:rPr lang="en-US" sz="1400" dirty="0"/>
              <a:t>, A. </a:t>
            </a:r>
            <a:r>
              <a:rPr lang="en-US" sz="1400" dirty="0" err="1"/>
              <a:t>Passos</a:t>
            </a:r>
            <a:r>
              <a:rPr lang="en-US" sz="1400" dirty="0"/>
              <a:t>, D. </a:t>
            </a:r>
            <a:r>
              <a:rPr lang="en-US" sz="1400" dirty="0" err="1"/>
              <a:t>Cournapeau</a:t>
            </a:r>
            <a:r>
              <a:rPr lang="en-US" sz="1400" dirty="0"/>
              <a:t>, M. </a:t>
            </a:r>
            <a:r>
              <a:rPr lang="en-US" sz="1400" dirty="0" err="1"/>
              <a:t>Brucher</a:t>
            </a:r>
            <a:r>
              <a:rPr lang="en-US" sz="1400" dirty="0"/>
              <a:t>, M. Perrot, and E. </a:t>
            </a:r>
            <a:r>
              <a:rPr lang="en-US" sz="1400" dirty="0" err="1"/>
              <a:t>Duchesnay</a:t>
            </a:r>
            <a:r>
              <a:rPr lang="en-US" sz="1400" dirty="0"/>
              <a:t>. “</a:t>
            </a:r>
            <a:r>
              <a:rPr lang="en-US" sz="1400" dirty="0" err="1"/>
              <a:t>Scikit</a:t>
            </a:r>
            <a:r>
              <a:rPr lang="en-US" sz="1400" dirty="0"/>
              <a:t>-learn: Machine Learning in Python.” Journal of Machine Learning Research,  vol. 12,  pages 2825-2830, 2011.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attributes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27588"/>
            <a:ext cx="7806927" cy="3352889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102,000 observations and 50 variables to start 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Binary dependent variable: readmitted (or not) within 30 days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Potential sources of bias addressed: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Multiple encounters per patient 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Discharges to hospice or due to death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Weight, payer code, and attending-physician specialty dropped (&gt; 50% missing)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ID variables also dropped (no predictive value)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Other variables with less than 3% missing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Removed only rows with relevant values missing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 adjustments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Grouping of diagnosis codes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HbA1c test as binary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Four categories initially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Number of patient visits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Created in removal of multiple patient visits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2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6705"/>
          </a:xfrm>
        </p:spPr>
        <p:txBody>
          <a:bodyPr>
            <a:noAutofit/>
          </a:bodyPr>
          <a:lstStyle/>
          <a:p>
            <a:pPr marL="0" indent="0" algn="ctr"/>
            <a:r>
              <a:rPr lang="en-US" sz="2400" dirty="0"/>
              <a:t>Patient age skews older.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21" y="1805733"/>
            <a:ext cx="6329928" cy="46879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97" y="1100628"/>
            <a:ext cx="8369746" cy="486705"/>
          </a:xfrm>
        </p:spPr>
        <p:txBody>
          <a:bodyPr>
            <a:noAutofit/>
          </a:bodyPr>
          <a:lstStyle/>
          <a:p>
            <a:pPr marL="0" indent="0" algn="ctr"/>
            <a:r>
              <a:rPr lang="en-US" sz="2400" dirty="0"/>
              <a:t>Multicollinearity is likely not an issue for key predictor variables. 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32" y="1702336"/>
            <a:ext cx="4966335" cy="47809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6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97" y="5169972"/>
            <a:ext cx="8052259" cy="1280372"/>
          </a:xfrm>
        </p:spPr>
        <p:txBody>
          <a:bodyPr>
            <a:noAutofit/>
          </a:bodyPr>
          <a:lstStyle/>
          <a:p>
            <a:pPr marL="0" indent="0" algn="ctr"/>
            <a:r>
              <a:rPr lang="en-US" sz="2400" dirty="0"/>
              <a:t>Patients with HbA1c levels tested were less likely to be readmitted within 30 days than were untested patients, and the relationship is not due to chance.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01675"/>
              </p:ext>
            </p:extLst>
          </p:nvPr>
        </p:nvGraphicFramePr>
        <p:xfrm>
          <a:off x="2043524" y="2384475"/>
          <a:ext cx="5072824" cy="23369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682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82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82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682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22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HbAlc</a:t>
                      </a:r>
                      <a:r>
                        <a:rPr lang="en-US" sz="1800" b="1" dirty="0">
                          <a:effectLst/>
                        </a:rPr>
                        <a:t> Test?</a:t>
                      </a:r>
                      <a:endParaRPr lang="en-US" sz="1800" b="1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Readmission Within 30</a:t>
                      </a:r>
                      <a:r>
                        <a:rPr lang="en-US" sz="1800" baseline="0" dirty="0">
                          <a:effectLst/>
                        </a:rPr>
                        <a:t> Days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  No                Yes</a:t>
                      </a:r>
                      <a:r>
                        <a:rPr lang="en-US" sz="1800" b="0" baseline="0" dirty="0">
                          <a:effectLst/>
                          <a:latin typeface="Franklin Gothic Book"/>
                          <a:ea typeface="ＭＳ 明朝"/>
                          <a:cs typeface="Franklin Gothic Book"/>
                        </a:rPr>
                        <a:t>                  </a:t>
                      </a:r>
                      <a:r>
                        <a:rPr lang="en-US" sz="1800" dirty="0">
                          <a:effectLst/>
                        </a:rPr>
                        <a:t>All     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No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49718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5033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54751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Yes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11052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1041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12093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All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60770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6074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66844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105242" y="1253027"/>
            <a:ext cx="6918534" cy="4867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2400" dirty="0"/>
              <a:t>Chi-square test for independence between HbA1c test and dependent variable.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1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97" y="1100628"/>
            <a:ext cx="8052259" cy="486705"/>
          </a:xfrm>
        </p:spPr>
        <p:txBody>
          <a:bodyPr>
            <a:noAutofit/>
          </a:bodyPr>
          <a:lstStyle/>
          <a:p>
            <a:pPr marL="0" indent="0" algn="ctr"/>
            <a:r>
              <a:rPr lang="en-US" sz="2400" dirty="0"/>
              <a:t>Number of hospital visits may have predictive power. 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52" y="1642427"/>
            <a:ext cx="5418460" cy="47934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79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9014</TotalTime>
  <Words>1023</Words>
  <Application>Microsoft Macintosh PowerPoint</Application>
  <PresentationFormat>On-screen Show (4:3)</PresentationFormat>
  <Paragraphs>215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Angles</vt:lpstr>
      <vt:lpstr>Assessing Diabetes Readmission with  Machine Learning</vt:lpstr>
      <vt:lpstr>QUESTION TO ANSWER </vt:lpstr>
      <vt:lpstr>Data attributes and limitations</vt:lpstr>
      <vt:lpstr>missing data</vt:lpstr>
      <vt:lpstr>Variable adjustments</vt:lpstr>
      <vt:lpstr>Exploratory analysis</vt:lpstr>
      <vt:lpstr>Exploratory analysis</vt:lpstr>
      <vt:lpstr>Exploratory analysis</vt:lpstr>
      <vt:lpstr>Exploratory analysis</vt:lpstr>
      <vt:lpstr>preprocessing</vt:lpstr>
      <vt:lpstr>Logistic regression</vt:lpstr>
      <vt:lpstr>Logistic regression: Model building </vt:lpstr>
      <vt:lpstr>Logistic regression: imbalanced data</vt:lpstr>
      <vt:lpstr>Logistic regression: imbalanced data</vt:lpstr>
      <vt:lpstr>Logistic regression: important predictors</vt:lpstr>
      <vt:lpstr>Logistic regression: comparisons</vt:lpstr>
      <vt:lpstr>Exploring effect of choosing different samples</vt:lpstr>
      <vt:lpstr>Tree-based methods: random forests</vt:lpstr>
      <vt:lpstr>random forests: tuning parameters</vt:lpstr>
      <vt:lpstr>random forests: results</vt:lpstr>
      <vt:lpstr>Logistic regressi0n vs. random forest</vt:lpstr>
      <vt:lpstr>Exploring effect of choosing different samples</vt:lpstr>
      <vt:lpstr>Summary and future work</vt:lpstr>
      <vt:lpstr>recommendations</vt:lpstr>
      <vt:lpstr>references</vt:lpstr>
    </vt:vector>
  </TitlesOfParts>
  <Company>Villanova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Undergraduate academic help preferences</dc:title>
  <dc:creator>Alexander Olden</dc:creator>
  <cp:lastModifiedBy>Alexander Olden</cp:lastModifiedBy>
  <cp:revision>210</cp:revision>
  <dcterms:created xsi:type="dcterms:W3CDTF">2015-04-26T13:09:50Z</dcterms:created>
  <dcterms:modified xsi:type="dcterms:W3CDTF">2017-10-08T22:17:41Z</dcterms:modified>
</cp:coreProperties>
</file>