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70" r:id="rId4"/>
    <p:sldId id="259" r:id="rId5"/>
    <p:sldId id="274" r:id="rId6"/>
    <p:sldId id="275" r:id="rId7"/>
    <p:sldId id="276" r:id="rId8"/>
    <p:sldId id="277" r:id="rId9"/>
    <p:sldId id="278" r:id="rId10"/>
    <p:sldId id="273" r:id="rId11"/>
    <p:sldId id="283" r:id="rId12"/>
    <p:sldId id="284" r:id="rId13"/>
    <p:sldId id="280" r:id="rId14"/>
    <p:sldId id="285" r:id="rId15"/>
    <p:sldId id="286" r:id="rId16"/>
    <p:sldId id="287" r:id="rId17"/>
    <p:sldId id="282" r:id="rId18"/>
    <p:sldId id="290" r:id="rId19"/>
    <p:sldId id="291" r:id="rId20"/>
    <p:sldId id="294" r:id="rId21"/>
    <p:sldId id="292" r:id="rId22"/>
    <p:sldId id="293" r:id="rId23"/>
    <p:sldId id="297" r:id="rId24"/>
    <p:sldId id="298" r:id="rId25"/>
    <p:sldId id="29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12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September 29,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September 29,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September 29, 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September 29,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September 29,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September 29, 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September 29,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September 29, 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rchive.ics.uci.edu/ml/datasets/Diabetes+130-US+hospitals+for+years+1999-20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Assessing Diabetes Readmission with Machine Learning</a:t>
            </a:r>
          </a:p>
        </p:txBody>
      </p:sp>
      <p:sp>
        <p:nvSpPr>
          <p:cNvPr id="3" name="Subtitle 2"/>
          <p:cNvSpPr>
            <a:spLocks noGrp="1"/>
          </p:cNvSpPr>
          <p:nvPr>
            <p:ph type="subTitle" idx="1"/>
          </p:nvPr>
        </p:nvSpPr>
        <p:spPr/>
        <p:txBody>
          <a:bodyPr/>
          <a:lstStyle/>
          <a:p>
            <a:r>
              <a:rPr lang="en-US" dirty="0" smtClean="0"/>
              <a:t>Prepared by Alexander Olden</a:t>
            </a:r>
            <a:endParaRPr lang="en-US" dirty="0"/>
          </a:p>
        </p:txBody>
      </p:sp>
    </p:spTree>
    <p:extLst>
      <p:ext uri="{BB962C8B-B14F-4D97-AF65-F5344CB8AC3E}">
        <p14:creationId xmlns:p14="http://schemas.microsoft.com/office/powerpoint/2010/main" val="285461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preprocessing</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Bin the number of lab procedures</a:t>
            </a:r>
          </a:p>
          <a:p>
            <a:pPr lvl="2">
              <a:buFont typeface="Arial"/>
              <a:buChar char="•"/>
            </a:pPr>
            <a:r>
              <a:rPr lang="en-US" sz="2400" dirty="0"/>
              <a:t> </a:t>
            </a:r>
            <a:r>
              <a:rPr lang="en-US" sz="2400" dirty="0" smtClean="0"/>
              <a:t>range of 1-132 with heavy skew initially</a:t>
            </a:r>
          </a:p>
          <a:p>
            <a:pPr marL="0" indent="0"/>
            <a:endParaRPr lang="en-US" sz="2400" dirty="0" smtClean="0"/>
          </a:p>
          <a:p>
            <a:pPr>
              <a:buFont typeface="Arial"/>
              <a:buChar char="•"/>
            </a:pPr>
            <a:r>
              <a:rPr lang="en-US" sz="2400" dirty="0" smtClean="0"/>
              <a:t>Change potentially useful IDs (e.g., admission type) to categorical </a:t>
            </a:r>
          </a:p>
          <a:p>
            <a:pPr>
              <a:buFont typeface="Arial"/>
              <a:buChar char="•"/>
            </a:pPr>
            <a:endParaRPr lang="en-US" sz="2400" dirty="0"/>
          </a:p>
          <a:p>
            <a:pPr>
              <a:buFont typeface="Arial"/>
              <a:buChar char="•"/>
            </a:pPr>
            <a:r>
              <a:rPr lang="en-US" sz="2400" dirty="0"/>
              <a:t>One-hot </a:t>
            </a:r>
            <a:r>
              <a:rPr lang="en-US" sz="2400" dirty="0" smtClean="0"/>
              <a:t>encoding </a:t>
            </a:r>
            <a:endParaRPr lang="en-US" sz="2400" dirty="0"/>
          </a:p>
        </p:txBody>
      </p:sp>
    </p:spTree>
    <p:extLst>
      <p:ext uri="{BB962C8B-B14F-4D97-AF65-F5344CB8AC3E}">
        <p14:creationId xmlns:p14="http://schemas.microsoft.com/office/powerpoint/2010/main" val="401006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regression</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Good for predicting categorical outcomes</a:t>
            </a:r>
          </a:p>
          <a:p>
            <a:pPr lvl="2">
              <a:buFont typeface="Arial"/>
              <a:buChar char="•"/>
            </a:pPr>
            <a:r>
              <a:rPr lang="en-US" sz="2400" dirty="0"/>
              <a:t> </a:t>
            </a:r>
            <a:r>
              <a:rPr lang="en-US" sz="2400" dirty="0" smtClean="0"/>
              <a:t>coefficients give log odds</a:t>
            </a:r>
          </a:p>
          <a:p>
            <a:pPr marL="0" indent="0"/>
            <a:endParaRPr lang="en-US" sz="2400" dirty="0" smtClean="0"/>
          </a:p>
          <a:p>
            <a:pPr>
              <a:buFont typeface="Arial"/>
              <a:buChar char="•"/>
            </a:pPr>
            <a:r>
              <a:rPr lang="en-US" sz="2400" dirty="0" smtClean="0"/>
              <a:t>Direct comparison with results from original research</a:t>
            </a:r>
          </a:p>
          <a:p>
            <a:pPr>
              <a:buFont typeface="Arial"/>
              <a:buChar char="•"/>
            </a:pPr>
            <a:endParaRPr lang="en-US" sz="2400" dirty="0"/>
          </a:p>
          <a:p>
            <a:pPr>
              <a:buFont typeface="Arial"/>
              <a:buChar char="•"/>
            </a:pPr>
            <a:r>
              <a:rPr lang="en-US" sz="2400" dirty="0" smtClean="0"/>
              <a:t>80-20 split of training and test data</a:t>
            </a:r>
            <a:endParaRPr lang="en-US" sz="2400" dirty="0"/>
          </a:p>
        </p:txBody>
      </p:sp>
    </p:spTree>
    <p:extLst>
      <p:ext uri="{BB962C8B-B14F-4D97-AF65-F5344CB8AC3E}">
        <p14:creationId xmlns:p14="http://schemas.microsoft.com/office/powerpoint/2010/main" val="65023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regression: Model building	</a:t>
            </a:r>
            <a:endParaRPr lang="en-US" dirty="0"/>
          </a:p>
        </p:txBody>
      </p:sp>
      <p:sp>
        <p:nvSpPr>
          <p:cNvPr id="3" name="Content Placeholder 2"/>
          <p:cNvSpPr>
            <a:spLocks noGrp="1"/>
          </p:cNvSpPr>
          <p:nvPr>
            <p:ph idx="1"/>
          </p:nvPr>
        </p:nvSpPr>
        <p:spPr>
          <a:xfrm>
            <a:off x="822960" y="1090123"/>
            <a:ext cx="7520940" cy="4036559"/>
          </a:xfrm>
        </p:spPr>
        <p:txBody>
          <a:bodyPr>
            <a:normAutofit fontScale="85000" lnSpcReduction="10000"/>
          </a:bodyPr>
          <a:lstStyle/>
          <a:p>
            <a:pPr>
              <a:buFont typeface="Arial"/>
              <a:buChar char="•"/>
            </a:pPr>
            <a:r>
              <a:rPr lang="en-US" sz="2400" dirty="0" smtClean="0"/>
              <a:t>Regularization parameter for non-linear splitting</a:t>
            </a:r>
          </a:p>
          <a:p>
            <a:pPr lvl="2">
              <a:buFont typeface="Arial"/>
              <a:buChar char="•"/>
            </a:pPr>
            <a:r>
              <a:rPr lang="en-US" sz="2400" dirty="0"/>
              <a:t> </a:t>
            </a:r>
            <a:r>
              <a:rPr lang="en-US" sz="2400" dirty="0" smtClean="0"/>
              <a:t>variance-bias tradeoff </a:t>
            </a:r>
          </a:p>
          <a:p>
            <a:pPr marL="0" indent="0"/>
            <a:endParaRPr lang="en-US" sz="1200" dirty="0" smtClean="0"/>
          </a:p>
          <a:p>
            <a:pPr>
              <a:buFont typeface="Arial"/>
              <a:buChar char="•"/>
            </a:pPr>
            <a:r>
              <a:rPr lang="en-US" sz="2400" dirty="0" smtClean="0"/>
              <a:t>L2 penalty to control overfitting</a:t>
            </a:r>
          </a:p>
          <a:p>
            <a:pPr marL="0" indent="0"/>
            <a:endParaRPr lang="en-US" sz="1200" dirty="0"/>
          </a:p>
          <a:p>
            <a:pPr>
              <a:buFont typeface="Arial"/>
              <a:buChar char="•"/>
            </a:pPr>
            <a:r>
              <a:rPr lang="en-US" sz="2400" dirty="0" smtClean="0"/>
              <a:t>Weighting of positive and negative cases (.9 and .1)</a:t>
            </a:r>
          </a:p>
          <a:p>
            <a:pPr marL="0" indent="0"/>
            <a:endParaRPr lang="en-US" sz="1200" dirty="0" smtClean="0"/>
          </a:p>
          <a:p>
            <a:pPr>
              <a:buFont typeface="Arial"/>
              <a:buChar char="•"/>
            </a:pPr>
            <a:r>
              <a:rPr lang="en-US" sz="2400" dirty="0" smtClean="0"/>
              <a:t>Initial results</a:t>
            </a:r>
          </a:p>
          <a:p>
            <a:pPr lvl="2">
              <a:buFont typeface="Arial"/>
              <a:buChar char="•"/>
            </a:pPr>
            <a:r>
              <a:rPr lang="en-US" sz="2400" dirty="0"/>
              <a:t>A</a:t>
            </a:r>
            <a:r>
              <a:rPr lang="en-US" sz="2400" dirty="0" smtClean="0"/>
              <a:t>ccuracy </a:t>
            </a:r>
            <a:r>
              <a:rPr lang="en-US" sz="2400" dirty="0"/>
              <a:t>scores of 80.85 percent and 82.44 percent for the training and test data, respectively</a:t>
            </a:r>
            <a:r>
              <a:rPr lang="en-US" sz="2400" dirty="0"/>
              <a:t> </a:t>
            </a:r>
            <a:endParaRPr lang="en-US" sz="2400" dirty="0" smtClean="0"/>
          </a:p>
          <a:p>
            <a:pPr lvl="2">
              <a:buFont typeface="Arial"/>
              <a:buChar char="•"/>
            </a:pPr>
            <a:r>
              <a:rPr lang="en-US" sz="2400" dirty="0" smtClean="0"/>
              <a:t>For positive class, precision was </a:t>
            </a:r>
            <a:r>
              <a:rPr lang="en-US" sz="2400" dirty="0"/>
              <a:t>.26 and recall was .</a:t>
            </a:r>
            <a:r>
              <a:rPr lang="en-US" sz="2400" dirty="0" smtClean="0"/>
              <a:t>5</a:t>
            </a:r>
            <a:r>
              <a:rPr lang="en-US" sz="2400" dirty="0"/>
              <a:t> </a:t>
            </a:r>
            <a:r>
              <a:rPr lang="en-US" sz="2400" dirty="0" smtClean="0"/>
              <a:t>in training data.</a:t>
            </a:r>
          </a:p>
          <a:p>
            <a:pPr lvl="2">
              <a:buFont typeface="Arial"/>
              <a:buChar char="•"/>
            </a:pPr>
            <a:r>
              <a:rPr lang="en-US" sz="2400" dirty="0" smtClean="0"/>
              <a:t>Performance metrics for test data were equally discouraging. </a:t>
            </a:r>
          </a:p>
        </p:txBody>
      </p:sp>
    </p:spTree>
    <p:extLst>
      <p:ext uri="{BB962C8B-B14F-4D97-AF65-F5344CB8AC3E}">
        <p14:creationId xmlns:p14="http://schemas.microsoft.com/office/powerpoint/2010/main" val="5591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imbalanced data</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Ratio of non-readmitted to readmitted about 11:1</a:t>
            </a:r>
          </a:p>
          <a:p>
            <a:pPr lvl="2">
              <a:buFont typeface="Arial"/>
              <a:buChar char="•"/>
            </a:pPr>
            <a:r>
              <a:rPr lang="en-US" sz="2400" dirty="0"/>
              <a:t> </a:t>
            </a:r>
            <a:r>
              <a:rPr lang="en-US" sz="2400" dirty="0" smtClean="0"/>
              <a:t>not fixed by weights in model</a:t>
            </a:r>
          </a:p>
          <a:p>
            <a:pPr lvl="2">
              <a:buFont typeface="Arial"/>
              <a:buChar char="•"/>
            </a:pPr>
            <a:endParaRPr lang="en-US" sz="2400" dirty="0"/>
          </a:p>
          <a:p>
            <a:pPr>
              <a:buFont typeface="Arial"/>
              <a:buChar char="•"/>
            </a:pPr>
            <a:r>
              <a:rPr lang="en-US" sz="2400" dirty="0" smtClean="0"/>
              <a:t>Correction through random undersampling and SMOTE oversampling methods</a:t>
            </a:r>
          </a:p>
          <a:p>
            <a:pPr marL="0" indent="0"/>
            <a:endParaRPr lang="en-US" sz="2400" dirty="0" smtClean="0"/>
          </a:p>
          <a:p>
            <a:pPr>
              <a:buFont typeface="Arial"/>
              <a:buChar char="•"/>
            </a:pPr>
            <a:r>
              <a:rPr lang="en-US" sz="2400" dirty="0" smtClean="0"/>
              <a:t>Tradeoff: reduced global accuracy (72.8% for training and 72.5% for test) for improved precision and recall</a:t>
            </a:r>
            <a:endParaRPr lang="en-US" sz="2400" dirty="0"/>
          </a:p>
        </p:txBody>
      </p:sp>
    </p:spTree>
    <p:extLst>
      <p:ext uri="{BB962C8B-B14F-4D97-AF65-F5344CB8AC3E}">
        <p14:creationId xmlns:p14="http://schemas.microsoft.com/office/powerpoint/2010/main" val="322536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imbalanced data</a:t>
            </a:r>
            <a:endParaRPr lang="en-US" dirty="0"/>
          </a:p>
        </p:txBody>
      </p:sp>
      <p:sp>
        <p:nvSpPr>
          <p:cNvPr id="3" name="Content Placeholder 2"/>
          <p:cNvSpPr>
            <a:spLocks noGrp="1"/>
          </p:cNvSpPr>
          <p:nvPr>
            <p:ph idx="1"/>
          </p:nvPr>
        </p:nvSpPr>
        <p:spPr>
          <a:xfrm>
            <a:off x="678648" y="2886060"/>
            <a:ext cx="7520940" cy="2135686"/>
          </a:xfrm>
        </p:spPr>
        <p:txBody>
          <a:bodyPr>
            <a:normAutofit/>
          </a:bodyPr>
          <a:lstStyle/>
          <a:p>
            <a:pPr>
              <a:buFont typeface="Arial"/>
              <a:buChar char="•"/>
            </a:pPr>
            <a:r>
              <a:rPr lang="en-US" sz="2400" dirty="0"/>
              <a:t>P</a:t>
            </a:r>
            <a:r>
              <a:rPr lang="en-US" sz="2400" dirty="0" smtClean="0"/>
              <a:t>recision </a:t>
            </a:r>
            <a:r>
              <a:rPr lang="en-US" sz="2400" dirty="0"/>
              <a:t>is slightly higher </a:t>
            </a:r>
            <a:r>
              <a:rPr lang="en-US" sz="2400" dirty="0" smtClean="0"/>
              <a:t>for test data. </a:t>
            </a:r>
          </a:p>
          <a:p>
            <a:pPr marL="0" indent="0"/>
            <a:endParaRPr lang="en-US" sz="2400" dirty="0" smtClean="0"/>
          </a:p>
          <a:p>
            <a:pPr>
              <a:buFont typeface="Arial"/>
              <a:buChar char="•"/>
            </a:pPr>
            <a:r>
              <a:rPr lang="en-US" sz="2400" dirty="0" smtClean="0"/>
              <a:t>Although </a:t>
            </a:r>
            <a:r>
              <a:rPr lang="en-US" sz="2400" dirty="0"/>
              <a:t>the difference is small, minor underfitting may have ensued in </a:t>
            </a:r>
            <a:r>
              <a:rPr lang="en-US" sz="2400" dirty="0" smtClean="0"/>
              <a:t>correcting </a:t>
            </a:r>
            <a:r>
              <a:rPr lang="en-US" sz="2400" dirty="0"/>
              <a:t>the imbalance in the dependent </a:t>
            </a:r>
            <a:r>
              <a:rPr lang="en-US" sz="2400" dirty="0" smtClean="0"/>
              <a:t>variable. </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742524431"/>
              </p:ext>
            </p:extLst>
          </p:nvPr>
        </p:nvGraphicFramePr>
        <p:xfrm>
          <a:off x="2043524" y="1157899"/>
          <a:ext cx="4479399" cy="1414503"/>
        </p:xfrm>
        <a:graphic>
          <a:graphicData uri="http://schemas.openxmlformats.org/drawingml/2006/table">
            <a:tbl>
              <a:tblPr firstRow="1" bandRow="1">
                <a:tableStyleId>{8A107856-5554-42FB-B03E-39F5DBC370BA}</a:tableStyleId>
              </a:tblPr>
              <a:tblGrid>
                <a:gridCol w="1493133"/>
                <a:gridCol w="1493133"/>
                <a:gridCol w="1493133"/>
              </a:tblGrid>
              <a:tr h="471501">
                <a:tc>
                  <a:txBody>
                    <a:bodyPr/>
                    <a:lstStyle/>
                    <a:p>
                      <a:pPr marL="0" marR="0" algn="ctr">
                        <a:lnSpc>
                          <a:spcPct val="115000"/>
                        </a:lnSpc>
                        <a:spcBef>
                          <a:spcPts val="0"/>
                        </a:spcBef>
                        <a:spcAft>
                          <a:spcPts val="0"/>
                        </a:spcAft>
                      </a:pP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Training Data</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Test Data</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Precision</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75.2</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75.5</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Recall</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67.5</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67.5</a:t>
                      </a:r>
                      <a:endParaRPr lang="en-US" sz="1800" dirty="0">
                        <a:effectLst/>
                        <a:latin typeface="Franklin Gothic Book"/>
                        <a:ea typeface="ＭＳ 明朝"/>
                        <a:cs typeface="Franklin Gothic Book"/>
                      </a:endParaRPr>
                    </a:p>
                  </a:txBody>
                  <a:tcPr marL="68580" marR="68580" marT="0" marB="0" anchor="ctr"/>
                </a:tc>
              </a:tr>
            </a:tbl>
          </a:graphicData>
        </a:graphic>
      </p:graphicFrame>
    </p:spTree>
    <p:extLst>
      <p:ext uri="{BB962C8B-B14F-4D97-AF65-F5344CB8AC3E}">
        <p14:creationId xmlns:p14="http://schemas.microsoft.com/office/powerpoint/2010/main" val="406241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15" y="365760"/>
            <a:ext cx="7835790" cy="548640"/>
          </a:xfrm>
        </p:spPr>
        <p:txBody>
          <a:bodyPr/>
          <a:lstStyle/>
          <a:p>
            <a:r>
              <a:rPr lang="en-US" dirty="0" smtClean="0"/>
              <a:t>Logistic regression: important predictors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4147316"/>
              </p:ext>
            </p:extLst>
          </p:nvPr>
        </p:nvGraphicFramePr>
        <p:xfrm>
          <a:off x="2150635" y="1576378"/>
          <a:ext cx="4820038" cy="2829006"/>
        </p:xfrm>
        <a:graphic>
          <a:graphicData uri="http://schemas.openxmlformats.org/drawingml/2006/table">
            <a:tbl>
              <a:tblPr firstRow="1" bandRow="1">
                <a:tableStyleId>{8A107856-5554-42FB-B03E-39F5DBC370BA}</a:tableStyleId>
              </a:tblPr>
              <a:tblGrid>
                <a:gridCol w="3030184"/>
                <a:gridCol w="1789854"/>
              </a:tblGrid>
              <a:tr h="471501">
                <a:tc>
                  <a:txBody>
                    <a:bodyPr/>
                    <a:lstStyle/>
                    <a:p>
                      <a:pPr marL="0" marR="0" algn="ctr">
                        <a:lnSpc>
                          <a:spcPct val="115000"/>
                        </a:lnSpc>
                        <a:spcBef>
                          <a:spcPts val="0"/>
                        </a:spcBef>
                        <a:spcAft>
                          <a:spcPts val="0"/>
                        </a:spcAft>
                      </a:pPr>
                      <a:r>
                        <a:rPr lang="en-US" sz="1800" b="1" kern="1200" dirty="0" smtClean="0">
                          <a:solidFill>
                            <a:schemeClr val="dk1"/>
                          </a:solidFill>
                          <a:effectLst/>
                          <a:latin typeface="+mn-lt"/>
                          <a:ea typeface="+mn-ea"/>
                          <a:cs typeface="+mn-cs"/>
                        </a:rPr>
                        <a:t>Variable</a:t>
                      </a:r>
                      <a:endParaRPr lang="en-US" sz="1800" b="1"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Coefficient</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l">
                        <a:lnSpc>
                          <a:spcPct val="150000"/>
                        </a:lnSpc>
                        <a:spcBef>
                          <a:spcPts val="0"/>
                        </a:spcBef>
                        <a:spcAft>
                          <a:spcPts val="0"/>
                        </a:spcAft>
                      </a:pPr>
                      <a:r>
                        <a:rPr lang="en-US" sz="1800" dirty="0">
                          <a:effectLst/>
                          <a:latin typeface="Arial"/>
                          <a:ea typeface="Times New Roman"/>
                          <a:cs typeface="Times New Roman"/>
                        </a:rPr>
                        <a:t>num_visits</a:t>
                      </a:r>
                      <a:endParaRPr lang="en-US" sz="1800" dirty="0">
                        <a:effectLst/>
                        <a:latin typeface="Cambria"/>
                        <a:ea typeface="ＭＳ 明朝"/>
                        <a:cs typeface="Times New Roman"/>
                      </a:endParaRPr>
                    </a:p>
                  </a:txBody>
                  <a:tcPr marL="68580" marR="68580" marT="0" marB="0" anchor="ctr"/>
                </a:tc>
                <a:tc>
                  <a:txBody>
                    <a:bodyPr/>
                    <a:lstStyle/>
                    <a:p>
                      <a:pPr marL="0" marR="0" algn="l">
                        <a:lnSpc>
                          <a:spcPct val="150000"/>
                        </a:lnSpc>
                        <a:spcBef>
                          <a:spcPts val="0"/>
                        </a:spcBef>
                        <a:spcAft>
                          <a:spcPts val="0"/>
                        </a:spcAft>
                      </a:pPr>
                      <a:r>
                        <a:rPr lang="en-US" sz="1800" dirty="0">
                          <a:effectLst/>
                          <a:latin typeface="Arial"/>
                          <a:ea typeface="Times New Roman"/>
                          <a:cs typeface="Times New Roman"/>
                        </a:rPr>
                        <a:t>0.589403</a:t>
                      </a:r>
                      <a:endParaRPr lang="en-US" sz="1800" dirty="0">
                        <a:effectLst/>
                        <a:latin typeface="Cambria"/>
                        <a:ea typeface="ＭＳ 明朝"/>
                        <a:cs typeface="Times New Roman"/>
                      </a:endParaRPr>
                    </a:p>
                  </a:txBody>
                  <a:tcPr marL="68580" marR="68580" marT="0" marB="0" anchor="ctr"/>
                </a:tc>
              </a:tr>
              <a:tr h="471501">
                <a:tc>
                  <a:txBody>
                    <a:bodyPr/>
                    <a:lstStyle/>
                    <a:p>
                      <a:pPr marL="0" marR="0" algn="l">
                        <a:lnSpc>
                          <a:spcPct val="150000"/>
                        </a:lnSpc>
                        <a:spcBef>
                          <a:spcPts val="0"/>
                        </a:spcBef>
                        <a:spcAft>
                          <a:spcPts val="0"/>
                        </a:spcAft>
                      </a:pPr>
                      <a:r>
                        <a:rPr lang="en-US" sz="1800" dirty="0">
                          <a:effectLst/>
                          <a:latin typeface="Arial"/>
                          <a:ea typeface="Times New Roman"/>
                          <a:cs typeface="Times New Roman"/>
                        </a:rPr>
                        <a:t>number_inpatient</a:t>
                      </a:r>
                      <a:endParaRPr lang="en-US" sz="1800" dirty="0">
                        <a:effectLst/>
                        <a:latin typeface="Cambria"/>
                        <a:ea typeface="ＭＳ 明朝"/>
                        <a:cs typeface="Times New Roman"/>
                      </a:endParaRPr>
                    </a:p>
                  </a:txBody>
                  <a:tcPr marL="68580" marR="68580" marT="0" marB="0" anchor="ctr"/>
                </a:tc>
                <a:tc>
                  <a:txBody>
                    <a:bodyPr/>
                    <a:lstStyle/>
                    <a:p>
                      <a:pPr marL="0" marR="0" algn="l">
                        <a:lnSpc>
                          <a:spcPct val="150000"/>
                        </a:lnSpc>
                        <a:spcBef>
                          <a:spcPts val="0"/>
                        </a:spcBef>
                        <a:spcAft>
                          <a:spcPts val="0"/>
                        </a:spcAft>
                      </a:pPr>
                      <a:r>
                        <a:rPr lang="en-US" sz="1800" dirty="0">
                          <a:effectLst/>
                          <a:latin typeface="Arial"/>
                          <a:ea typeface="Times New Roman"/>
                          <a:cs typeface="Times New Roman"/>
                        </a:rPr>
                        <a:t>0.284375</a:t>
                      </a:r>
                      <a:endParaRPr lang="en-US" sz="1800" dirty="0">
                        <a:effectLst/>
                        <a:latin typeface="Cambria"/>
                        <a:ea typeface="ＭＳ 明朝"/>
                        <a:cs typeface="Times New Roman"/>
                      </a:endParaRPr>
                    </a:p>
                  </a:txBody>
                  <a:tcPr marL="68580" marR="68580" marT="0" marB="0" anchor="ctr"/>
                </a:tc>
              </a:tr>
              <a:tr h="471501">
                <a:tc>
                  <a:txBody>
                    <a:bodyPr/>
                    <a:lstStyle/>
                    <a:p>
                      <a:pPr marL="0" marR="0" algn="l">
                        <a:lnSpc>
                          <a:spcPct val="150000"/>
                        </a:lnSpc>
                        <a:spcBef>
                          <a:spcPts val="0"/>
                        </a:spcBef>
                        <a:spcAft>
                          <a:spcPts val="0"/>
                        </a:spcAft>
                      </a:pPr>
                      <a:r>
                        <a:rPr lang="en-US" sz="1800" dirty="0">
                          <a:effectLst/>
                          <a:latin typeface="Arial"/>
                          <a:ea typeface="Times New Roman"/>
                          <a:cs typeface="Times New Roman"/>
                        </a:rPr>
                        <a:t>discharge_disposition_id_3</a:t>
                      </a:r>
                      <a:endParaRPr lang="en-US" sz="1800" dirty="0">
                        <a:effectLst/>
                        <a:latin typeface="Cambria"/>
                        <a:ea typeface="ＭＳ 明朝"/>
                        <a:cs typeface="Times New Roman"/>
                      </a:endParaRPr>
                    </a:p>
                  </a:txBody>
                  <a:tcPr marL="68580" marR="68580" marT="0" marB="0" anchor="ctr"/>
                </a:tc>
                <a:tc>
                  <a:txBody>
                    <a:bodyPr/>
                    <a:lstStyle/>
                    <a:p>
                      <a:pPr marL="0" marR="0" algn="l">
                        <a:lnSpc>
                          <a:spcPct val="150000"/>
                        </a:lnSpc>
                        <a:spcBef>
                          <a:spcPts val="0"/>
                        </a:spcBef>
                        <a:spcAft>
                          <a:spcPts val="0"/>
                        </a:spcAft>
                      </a:pPr>
                      <a:r>
                        <a:rPr lang="en-US" sz="1800" dirty="0">
                          <a:effectLst/>
                          <a:latin typeface="Arial"/>
                          <a:ea typeface="Times New Roman"/>
                          <a:cs typeface="Times New Roman"/>
                        </a:rPr>
                        <a:t>0.180511</a:t>
                      </a:r>
                      <a:endParaRPr lang="en-US" sz="1800" dirty="0">
                        <a:effectLst/>
                        <a:latin typeface="Cambria"/>
                        <a:ea typeface="ＭＳ 明朝"/>
                        <a:cs typeface="Times New Roman"/>
                      </a:endParaRPr>
                    </a:p>
                  </a:txBody>
                  <a:tcPr marL="68580" marR="68580" marT="0" marB="0" anchor="ctr"/>
                </a:tc>
              </a:tr>
              <a:tr h="471501">
                <a:tc>
                  <a:txBody>
                    <a:bodyPr/>
                    <a:lstStyle/>
                    <a:p>
                      <a:pPr marL="0" marR="0" algn="l">
                        <a:lnSpc>
                          <a:spcPct val="150000"/>
                        </a:lnSpc>
                        <a:spcBef>
                          <a:spcPts val="0"/>
                        </a:spcBef>
                        <a:spcAft>
                          <a:spcPts val="0"/>
                        </a:spcAft>
                      </a:pPr>
                      <a:r>
                        <a:rPr lang="en-US" sz="1800" dirty="0">
                          <a:effectLst/>
                          <a:latin typeface="Arial"/>
                          <a:ea typeface="Times New Roman"/>
                          <a:cs typeface="Times New Roman"/>
                        </a:rPr>
                        <a:t>discharge_disposition_id_22</a:t>
                      </a:r>
                      <a:endParaRPr lang="en-US" sz="1800" dirty="0">
                        <a:effectLst/>
                        <a:latin typeface="Cambria"/>
                        <a:ea typeface="ＭＳ 明朝"/>
                        <a:cs typeface="Times New Roman"/>
                      </a:endParaRPr>
                    </a:p>
                  </a:txBody>
                  <a:tcPr marL="68580" marR="68580" marT="0" marB="0" anchor="ctr"/>
                </a:tc>
                <a:tc>
                  <a:txBody>
                    <a:bodyPr/>
                    <a:lstStyle/>
                    <a:p>
                      <a:pPr marL="0" marR="0" algn="l">
                        <a:lnSpc>
                          <a:spcPct val="150000"/>
                        </a:lnSpc>
                        <a:spcBef>
                          <a:spcPts val="0"/>
                        </a:spcBef>
                        <a:spcAft>
                          <a:spcPts val="0"/>
                        </a:spcAft>
                      </a:pPr>
                      <a:r>
                        <a:rPr lang="en-US" sz="1800" dirty="0">
                          <a:effectLst/>
                          <a:latin typeface="Arial"/>
                          <a:ea typeface="Times New Roman"/>
                          <a:cs typeface="Times New Roman"/>
                        </a:rPr>
                        <a:t>0.138675</a:t>
                      </a:r>
                      <a:endParaRPr lang="en-US" sz="1800" dirty="0">
                        <a:effectLst/>
                        <a:latin typeface="Cambria"/>
                        <a:ea typeface="ＭＳ 明朝"/>
                        <a:cs typeface="Times New Roman"/>
                      </a:endParaRPr>
                    </a:p>
                  </a:txBody>
                  <a:tcPr marL="68580" marR="68580" marT="0" marB="0" anchor="ctr"/>
                </a:tc>
              </a:tr>
              <a:tr h="471501">
                <a:tc>
                  <a:txBody>
                    <a:bodyPr/>
                    <a:lstStyle/>
                    <a:p>
                      <a:pPr marL="0" marR="0" algn="l">
                        <a:lnSpc>
                          <a:spcPct val="150000"/>
                        </a:lnSpc>
                        <a:spcBef>
                          <a:spcPts val="0"/>
                        </a:spcBef>
                        <a:spcAft>
                          <a:spcPts val="0"/>
                        </a:spcAft>
                      </a:pPr>
                      <a:r>
                        <a:rPr lang="en-US" sz="1800" dirty="0">
                          <a:effectLst/>
                          <a:latin typeface="Arial"/>
                          <a:ea typeface="Times New Roman"/>
                          <a:cs typeface="Times New Roman"/>
                        </a:rPr>
                        <a:t>first_diag_injury</a:t>
                      </a:r>
                      <a:endParaRPr lang="en-US" sz="1800" dirty="0">
                        <a:effectLst/>
                        <a:latin typeface="Cambria"/>
                        <a:ea typeface="ＭＳ 明朝"/>
                        <a:cs typeface="Times New Roman"/>
                      </a:endParaRPr>
                    </a:p>
                  </a:txBody>
                  <a:tcPr marL="68580" marR="68580" marT="0" marB="0" anchor="ctr"/>
                </a:tc>
                <a:tc>
                  <a:txBody>
                    <a:bodyPr/>
                    <a:lstStyle/>
                    <a:p>
                      <a:pPr marL="0" marR="0" algn="l">
                        <a:lnSpc>
                          <a:spcPct val="150000"/>
                        </a:lnSpc>
                        <a:spcBef>
                          <a:spcPts val="0"/>
                        </a:spcBef>
                        <a:spcAft>
                          <a:spcPts val="0"/>
                        </a:spcAft>
                      </a:pPr>
                      <a:r>
                        <a:rPr lang="en-US" sz="1800" dirty="0">
                          <a:effectLst/>
                          <a:latin typeface="Arial"/>
                          <a:ea typeface="Times New Roman"/>
                          <a:cs typeface="Times New Roman"/>
                        </a:rPr>
                        <a:t>0.082984</a:t>
                      </a:r>
                      <a:endParaRPr lang="en-US" sz="1800" dirty="0">
                        <a:effectLst/>
                        <a:latin typeface="Cambria"/>
                        <a:ea typeface="ＭＳ 明朝"/>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80468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72" y="365760"/>
            <a:ext cx="6262783" cy="548640"/>
          </a:xfrm>
        </p:spPr>
        <p:txBody>
          <a:bodyPr/>
          <a:lstStyle/>
          <a:p>
            <a:r>
              <a:rPr lang="en-US" dirty="0" smtClean="0"/>
              <a:t>Logistic regression: comparisons</a:t>
            </a:r>
            <a:endParaRPr lang="en-US" dirty="0"/>
          </a:p>
        </p:txBody>
      </p:sp>
      <p:sp>
        <p:nvSpPr>
          <p:cNvPr id="3" name="Content Placeholder 2"/>
          <p:cNvSpPr>
            <a:spLocks noGrp="1"/>
          </p:cNvSpPr>
          <p:nvPr>
            <p:ph idx="1"/>
          </p:nvPr>
        </p:nvSpPr>
        <p:spPr>
          <a:xfrm>
            <a:off x="822960" y="1100628"/>
            <a:ext cx="7520940" cy="3863395"/>
          </a:xfrm>
        </p:spPr>
        <p:txBody>
          <a:bodyPr>
            <a:normAutofit fontScale="85000" lnSpcReduction="10000"/>
          </a:bodyPr>
          <a:lstStyle/>
          <a:p>
            <a:pPr>
              <a:buFont typeface="Arial"/>
              <a:buChar char="•"/>
            </a:pPr>
            <a:r>
              <a:rPr lang="en-US" sz="2400" dirty="0" smtClean="0"/>
              <a:t>The </a:t>
            </a:r>
            <a:r>
              <a:rPr lang="en-US" sz="2400" dirty="0"/>
              <a:t>original researchers </a:t>
            </a:r>
            <a:r>
              <a:rPr lang="en-US" sz="2400" dirty="0" smtClean="0"/>
              <a:t>found </a:t>
            </a:r>
            <a:r>
              <a:rPr lang="en-US" sz="2400" dirty="0"/>
              <a:t>medical specialty of “none” to have the highest coefficient. </a:t>
            </a:r>
            <a:endParaRPr lang="en-US" sz="2400" dirty="0" smtClean="0"/>
          </a:p>
          <a:p>
            <a:pPr>
              <a:buFont typeface="Arial"/>
              <a:buChar char="•"/>
            </a:pPr>
            <a:endParaRPr lang="en-US" sz="1000" dirty="0" smtClean="0"/>
          </a:p>
          <a:p>
            <a:pPr>
              <a:buFont typeface="Arial"/>
              <a:buChar char="•"/>
            </a:pPr>
            <a:r>
              <a:rPr lang="en-US" sz="2400" dirty="0" smtClean="0"/>
              <a:t>They </a:t>
            </a:r>
            <a:r>
              <a:rPr lang="en-US" sz="2400" dirty="0"/>
              <a:t>also found discharge disposition ID of “other” as second </a:t>
            </a:r>
            <a:r>
              <a:rPr lang="en-US" sz="2400" dirty="0" smtClean="0"/>
              <a:t>highest.</a:t>
            </a:r>
          </a:p>
          <a:p>
            <a:pPr lvl="2">
              <a:buFont typeface="Arial"/>
              <a:buChar char="•"/>
            </a:pPr>
            <a:r>
              <a:rPr lang="en-US" sz="2400" dirty="0" smtClean="0"/>
              <a:t>aligns </a:t>
            </a:r>
            <a:r>
              <a:rPr lang="en-US" sz="2400" dirty="0"/>
              <a:t>with some combination of my third and </a:t>
            </a:r>
            <a:r>
              <a:rPr lang="en-US" sz="2400" dirty="0" smtClean="0"/>
              <a:t>fourth coefficients </a:t>
            </a:r>
          </a:p>
          <a:p>
            <a:pPr lvl="2">
              <a:buFont typeface="Arial"/>
              <a:buChar char="•"/>
            </a:pPr>
            <a:endParaRPr lang="en-US" sz="1100" dirty="0" smtClean="0"/>
          </a:p>
          <a:p>
            <a:pPr>
              <a:buFont typeface="Arial"/>
              <a:buChar char="•"/>
            </a:pPr>
            <a:r>
              <a:rPr lang="en-US" sz="2400" dirty="0" smtClean="0"/>
              <a:t>They also categorized </a:t>
            </a:r>
            <a:r>
              <a:rPr lang="en-US" sz="2400" dirty="0"/>
              <a:t>discharge IDs into “home” and “other” but did not offer more information </a:t>
            </a:r>
            <a:r>
              <a:rPr lang="en-US" sz="2400" dirty="0" smtClean="0"/>
              <a:t>on categorizing </a:t>
            </a:r>
            <a:r>
              <a:rPr lang="en-US" sz="2400" dirty="0"/>
              <a:t>ID numbers from the original </a:t>
            </a:r>
            <a:r>
              <a:rPr lang="en-US" sz="2400" dirty="0" smtClean="0"/>
              <a:t>data.</a:t>
            </a:r>
          </a:p>
          <a:p>
            <a:pPr>
              <a:buFont typeface="Arial"/>
              <a:buChar char="•"/>
            </a:pPr>
            <a:endParaRPr lang="en-US" sz="1200" dirty="0" smtClean="0"/>
          </a:p>
          <a:p>
            <a:pPr>
              <a:buFont typeface="Arial"/>
              <a:buChar char="•"/>
            </a:pPr>
            <a:r>
              <a:rPr lang="en-US" sz="2400" dirty="0" smtClean="0">
                <a:effectLst/>
              </a:rPr>
              <a:t>HbA1c was associated with not being readmitted within 30 days, but it was not a top predictor in my model.</a:t>
            </a:r>
            <a:endParaRPr lang="en-US" sz="2400" dirty="0">
              <a:effectLst/>
            </a:endParaRPr>
          </a:p>
        </p:txBody>
      </p:sp>
    </p:spTree>
    <p:extLst>
      <p:ext uri="{BB962C8B-B14F-4D97-AF65-F5344CB8AC3E}">
        <p14:creationId xmlns:p14="http://schemas.microsoft.com/office/powerpoint/2010/main" val="379095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Checking imbalance corrections</a:t>
            </a:r>
            <a:endParaRPr lang="en-US" dirty="0"/>
          </a:p>
        </p:txBody>
      </p:sp>
      <p:sp>
        <p:nvSpPr>
          <p:cNvPr id="3" name="Content Placeholder 2"/>
          <p:cNvSpPr>
            <a:spLocks noGrp="1"/>
          </p:cNvSpPr>
          <p:nvPr>
            <p:ph idx="1"/>
          </p:nvPr>
        </p:nvSpPr>
        <p:spPr>
          <a:xfrm>
            <a:off x="461800" y="1100629"/>
            <a:ext cx="8326830" cy="1020626"/>
          </a:xfrm>
        </p:spPr>
        <p:txBody>
          <a:bodyPr>
            <a:normAutofit/>
          </a:bodyPr>
          <a:lstStyle/>
          <a:p>
            <a:pPr>
              <a:buFont typeface="Arial"/>
              <a:buChar char="•"/>
            </a:pPr>
            <a:r>
              <a:rPr lang="en-US" sz="2400" dirty="0"/>
              <a:t>R</a:t>
            </a:r>
            <a:r>
              <a:rPr lang="en-US" sz="2400" dirty="0" smtClean="0"/>
              <a:t>andom undersampling and SMOTE on loops of 10 samples</a:t>
            </a:r>
          </a:p>
          <a:p>
            <a:pPr lvl="2">
              <a:buFont typeface="Arial"/>
              <a:buChar char="•"/>
            </a:pPr>
            <a:r>
              <a:rPr lang="en-US" sz="2400" dirty="0" smtClean="0"/>
              <a:t>   Finding true positive and true negative rates each time</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57820" y="2130425"/>
            <a:ext cx="5214511" cy="3988022"/>
          </a:xfrm>
          <a:prstGeom prst="rect">
            <a:avLst/>
          </a:prstGeom>
        </p:spPr>
      </p:pic>
    </p:spTree>
    <p:extLst>
      <p:ext uri="{BB962C8B-B14F-4D97-AF65-F5344CB8AC3E}">
        <p14:creationId xmlns:p14="http://schemas.microsoft.com/office/powerpoint/2010/main" val="249903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Tree-based methods: random forests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Initial model used weights for classes of dependent variable</a:t>
            </a:r>
          </a:p>
          <a:p>
            <a:pPr lvl="2">
              <a:buFont typeface="Arial"/>
              <a:buChar char="•"/>
            </a:pPr>
            <a:r>
              <a:rPr lang="en-US" sz="2400" dirty="0" smtClean="0"/>
              <a:t> Results were poor, similar to logistic regression</a:t>
            </a:r>
          </a:p>
          <a:p>
            <a:pPr marL="237744" lvl="2" indent="0">
              <a:buNone/>
            </a:pPr>
            <a:endParaRPr lang="en-US" sz="2400" dirty="0" smtClean="0"/>
          </a:p>
          <a:p>
            <a:pPr>
              <a:buFont typeface="Arial"/>
              <a:buChar char="•"/>
            </a:pPr>
            <a:r>
              <a:rPr lang="en-US" sz="2400" dirty="0" smtClean="0"/>
              <a:t>Global </a:t>
            </a:r>
            <a:r>
              <a:rPr lang="en-US" sz="2400" dirty="0"/>
              <a:t>accuracy of 90.84</a:t>
            </a:r>
            <a:r>
              <a:rPr lang="en-US" sz="2400" dirty="0" smtClean="0"/>
              <a:t>%, but precision </a:t>
            </a:r>
            <a:r>
              <a:rPr lang="en-US" sz="2400" dirty="0"/>
              <a:t>and recall </a:t>
            </a:r>
            <a:r>
              <a:rPr lang="en-US" sz="2400" dirty="0" smtClean="0"/>
              <a:t>were </a:t>
            </a:r>
            <a:r>
              <a:rPr lang="en-US" sz="2400" dirty="0"/>
              <a:t>25.3% and 1.6%, respectively. </a:t>
            </a:r>
            <a:endParaRPr lang="en-US" sz="2400" dirty="0" smtClean="0"/>
          </a:p>
          <a:p>
            <a:pPr marL="0" indent="0"/>
            <a:endParaRPr lang="en-US" sz="2400" dirty="0" smtClean="0"/>
          </a:p>
          <a:p>
            <a:pPr>
              <a:buFont typeface="Arial"/>
              <a:buChar char="•"/>
            </a:pPr>
            <a:r>
              <a:rPr lang="en-US" sz="2400" dirty="0" smtClean="0"/>
              <a:t>Used random undersampling and SMOTE again</a:t>
            </a:r>
            <a:endParaRPr lang="en-US" sz="2400" dirty="0"/>
          </a:p>
        </p:txBody>
      </p:sp>
    </p:spTree>
    <p:extLst>
      <p:ext uri="{BB962C8B-B14F-4D97-AF65-F5344CB8AC3E}">
        <p14:creationId xmlns:p14="http://schemas.microsoft.com/office/powerpoint/2010/main" val="117651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forests: tuning parameters</a:t>
            </a:r>
            <a:endParaRPr lang="en-US" dirty="0"/>
          </a:p>
        </p:txBody>
      </p:sp>
      <p:sp>
        <p:nvSpPr>
          <p:cNvPr id="3" name="Content Placeholder 2"/>
          <p:cNvSpPr>
            <a:spLocks noGrp="1"/>
          </p:cNvSpPr>
          <p:nvPr>
            <p:ph idx="1"/>
          </p:nvPr>
        </p:nvSpPr>
        <p:spPr>
          <a:xfrm>
            <a:off x="476231" y="1100629"/>
            <a:ext cx="8384555" cy="1323662"/>
          </a:xfrm>
        </p:spPr>
        <p:txBody>
          <a:bodyPr>
            <a:normAutofit/>
          </a:bodyPr>
          <a:lstStyle/>
          <a:p>
            <a:pPr>
              <a:buFont typeface="Arial"/>
              <a:buChar char="•"/>
            </a:pPr>
            <a:r>
              <a:rPr lang="en-US" sz="2400" dirty="0"/>
              <a:t>E</a:t>
            </a:r>
            <a:r>
              <a:rPr lang="en-US" sz="2400" dirty="0" smtClean="0"/>
              <a:t>xamine number of estimators (65), maximum number of variables (log2), and maximum tree depth (7)</a:t>
            </a:r>
          </a:p>
          <a:p>
            <a:pPr lvl="2">
              <a:buFont typeface="Arial"/>
              <a:buChar char="•"/>
            </a:pPr>
            <a:r>
              <a:rPr lang="en-US" sz="2400" dirty="0" smtClean="0"/>
              <a:t> Out-of-bag (OOB) error as metric</a:t>
            </a:r>
          </a:p>
        </p:txBody>
      </p:sp>
      <p:pic>
        <p:nvPicPr>
          <p:cNvPr id="4" name="Picture 3" descr="Macintosh HD:Users:alex:Desktop:Screen Shot 2017-09-20 at 11.33.51 AM.png"/>
          <p:cNvPicPr/>
          <p:nvPr/>
        </p:nvPicPr>
        <p:blipFill>
          <a:blip r:embed="rId2">
            <a:extLst>
              <a:ext uri="{28A0092B-C50C-407E-A947-70E740481C1C}">
                <a14:useLocalDpi xmlns:a14="http://schemas.microsoft.com/office/drawing/2010/main" val="0"/>
              </a:ext>
            </a:extLst>
          </a:blip>
          <a:srcRect/>
          <a:stretch>
            <a:fillRect/>
          </a:stretch>
        </p:blipFill>
        <p:spPr bwMode="auto">
          <a:xfrm>
            <a:off x="1847479" y="2655662"/>
            <a:ext cx="5425869" cy="3664809"/>
          </a:xfrm>
          <a:prstGeom prst="rect">
            <a:avLst/>
          </a:prstGeom>
          <a:noFill/>
          <a:ln>
            <a:noFill/>
          </a:ln>
        </p:spPr>
      </p:pic>
    </p:spTree>
    <p:extLst>
      <p:ext uri="{BB962C8B-B14F-4D97-AF65-F5344CB8AC3E}">
        <p14:creationId xmlns:p14="http://schemas.microsoft.com/office/powerpoint/2010/main" val="166931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 TO ANSWER	</a:t>
            </a:r>
            <a:endParaRPr lang="en-US" dirty="0"/>
          </a:p>
        </p:txBody>
      </p:sp>
      <p:sp>
        <p:nvSpPr>
          <p:cNvPr id="3" name="Content Placeholder 2"/>
          <p:cNvSpPr>
            <a:spLocks noGrp="1"/>
          </p:cNvSpPr>
          <p:nvPr>
            <p:ph idx="1"/>
          </p:nvPr>
        </p:nvSpPr>
        <p:spPr>
          <a:xfrm>
            <a:off x="822960" y="1129229"/>
            <a:ext cx="7520940" cy="3579849"/>
          </a:xfrm>
        </p:spPr>
        <p:txBody>
          <a:bodyPr>
            <a:noAutofit/>
          </a:bodyPr>
          <a:lstStyle/>
          <a:p>
            <a:pPr marL="0" indent="0"/>
            <a:r>
              <a:rPr lang="en-US" sz="2400" dirty="0" smtClean="0"/>
              <a:t>Which medical variables predict hospital readmission within 30 days amon</a:t>
            </a:r>
            <a:r>
              <a:rPr lang="en-US" sz="2400" dirty="0" smtClean="0"/>
              <a:t>g diabetes patients? </a:t>
            </a:r>
          </a:p>
          <a:p>
            <a:pPr marL="0" indent="0"/>
            <a:endParaRPr lang="en-US" sz="2400" dirty="0" smtClean="0"/>
          </a:p>
          <a:p>
            <a:pPr>
              <a:buFont typeface="Arial"/>
              <a:buChar char="•"/>
            </a:pPr>
            <a:r>
              <a:rPr lang="en-US" sz="2400" dirty="0" smtClean="0"/>
              <a:t>Of particular interest: </a:t>
            </a:r>
            <a:r>
              <a:rPr lang="en-US" sz="2400" dirty="0" smtClean="0"/>
              <a:t>measurement </a:t>
            </a:r>
            <a:r>
              <a:rPr lang="en-US" sz="2400" dirty="0"/>
              <a:t>of HbA1c (glycated </a:t>
            </a:r>
            <a:r>
              <a:rPr lang="en-US" sz="2400" dirty="0" smtClean="0"/>
              <a:t> hemoglobin</a:t>
            </a:r>
            <a:r>
              <a:rPr lang="en-US" sz="2400" dirty="0"/>
              <a:t>), which forms when red blood cells join with glucose in the </a:t>
            </a:r>
            <a:r>
              <a:rPr lang="en-US" sz="2400" dirty="0" smtClean="0"/>
              <a:t>body </a:t>
            </a:r>
          </a:p>
          <a:p>
            <a:pPr>
              <a:buFont typeface="Arial"/>
              <a:buChar char="•"/>
            </a:pPr>
            <a:endParaRPr lang="en-US" sz="2400" dirty="0" smtClean="0"/>
          </a:p>
          <a:p>
            <a:pPr>
              <a:buFont typeface="Arial"/>
              <a:buChar char="•"/>
            </a:pPr>
            <a:r>
              <a:rPr lang="en-US" sz="2400" dirty="0" smtClean="0"/>
              <a:t>Original researchers were interested in potential link between HbA1c and hyperglycemia. </a:t>
            </a:r>
            <a:endParaRPr lang="en-US" sz="2400" dirty="0" smtClean="0"/>
          </a:p>
        </p:txBody>
      </p:sp>
    </p:spTree>
    <p:extLst>
      <p:ext uri="{BB962C8B-B14F-4D97-AF65-F5344CB8AC3E}">
        <p14:creationId xmlns:p14="http://schemas.microsoft.com/office/powerpoint/2010/main" val="9754988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78" y="365760"/>
            <a:ext cx="7734771" cy="548640"/>
          </a:xfrm>
        </p:spPr>
        <p:txBody>
          <a:bodyPr/>
          <a:lstStyle/>
          <a:p>
            <a:pPr algn="ctr"/>
            <a:r>
              <a:rPr lang="en-US" dirty="0" smtClean="0"/>
              <a:t>random forests: results</a:t>
            </a:r>
            <a:endParaRPr lang="en-US" dirty="0"/>
          </a:p>
        </p:txBody>
      </p:sp>
      <p:sp>
        <p:nvSpPr>
          <p:cNvPr id="3" name="Content Placeholder 2"/>
          <p:cNvSpPr>
            <a:spLocks noGrp="1"/>
          </p:cNvSpPr>
          <p:nvPr>
            <p:ph idx="1"/>
          </p:nvPr>
        </p:nvSpPr>
        <p:spPr>
          <a:xfrm>
            <a:off x="476231" y="1100629"/>
            <a:ext cx="8384555" cy="558855"/>
          </a:xfrm>
        </p:spPr>
        <p:txBody>
          <a:bodyPr>
            <a:normAutofit/>
          </a:bodyPr>
          <a:lstStyle/>
          <a:p>
            <a:pPr>
              <a:buFont typeface="Arial"/>
              <a:buChar char="•"/>
            </a:pPr>
            <a:r>
              <a:rPr lang="en-US" sz="2400" dirty="0" smtClean="0"/>
              <a:t>Random forest measures importance with Gini importance.</a:t>
            </a:r>
          </a:p>
        </p:txBody>
      </p:sp>
      <p:graphicFrame>
        <p:nvGraphicFramePr>
          <p:cNvPr id="6" name="Table 5"/>
          <p:cNvGraphicFramePr>
            <a:graphicFrameLocks noGrp="1"/>
          </p:cNvGraphicFramePr>
          <p:nvPr>
            <p:extLst>
              <p:ext uri="{D42A27DB-BD31-4B8C-83A1-F6EECF244321}">
                <p14:modId xmlns:p14="http://schemas.microsoft.com/office/powerpoint/2010/main" val="2420220914"/>
              </p:ext>
            </p:extLst>
          </p:nvPr>
        </p:nvGraphicFramePr>
        <p:xfrm>
          <a:off x="2150635" y="1937137"/>
          <a:ext cx="4820038" cy="2829006"/>
        </p:xfrm>
        <a:graphic>
          <a:graphicData uri="http://schemas.openxmlformats.org/drawingml/2006/table">
            <a:tbl>
              <a:tblPr firstRow="1" bandRow="1">
                <a:tableStyleId>{8A107856-5554-42FB-B03E-39F5DBC370BA}</a:tableStyleId>
              </a:tblPr>
              <a:tblGrid>
                <a:gridCol w="3030184"/>
                <a:gridCol w="1789854"/>
              </a:tblGrid>
              <a:tr h="471501">
                <a:tc>
                  <a:txBody>
                    <a:bodyPr/>
                    <a:lstStyle/>
                    <a:p>
                      <a:pPr marL="0" marR="0" algn="ctr">
                        <a:lnSpc>
                          <a:spcPct val="115000"/>
                        </a:lnSpc>
                        <a:spcBef>
                          <a:spcPts val="0"/>
                        </a:spcBef>
                        <a:spcAft>
                          <a:spcPts val="0"/>
                        </a:spcAft>
                      </a:pPr>
                      <a:r>
                        <a:rPr lang="en-US" sz="1800" b="1" kern="1200" dirty="0" smtClean="0">
                          <a:solidFill>
                            <a:schemeClr val="dk1"/>
                          </a:solidFill>
                          <a:effectLst/>
                          <a:latin typeface="Franklin Gothic Book"/>
                          <a:ea typeface="+mn-ea"/>
                          <a:cs typeface="Franklin Gothic Book"/>
                        </a:rPr>
                        <a:t>Variable</a:t>
                      </a:r>
                      <a:endParaRPr lang="en-US" sz="1800" b="1"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Franklin Gothic Book"/>
                          <a:ea typeface="+mn-ea"/>
                          <a:cs typeface="Franklin Gothic Book"/>
                        </a:rPr>
                        <a:t>Importance</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num_visits</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0.2438</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race_Caucasian</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0.0452</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admission_source_id_7</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0.0444</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number_inpatient</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0.0378</a:t>
                      </a:r>
                      <a:endParaRPr lang="en-US" sz="1800" b="0" dirty="0">
                        <a:effectLst/>
                        <a:latin typeface="Franklin Gothic Book"/>
                        <a:ea typeface="ＭＳ 明朝"/>
                        <a:cs typeface="Franklin Gothic Book"/>
                      </a:endParaRPr>
                    </a:p>
                  </a:txBody>
                  <a:tcPr marL="68580" marR="68580" marT="0" marB="0" anchor="ctr"/>
                </a:tc>
              </a:tr>
              <a:tr h="471501">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third_diag_other</a:t>
                      </a:r>
                      <a:endParaRPr lang="en-US" sz="1800" b="0" dirty="0">
                        <a:effectLst/>
                        <a:latin typeface="Franklin Gothic Book"/>
                        <a:ea typeface="ＭＳ 明朝"/>
                        <a:cs typeface="Franklin Gothic Book"/>
                      </a:endParaRPr>
                    </a:p>
                  </a:txBody>
                  <a:tcPr marL="68580" marR="68580" marT="0" marB="0" anchor="ctr"/>
                </a:tc>
                <a:tc>
                  <a:txBody>
                    <a:bodyPr/>
                    <a:lstStyle/>
                    <a:p>
                      <a:pPr marL="0" marR="0">
                        <a:lnSpc>
                          <a:spcPct val="150000"/>
                        </a:lnSpc>
                        <a:spcBef>
                          <a:spcPts val="0"/>
                        </a:spcBef>
                        <a:spcAft>
                          <a:spcPts val="0"/>
                        </a:spcAft>
                      </a:pPr>
                      <a:r>
                        <a:rPr lang="en-US" sz="1800" b="0" dirty="0">
                          <a:effectLst/>
                          <a:latin typeface="Franklin Gothic Book"/>
                          <a:ea typeface="Times New Roman"/>
                          <a:cs typeface="Franklin Gothic Book"/>
                        </a:rPr>
                        <a:t>0.0339</a:t>
                      </a:r>
                      <a:endParaRPr lang="en-US" sz="1800" b="0" dirty="0">
                        <a:effectLst/>
                        <a:latin typeface="Franklin Gothic Book"/>
                        <a:ea typeface="ＭＳ 明朝"/>
                        <a:cs typeface="Franklin Gothic Book"/>
                      </a:endParaRPr>
                    </a:p>
                  </a:txBody>
                  <a:tcPr marL="68580" marR="68580" marT="0" marB="0" anchor="ctr"/>
                </a:tc>
              </a:tr>
            </a:tbl>
          </a:graphicData>
        </a:graphic>
      </p:graphicFrame>
    </p:spTree>
    <p:extLst>
      <p:ext uri="{BB962C8B-B14F-4D97-AF65-F5344CB8AC3E}">
        <p14:creationId xmlns:p14="http://schemas.microsoft.com/office/powerpoint/2010/main" val="302439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regressi0n vs. random forest</a:t>
            </a:r>
            <a:endParaRPr lang="en-US" dirty="0"/>
          </a:p>
        </p:txBody>
      </p:sp>
      <p:sp>
        <p:nvSpPr>
          <p:cNvPr id="3" name="Content Placeholder 2"/>
          <p:cNvSpPr>
            <a:spLocks noGrp="1"/>
          </p:cNvSpPr>
          <p:nvPr>
            <p:ph idx="1"/>
          </p:nvPr>
        </p:nvSpPr>
        <p:spPr>
          <a:xfrm>
            <a:off x="822960" y="1100629"/>
            <a:ext cx="7520940" cy="4267444"/>
          </a:xfrm>
        </p:spPr>
        <p:txBody>
          <a:bodyPr>
            <a:normAutofit fontScale="92500" lnSpcReduction="10000"/>
          </a:bodyPr>
          <a:lstStyle/>
          <a:p>
            <a:pPr>
              <a:buFont typeface="Arial"/>
              <a:buChar char="•"/>
            </a:pPr>
            <a:r>
              <a:rPr lang="en-US" sz="2400" dirty="0" smtClean="0"/>
              <a:t>Mutually important variables: </a:t>
            </a:r>
          </a:p>
          <a:p>
            <a:pPr lvl="2">
              <a:buFont typeface="Arial"/>
              <a:buChar char="•"/>
            </a:pPr>
            <a:r>
              <a:rPr lang="en-US" sz="2400" dirty="0"/>
              <a:t> </a:t>
            </a:r>
            <a:r>
              <a:rPr lang="en-US" sz="2400" dirty="0" smtClean="0"/>
              <a:t>number of visits</a:t>
            </a:r>
          </a:p>
          <a:p>
            <a:pPr lvl="2">
              <a:buFont typeface="Arial"/>
              <a:buChar char="•"/>
            </a:pPr>
            <a:r>
              <a:rPr lang="en-US" sz="2400" dirty="0"/>
              <a:t> </a:t>
            </a:r>
            <a:r>
              <a:rPr lang="en-US" sz="2400" dirty="0" smtClean="0"/>
              <a:t>number of inpatient visits</a:t>
            </a:r>
          </a:p>
          <a:p>
            <a:pPr lvl="2">
              <a:buFont typeface="Arial"/>
              <a:buChar char="•"/>
            </a:pPr>
            <a:r>
              <a:rPr lang="en-US" sz="2400" dirty="0"/>
              <a:t> </a:t>
            </a:r>
            <a:r>
              <a:rPr lang="en-US" sz="2400" dirty="0" smtClean="0"/>
              <a:t>discharge disposition IDs 3 and 22</a:t>
            </a:r>
          </a:p>
          <a:p>
            <a:pPr lvl="2">
              <a:buFont typeface="Arial"/>
              <a:buChar char="•"/>
            </a:pPr>
            <a:r>
              <a:rPr lang="en-US" sz="2400" dirty="0"/>
              <a:t> </a:t>
            </a:r>
            <a:r>
              <a:rPr lang="en-US" sz="2400" dirty="0" smtClean="0"/>
              <a:t>age bracket 70-80 </a:t>
            </a:r>
          </a:p>
          <a:p>
            <a:pPr marL="237744" lvl="2" indent="0">
              <a:buNone/>
            </a:pPr>
            <a:endParaRPr lang="en-US" sz="1000" dirty="0" smtClean="0"/>
          </a:p>
          <a:p>
            <a:pPr>
              <a:buFont typeface="Arial"/>
              <a:buChar char="•"/>
            </a:pPr>
            <a:r>
              <a:rPr lang="en-US" sz="2400" dirty="0" smtClean="0"/>
              <a:t>Neither chose HbA1c as a top predictor. </a:t>
            </a:r>
          </a:p>
          <a:p>
            <a:pPr marL="0" indent="0"/>
            <a:endParaRPr lang="en-US" sz="1100" dirty="0" smtClean="0"/>
          </a:p>
          <a:p>
            <a:pPr>
              <a:buFont typeface="Arial"/>
              <a:buChar char="•"/>
            </a:pPr>
            <a:r>
              <a:rPr lang="en-US" sz="2400" dirty="0" smtClean="0"/>
              <a:t>Random forest is likely the better model.</a:t>
            </a:r>
          </a:p>
          <a:p>
            <a:pPr lvl="2">
              <a:buFont typeface="Arial"/>
              <a:buChar char="•"/>
            </a:pPr>
            <a:r>
              <a:rPr lang="en-US" sz="2400" dirty="0" smtClean="0"/>
              <a:t> better performance metrics</a:t>
            </a:r>
          </a:p>
          <a:p>
            <a:pPr lvl="2">
              <a:buFont typeface="Arial"/>
              <a:buChar char="•"/>
            </a:pPr>
            <a:r>
              <a:rPr lang="en-US" sz="2400" dirty="0" smtClean="0"/>
              <a:t> may handle continuous variables better</a:t>
            </a:r>
          </a:p>
          <a:p>
            <a:pPr lvl="2">
              <a:buFont typeface="Arial"/>
              <a:buChar char="•"/>
            </a:pPr>
            <a:r>
              <a:rPr lang="en-US" sz="2400" dirty="0" smtClean="0"/>
              <a:t> benefits of ensemble approach</a:t>
            </a:r>
            <a:endParaRPr lang="en-US" sz="2400" dirty="0"/>
          </a:p>
        </p:txBody>
      </p:sp>
    </p:spTree>
    <p:extLst>
      <p:ext uri="{BB962C8B-B14F-4D97-AF65-F5344CB8AC3E}">
        <p14:creationId xmlns:p14="http://schemas.microsoft.com/office/powerpoint/2010/main" val="31863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Checking imbalance corrections for random forest</a:t>
            </a:r>
            <a:endParaRPr lang="en-US" dirty="0"/>
          </a:p>
        </p:txBody>
      </p:sp>
      <p:pic>
        <p:nvPicPr>
          <p:cNvPr id="4" name="Picture 3" descr="Macintosh HD:Users:alex:Desktop:Screen Shot 2017-09-20 at 8.34.38 PM.png"/>
          <p:cNvPicPr/>
          <p:nvPr/>
        </p:nvPicPr>
        <p:blipFill>
          <a:blip r:embed="rId2">
            <a:extLst>
              <a:ext uri="{28A0092B-C50C-407E-A947-70E740481C1C}">
                <a14:useLocalDpi xmlns:a14="http://schemas.microsoft.com/office/drawing/2010/main" val="0"/>
              </a:ext>
            </a:extLst>
          </a:blip>
          <a:srcRect/>
          <a:stretch>
            <a:fillRect/>
          </a:stretch>
        </p:blipFill>
        <p:spPr bwMode="auto">
          <a:xfrm>
            <a:off x="1680726" y="1345600"/>
            <a:ext cx="5794661" cy="4181205"/>
          </a:xfrm>
          <a:prstGeom prst="rect">
            <a:avLst/>
          </a:prstGeom>
          <a:noFill/>
          <a:ln>
            <a:noFill/>
          </a:ln>
        </p:spPr>
      </p:pic>
    </p:spTree>
    <p:extLst>
      <p:ext uri="{BB962C8B-B14F-4D97-AF65-F5344CB8AC3E}">
        <p14:creationId xmlns:p14="http://schemas.microsoft.com/office/powerpoint/2010/main" val="2808689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and future work</a:t>
            </a:r>
            <a:endParaRPr lang="en-US" dirty="0"/>
          </a:p>
        </p:txBody>
      </p:sp>
      <p:sp>
        <p:nvSpPr>
          <p:cNvPr id="3" name="Content Placeholder 2"/>
          <p:cNvSpPr>
            <a:spLocks noGrp="1"/>
          </p:cNvSpPr>
          <p:nvPr>
            <p:ph idx="1"/>
          </p:nvPr>
        </p:nvSpPr>
        <p:spPr>
          <a:xfrm>
            <a:off x="822960" y="1100628"/>
            <a:ext cx="7520940" cy="3820104"/>
          </a:xfrm>
        </p:spPr>
        <p:txBody>
          <a:bodyPr>
            <a:normAutofit/>
          </a:bodyPr>
          <a:lstStyle/>
          <a:p>
            <a:pPr>
              <a:buFont typeface="Arial"/>
              <a:buChar char="•"/>
            </a:pPr>
            <a:r>
              <a:rPr lang="en-US" sz="2400" dirty="0" smtClean="0"/>
              <a:t>Logistic regression</a:t>
            </a:r>
          </a:p>
          <a:p>
            <a:pPr lvl="2">
              <a:buFont typeface="Arial"/>
              <a:buChar char="•"/>
            </a:pPr>
            <a:r>
              <a:rPr lang="en-US" sz="2400" dirty="0" smtClean="0"/>
              <a:t>Transform continuous variables for more normal distributions </a:t>
            </a:r>
          </a:p>
          <a:p>
            <a:pPr marL="237744" lvl="2" indent="0">
              <a:buNone/>
            </a:pPr>
            <a:endParaRPr lang="en-US" sz="1100" dirty="0" smtClean="0"/>
          </a:p>
          <a:p>
            <a:pPr>
              <a:buFont typeface="Arial"/>
              <a:buChar char="•"/>
            </a:pPr>
            <a:r>
              <a:rPr lang="en-US" sz="2400" dirty="0" smtClean="0"/>
              <a:t>Ensemble model</a:t>
            </a:r>
          </a:p>
          <a:p>
            <a:pPr lvl="2">
              <a:buFont typeface="Arial"/>
              <a:buChar char="•"/>
            </a:pPr>
            <a:r>
              <a:rPr lang="en-US" sz="2400" dirty="0" smtClean="0"/>
              <a:t>Combine logistic regression and random forest using predicted probabilities from each</a:t>
            </a:r>
          </a:p>
          <a:p>
            <a:pPr marL="237744" lvl="2" indent="0">
              <a:buNone/>
            </a:pPr>
            <a:endParaRPr lang="en-US" sz="1100" dirty="0" smtClean="0"/>
          </a:p>
          <a:p>
            <a:pPr>
              <a:buFont typeface="Arial"/>
              <a:buChar char="•"/>
            </a:pPr>
            <a:r>
              <a:rPr lang="en-US" sz="2400" dirty="0" smtClean="0"/>
              <a:t>Interaction terms used by original researchers</a:t>
            </a:r>
          </a:p>
          <a:p>
            <a:pPr lvl="2">
              <a:buFont typeface="Arial"/>
              <a:buChar char="•"/>
            </a:pPr>
            <a:r>
              <a:rPr lang="en-US" sz="2400" dirty="0" smtClean="0"/>
              <a:t> Especially with HbA1c and primary diagnosis</a:t>
            </a:r>
            <a:endParaRPr lang="en-US" sz="2400" dirty="0"/>
          </a:p>
        </p:txBody>
      </p:sp>
    </p:spTree>
    <p:extLst>
      <p:ext uri="{BB962C8B-B14F-4D97-AF65-F5344CB8AC3E}">
        <p14:creationId xmlns:p14="http://schemas.microsoft.com/office/powerpoint/2010/main" val="399388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HbA1c is a predictor of not being readmitted within 30 days, but it does not have as much predictive value as other variables do. </a:t>
            </a:r>
          </a:p>
          <a:p>
            <a:pPr marL="0" indent="0"/>
            <a:endParaRPr lang="en-US" sz="1000" dirty="0" smtClean="0"/>
          </a:p>
          <a:p>
            <a:pPr>
              <a:buFont typeface="Arial"/>
              <a:buChar char="•"/>
            </a:pPr>
            <a:r>
              <a:rPr lang="en-US" sz="2400" dirty="0" smtClean="0"/>
              <a:t>Closely monitor </a:t>
            </a:r>
            <a:r>
              <a:rPr lang="en-US" sz="2400" dirty="0"/>
              <a:t>p</a:t>
            </a:r>
            <a:r>
              <a:rPr lang="en-US" sz="2400" dirty="0" smtClean="0"/>
              <a:t>revious number of patient visits and inpatient visits.</a:t>
            </a:r>
          </a:p>
          <a:p>
            <a:pPr marL="0" indent="0"/>
            <a:endParaRPr lang="en-US" sz="1000" dirty="0" smtClean="0"/>
          </a:p>
          <a:p>
            <a:pPr>
              <a:buFont typeface="Arial"/>
              <a:buChar char="•"/>
            </a:pPr>
            <a:r>
              <a:rPr lang="en-US" sz="2400" dirty="0" smtClean="0"/>
              <a:t>Learn more about discharge disposition IDs (what the numbers indicate).</a:t>
            </a:r>
            <a:endParaRPr lang="en-US" sz="2400" dirty="0"/>
          </a:p>
        </p:txBody>
      </p:sp>
    </p:spTree>
    <p:extLst>
      <p:ext uri="{BB962C8B-B14F-4D97-AF65-F5344CB8AC3E}">
        <p14:creationId xmlns:p14="http://schemas.microsoft.com/office/powerpoint/2010/main" val="109396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404075" y="1100628"/>
            <a:ext cx="8269106" cy="4195292"/>
          </a:xfrm>
        </p:spPr>
        <p:txBody>
          <a:bodyPr>
            <a:noAutofit/>
          </a:bodyPr>
          <a:lstStyle/>
          <a:p>
            <a:pPr lvl="0"/>
            <a:r>
              <a:rPr lang="en-US" sz="1400" dirty="0" smtClean="0"/>
              <a:t>1. Beata </a:t>
            </a:r>
            <a:r>
              <a:rPr lang="en-US" sz="1400" dirty="0"/>
              <a:t>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p>
          <a:p>
            <a:r>
              <a:rPr lang="en-US" sz="1000" dirty="0"/>
              <a:t> </a:t>
            </a:r>
            <a:r>
              <a:rPr lang="en-US" sz="1000" dirty="0" smtClean="0"/>
              <a:t>    </a:t>
            </a:r>
            <a:r>
              <a:rPr lang="en-US" sz="1400" dirty="0" smtClean="0"/>
              <a:t> </a:t>
            </a:r>
            <a:endParaRPr lang="en-US" sz="1400" dirty="0"/>
          </a:p>
          <a:p>
            <a:pPr lvl="0"/>
            <a:r>
              <a:rPr lang="en-US" sz="1400" dirty="0" smtClean="0"/>
              <a:t>2. This </a:t>
            </a:r>
            <a:r>
              <a:rPr lang="en-US" sz="1400" dirty="0"/>
              <a:t>data set was obtained from a previous study done to explore a similar problem. It included about 102,000 observations and 50 variables. More information is available here: </a:t>
            </a:r>
            <a:r>
              <a:rPr lang="en-US" sz="1400" u="sng" dirty="0">
                <a:hlinkClick r:id="rId2"/>
              </a:rPr>
              <a:t>http://archive.ics.uci.edu/ml/datasets/Diabetes+130-US+hospitals+for+years+1999-2008</a:t>
            </a:r>
            <a:r>
              <a:rPr lang="en-US" sz="1400" dirty="0"/>
              <a:t>.</a:t>
            </a:r>
          </a:p>
          <a:p>
            <a:r>
              <a:rPr lang="en-US" sz="1400" dirty="0"/>
              <a:t> </a:t>
            </a:r>
          </a:p>
          <a:p>
            <a:pPr lvl="0"/>
            <a:r>
              <a:rPr lang="en-US" sz="1400" dirty="0" smtClean="0"/>
              <a:t>3. @</a:t>
            </a:r>
            <a:r>
              <a:rPr lang="en-US" sz="1400" dirty="0"/>
              <a:t>article{JMLR:v18:16-365, author  = {Guillaume  Lema{{\^i}}tre and Fernando Nogueira and Christos K. Aridas}, title   = {Imbalanced-learn: A Python Toolbox to Tackle the Curse of Imbalanced Datasets in Machine Learning}, journal = {Journal of Machine Learning Research}, year    = {2017}, volume  = {18}, number  = {17}, pages   = {1-5}, url     = {http://jmlr.org/papers/v18/16-365.html} }</a:t>
            </a:r>
          </a:p>
          <a:p>
            <a:r>
              <a:rPr lang="en-US" sz="1400" dirty="0"/>
              <a:t> </a:t>
            </a:r>
          </a:p>
          <a:p>
            <a:r>
              <a:rPr lang="en-US" sz="1400" dirty="0" smtClean="0"/>
              <a:t>4. @</a:t>
            </a:r>
            <a:r>
              <a:rPr lang="en-US" sz="1400" dirty="0"/>
              <a:t>article{scikit-learn,  title={Scikit-learn: Machine Learning in {P}ython},  author={Pedregosa, F. and Varoquaux, G. and Gramfort, A. and Michel, V.          and Thirion, B. and Grisel, O. and Blondel, M. and Prettenhofer, P.          and Weiss, R. and Dubourg, V. and Vanderplas, J. and Passos, A. and          Cournapeau, D. and Brucher, M. and Perrot, M. and Duchesnay, E.},  journal={Journal of Machine Learning Research},  volume={12},  pages={2825--2830},  year={2011} }</a:t>
            </a:r>
            <a:r>
              <a:rPr lang="en-US" sz="1400" dirty="0"/>
              <a:t> </a:t>
            </a:r>
          </a:p>
        </p:txBody>
      </p:sp>
    </p:spTree>
    <p:extLst>
      <p:ext uri="{BB962C8B-B14F-4D97-AF65-F5344CB8AC3E}">
        <p14:creationId xmlns:p14="http://schemas.microsoft.com/office/powerpoint/2010/main" val="33409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attributes and limitations</a:t>
            </a:r>
            <a:endParaRPr lang="en-US" dirty="0"/>
          </a:p>
        </p:txBody>
      </p:sp>
      <p:sp>
        <p:nvSpPr>
          <p:cNvPr id="3" name="Content Placeholder 2"/>
          <p:cNvSpPr>
            <a:spLocks noGrp="1"/>
          </p:cNvSpPr>
          <p:nvPr>
            <p:ph idx="1"/>
          </p:nvPr>
        </p:nvSpPr>
        <p:spPr>
          <a:xfrm>
            <a:off x="822959" y="1327588"/>
            <a:ext cx="7806927" cy="3352889"/>
          </a:xfrm>
        </p:spPr>
        <p:txBody>
          <a:bodyPr>
            <a:normAutofit lnSpcReduction="10000"/>
          </a:bodyPr>
          <a:lstStyle/>
          <a:p>
            <a:pPr>
              <a:buFont typeface="Arial"/>
              <a:buChar char="•"/>
            </a:pPr>
            <a:r>
              <a:rPr lang="en-US" sz="2400" dirty="0"/>
              <a:t>102,000 observations and 50 variables to start</a:t>
            </a:r>
            <a:r>
              <a:rPr lang="en-US" sz="2400" dirty="0"/>
              <a:t> </a:t>
            </a:r>
            <a:endParaRPr lang="en-US" sz="2400" dirty="0" smtClean="0"/>
          </a:p>
          <a:p>
            <a:pPr marL="0" indent="0"/>
            <a:endParaRPr lang="en-US" sz="2400" dirty="0" smtClean="0"/>
          </a:p>
          <a:p>
            <a:pPr>
              <a:buFont typeface="Arial"/>
              <a:buChar char="•"/>
            </a:pPr>
            <a:r>
              <a:rPr lang="en-US" sz="2400" dirty="0" smtClean="0"/>
              <a:t>Binary dependent variable: readmitted (or not) within 30 days</a:t>
            </a:r>
          </a:p>
          <a:p>
            <a:pPr>
              <a:buFont typeface="Arial"/>
              <a:buChar char="•"/>
            </a:pPr>
            <a:endParaRPr lang="en-US" sz="2400" dirty="0" smtClean="0"/>
          </a:p>
          <a:p>
            <a:pPr>
              <a:buFont typeface="Arial"/>
              <a:buChar char="•"/>
            </a:pPr>
            <a:r>
              <a:rPr lang="en-US" sz="2400" dirty="0" smtClean="0"/>
              <a:t>Potential sources of bias addressed:</a:t>
            </a:r>
          </a:p>
          <a:p>
            <a:pPr lvl="2">
              <a:buFont typeface="Arial"/>
              <a:buChar char="•"/>
            </a:pPr>
            <a:r>
              <a:rPr lang="en-US" sz="2400" dirty="0" smtClean="0"/>
              <a:t> Multiple encounters per patient </a:t>
            </a:r>
          </a:p>
          <a:p>
            <a:pPr lvl="2">
              <a:buFont typeface="Arial"/>
              <a:buChar char="•"/>
            </a:pPr>
            <a:r>
              <a:rPr lang="en-US" sz="2400" dirty="0"/>
              <a:t> </a:t>
            </a:r>
            <a:r>
              <a:rPr lang="en-US" sz="2400" dirty="0" smtClean="0"/>
              <a:t>Discharges to hospice or due to death </a:t>
            </a:r>
            <a:endParaRPr lang="en-US" sz="2400" dirty="0" smtClean="0"/>
          </a:p>
        </p:txBody>
      </p:sp>
    </p:spTree>
    <p:extLst>
      <p:ext uri="{BB962C8B-B14F-4D97-AF65-F5344CB8AC3E}">
        <p14:creationId xmlns:p14="http://schemas.microsoft.com/office/powerpoint/2010/main" val="13934414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missing data</a:t>
            </a:r>
            <a:endParaRPr lang="en-US" dirty="0"/>
          </a:p>
        </p:txBody>
      </p:sp>
      <p:sp>
        <p:nvSpPr>
          <p:cNvPr id="3" name="Content Placeholder 2"/>
          <p:cNvSpPr>
            <a:spLocks noGrp="1"/>
          </p:cNvSpPr>
          <p:nvPr>
            <p:ph idx="1"/>
          </p:nvPr>
        </p:nvSpPr>
        <p:spPr/>
        <p:txBody>
          <a:bodyPr>
            <a:noAutofit/>
          </a:bodyPr>
          <a:lstStyle/>
          <a:p>
            <a:pPr>
              <a:buFont typeface="Arial"/>
              <a:buChar char="•"/>
            </a:pPr>
            <a:r>
              <a:rPr lang="en-US" sz="2400" dirty="0" smtClean="0"/>
              <a:t>Weight, </a:t>
            </a:r>
            <a:r>
              <a:rPr lang="en-US" sz="2400" dirty="0" smtClean="0"/>
              <a:t>payer code, and attending-physician specialty dropped (&gt; 50% missing)</a:t>
            </a:r>
          </a:p>
          <a:p>
            <a:pPr marL="0" indent="0"/>
            <a:endParaRPr lang="en-US" sz="2400" dirty="0" smtClean="0"/>
          </a:p>
          <a:p>
            <a:pPr>
              <a:buFont typeface="Arial"/>
              <a:buChar char="•"/>
            </a:pPr>
            <a:r>
              <a:rPr lang="en-US" sz="2400" dirty="0" smtClean="0"/>
              <a:t>ID variables also dropped (no predictive value)</a:t>
            </a:r>
          </a:p>
          <a:p>
            <a:pPr>
              <a:buFont typeface="Arial"/>
              <a:buChar char="•"/>
            </a:pPr>
            <a:endParaRPr lang="en-US" sz="2400" dirty="0" smtClean="0"/>
          </a:p>
          <a:p>
            <a:pPr>
              <a:buFont typeface="Arial"/>
              <a:buChar char="•"/>
            </a:pPr>
            <a:r>
              <a:rPr lang="en-US" sz="2400" dirty="0" smtClean="0"/>
              <a:t>Other variables with less than 3% missing</a:t>
            </a:r>
          </a:p>
          <a:p>
            <a:pPr lvl="2">
              <a:buFont typeface="Arial"/>
              <a:buChar char="•"/>
            </a:pPr>
            <a:r>
              <a:rPr lang="en-US" sz="2400" dirty="0"/>
              <a:t> </a:t>
            </a:r>
            <a:r>
              <a:rPr lang="en-US" sz="2400" dirty="0" smtClean="0"/>
              <a:t>Removed only rows with relevant values missing</a:t>
            </a:r>
          </a:p>
          <a:p>
            <a:pPr>
              <a:buFont typeface="Arial"/>
              <a:buChar char="•"/>
            </a:pPr>
            <a:endParaRPr lang="en-US" sz="2400" dirty="0"/>
          </a:p>
        </p:txBody>
      </p:sp>
    </p:spTree>
    <p:extLst>
      <p:ext uri="{BB962C8B-B14F-4D97-AF65-F5344CB8AC3E}">
        <p14:creationId xmlns:p14="http://schemas.microsoft.com/office/powerpoint/2010/main" val="33830839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Variable adjustments</a:t>
            </a:r>
            <a:endParaRPr lang="en-US" dirty="0"/>
          </a:p>
        </p:txBody>
      </p:sp>
      <p:sp>
        <p:nvSpPr>
          <p:cNvPr id="3" name="Content Placeholder 2"/>
          <p:cNvSpPr>
            <a:spLocks noGrp="1"/>
          </p:cNvSpPr>
          <p:nvPr>
            <p:ph idx="1"/>
          </p:nvPr>
        </p:nvSpPr>
        <p:spPr/>
        <p:txBody>
          <a:bodyPr>
            <a:noAutofit/>
          </a:bodyPr>
          <a:lstStyle/>
          <a:p>
            <a:pPr>
              <a:buFont typeface="Arial"/>
              <a:buChar char="•"/>
            </a:pPr>
            <a:r>
              <a:rPr lang="en-US" sz="2400" dirty="0" smtClean="0"/>
              <a:t>Grouping of diagnosis codes</a:t>
            </a:r>
            <a:endParaRPr lang="en-US" sz="2400" dirty="0" smtClean="0"/>
          </a:p>
          <a:p>
            <a:pPr marL="0" indent="0"/>
            <a:endParaRPr lang="en-US" sz="2400" dirty="0" smtClean="0"/>
          </a:p>
          <a:p>
            <a:pPr>
              <a:buFont typeface="Arial"/>
              <a:buChar char="•"/>
            </a:pPr>
            <a:r>
              <a:rPr lang="en-US" sz="2400" dirty="0" smtClean="0"/>
              <a:t>HbA1c test as binary</a:t>
            </a:r>
          </a:p>
          <a:p>
            <a:pPr lvl="2">
              <a:buFont typeface="Arial"/>
              <a:buChar char="•"/>
            </a:pPr>
            <a:r>
              <a:rPr lang="en-US" sz="2400" dirty="0"/>
              <a:t> </a:t>
            </a:r>
            <a:r>
              <a:rPr lang="en-US" sz="2400" dirty="0" smtClean="0"/>
              <a:t>Four categories initially</a:t>
            </a:r>
          </a:p>
          <a:p>
            <a:pPr marL="0" indent="0"/>
            <a:endParaRPr lang="en-US" sz="2400" dirty="0" smtClean="0"/>
          </a:p>
          <a:p>
            <a:pPr>
              <a:buFont typeface="Arial"/>
              <a:buChar char="•"/>
            </a:pPr>
            <a:r>
              <a:rPr lang="en-US" sz="2400" dirty="0" smtClean="0"/>
              <a:t>Number of patient visits</a:t>
            </a:r>
          </a:p>
          <a:p>
            <a:pPr lvl="2">
              <a:buFont typeface="Arial"/>
              <a:buChar char="•"/>
            </a:pPr>
            <a:r>
              <a:rPr lang="en-US" sz="2400" dirty="0"/>
              <a:t> </a:t>
            </a:r>
            <a:r>
              <a:rPr lang="en-US" sz="2400" dirty="0" smtClean="0"/>
              <a:t>Created in removal of multiple patient visits</a:t>
            </a:r>
          </a:p>
          <a:p>
            <a:pPr>
              <a:buFont typeface="Arial"/>
              <a:buChar char="•"/>
            </a:pPr>
            <a:endParaRPr lang="en-US" sz="2400" dirty="0"/>
          </a:p>
        </p:txBody>
      </p:sp>
    </p:spTree>
    <p:extLst>
      <p:ext uri="{BB962C8B-B14F-4D97-AF65-F5344CB8AC3E}">
        <p14:creationId xmlns:p14="http://schemas.microsoft.com/office/powerpoint/2010/main" val="2343024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822960" y="1100628"/>
            <a:ext cx="7520940" cy="486705"/>
          </a:xfrm>
        </p:spPr>
        <p:txBody>
          <a:bodyPr>
            <a:noAutofit/>
          </a:bodyPr>
          <a:lstStyle/>
          <a:p>
            <a:pPr marL="0" indent="0" algn="ctr"/>
            <a:r>
              <a:rPr lang="en-US" sz="2400" dirty="0" smtClean="0"/>
              <a:t>Patient age skews older.</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05221" y="1805733"/>
            <a:ext cx="6329928" cy="4687902"/>
          </a:xfrm>
          <a:prstGeom prst="rect">
            <a:avLst/>
          </a:prstGeom>
        </p:spPr>
      </p:pic>
    </p:spTree>
    <p:extLst>
      <p:ext uri="{BB962C8B-B14F-4D97-AF65-F5344CB8AC3E}">
        <p14:creationId xmlns:p14="http://schemas.microsoft.com/office/powerpoint/2010/main" val="1288693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563197" y="1100628"/>
            <a:ext cx="8369746" cy="486705"/>
          </a:xfrm>
        </p:spPr>
        <p:txBody>
          <a:bodyPr>
            <a:noAutofit/>
          </a:bodyPr>
          <a:lstStyle/>
          <a:p>
            <a:pPr marL="0" indent="0" algn="ctr"/>
            <a:r>
              <a:rPr lang="en-US" sz="2400" dirty="0" smtClean="0"/>
              <a:t>Multicollinearity is likely not an issue for key predictor variables. </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088832" y="1702336"/>
            <a:ext cx="4966335" cy="4780915"/>
          </a:xfrm>
          <a:prstGeom prst="rect">
            <a:avLst/>
          </a:prstGeom>
        </p:spPr>
      </p:pic>
    </p:spTree>
    <p:extLst>
      <p:ext uri="{BB962C8B-B14F-4D97-AF65-F5344CB8AC3E}">
        <p14:creationId xmlns:p14="http://schemas.microsoft.com/office/powerpoint/2010/main" val="14743639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563197" y="5169972"/>
            <a:ext cx="8052259" cy="1280372"/>
          </a:xfrm>
        </p:spPr>
        <p:txBody>
          <a:bodyPr>
            <a:noAutofit/>
          </a:bodyPr>
          <a:lstStyle/>
          <a:p>
            <a:pPr marL="0" indent="0" algn="ctr"/>
            <a:r>
              <a:rPr lang="en-US" sz="2400" dirty="0"/>
              <a:t>P</a:t>
            </a:r>
            <a:r>
              <a:rPr lang="en-US" sz="2400" dirty="0" smtClean="0"/>
              <a:t>atients </a:t>
            </a:r>
            <a:r>
              <a:rPr lang="en-US" sz="2400" dirty="0"/>
              <a:t>with HbA1c levels tested were less likely to be readmitted within 30 days than were </a:t>
            </a:r>
            <a:r>
              <a:rPr lang="en-US" sz="2400" dirty="0" smtClean="0"/>
              <a:t>untested patients, </a:t>
            </a:r>
            <a:r>
              <a:rPr lang="en-US" sz="2400" dirty="0"/>
              <a:t>and </a:t>
            </a:r>
            <a:r>
              <a:rPr lang="en-US" sz="2400" dirty="0" smtClean="0"/>
              <a:t>the </a:t>
            </a:r>
            <a:r>
              <a:rPr lang="en-US" sz="2400" dirty="0"/>
              <a:t>relationship </a:t>
            </a:r>
            <a:r>
              <a:rPr lang="en-US" sz="2400" dirty="0" smtClean="0"/>
              <a:t>is not </a:t>
            </a:r>
            <a:r>
              <a:rPr lang="en-US" sz="2400" dirty="0"/>
              <a:t>due to </a:t>
            </a:r>
            <a:r>
              <a:rPr lang="en-US" sz="2400" dirty="0" smtClean="0"/>
              <a:t>chance.</a:t>
            </a:r>
          </a:p>
        </p:txBody>
      </p:sp>
      <p:graphicFrame>
        <p:nvGraphicFramePr>
          <p:cNvPr id="5" name="Table 4"/>
          <p:cNvGraphicFramePr>
            <a:graphicFrameLocks noGrp="1"/>
          </p:cNvGraphicFramePr>
          <p:nvPr>
            <p:extLst>
              <p:ext uri="{D42A27DB-BD31-4B8C-83A1-F6EECF244321}">
                <p14:modId xmlns:p14="http://schemas.microsoft.com/office/powerpoint/2010/main" val="1776801675"/>
              </p:ext>
            </p:extLst>
          </p:nvPr>
        </p:nvGraphicFramePr>
        <p:xfrm>
          <a:off x="2043524" y="2384475"/>
          <a:ext cx="5072824" cy="2336991"/>
        </p:xfrm>
        <a:graphic>
          <a:graphicData uri="http://schemas.openxmlformats.org/drawingml/2006/table">
            <a:tbl>
              <a:tblPr firstRow="1" bandRow="1">
                <a:tableStyleId>{8A107856-5554-42FB-B03E-39F5DBC370BA}</a:tableStyleId>
              </a:tblPr>
              <a:tblGrid>
                <a:gridCol w="1268206"/>
                <a:gridCol w="1268206"/>
                <a:gridCol w="1268206"/>
                <a:gridCol w="1268206"/>
              </a:tblGrid>
              <a:tr h="922488">
                <a:tc>
                  <a:txBody>
                    <a:bodyPr/>
                    <a:lstStyle/>
                    <a:p>
                      <a:pPr marL="0" marR="0" algn="ctr">
                        <a:lnSpc>
                          <a:spcPct val="115000"/>
                        </a:lnSpc>
                        <a:spcBef>
                          <a:spcPts val="0"/>
                        </a:spcBef>
                        <a:spcAft>
                          <a:spcPts val="0"/>
                        </a:spcAft>
                      </a:pPr>
                      <a:r>
                        <a:rPr lang="en-US" sz="1800" b="0" dirty="0" smtClean="0">
                          <a:effectLst/>
                        </a:rPr>
                        <a:t>HbAlc</a:t>
                      </a:r>
                      <a:r>
                        <a:rPr lang="en-US" sz="1800" b="1" dirty="0" smtClean="0">
                          <a:effectLst/>
                        </a:rPr>
                        <a:t> Test?</a:t>
                      </a:r>
                      <a:endParaRPr lang="en-US" sz="1800" b="1" dirty="0">
                        <a:effectLst/>
                        <a:latin typeface="Franklin Gothic Book"/>
                        <a:ea typeface="ＭＳ 明朝"/>
                        <a:cs typeface="Franklin Gothic Book"/>
                      </a:endParaRPr>
                    </a:p>
                  </a:txBody>
                  <a:tcPr marL="68580" marR="68580" marT="0" marB="0" anchor="ctr"/>
                </a:tc>
                <a:tc gridSpan="3">
                  <a:txBody>
                    <a:bodyPr/>
                    <a:lstStyle/>
                    <a:p>
                      <a:pPr marL="0" marR="0" algn="ctr">
                        <a:lnSpc>
                          <a:spcPct val="115000"/>
                        </a:lnSpc>
                        <a:spcBef>
                          <a:spcPts val="0"/>
                        </a:spcBef>
                        <a:spcAft>
                          <a:spcPts val="0"/>
                        </a:spcAft>
                      </a:pPr>
                      <a:r>
                        <a:rPr lang="en-US" sz="1800" dirty="0" smtClean="0">
                          <a:effectLst/>
                        </a:rPr>
                        <a:t>Readmission Within 30</a:t>
                      </a:r>
                      <a:r>
                        <a:rPr lang="en-US" sz="1800" baseline="0" dirty="0" smtClean="0">
                          <a:effectLst/>
                        </a:rPr>
                        <a:t> Days</a:t>
                      </a:r>
                      <a:endParaRPr lang="en-US" sz="1800" b="0" dirty="0">
                        <a:effectLst/>
                        <a:latin typeface="Franklin Gothic Book"/>
                        <a:ea typeface="ＭＳ 明朝"/>
                        <a:cs typeface="Franklin Gothic Book"/>
                      </a:endParaRPr>
                    </a:p>
                    <a:p>
                      <a:pPr marL="0" marR="0" algn="ctr">
                        <a:lnSpc>
                          <a:spcPct val="115000"/>
                        </a:lnSpc>
                        <a:spcBef>
                          <a:spcPts val="0"/>
                        </a:spcBef>
                        <a:spcAft>
                          <a:spcPts val="0"/>
                        </a:spcAft>
                      </a:pPr>
                      <a:endParaRPr lang="en-US" sz="1000" dirty="0" smtClean="0">
                        <a:effectLst/>
                      </a:endParaRPr>
                    </a:p>
                    <a:p>
                      <a:pPr marL="0" marR="0" algn="just">
                        <a:lnSpc>
                          <a:spcPct val="115000"/>
                        </a:lnSpc>
                        <a:spcBef>
                          <a:spcPts val="0"/>
                        </a:spcBef>
                        <a:spcAft>
                          <a:spcPts val="0"/>
                        </a:spcAft>
                      </a:pPr>
                      <a:r>
                        <a:rPr lang="en-US" sz="1800" dirty="0" smtClean="0">
                          <a:effectLst/>
                        </a:rPr>
                        <a:t>        No                Yes</a:t>
                      </a:r>
                      <a:r>
                        <a:rPr lang="en-US" sz="1800" b="0" baseline="0" dirty="0" smtClean="0">
                          <a:effectLst/>
                          <a:latin typeface="Franklin Gothic Book"/>
                          <a:ea typeface="ＭＳ 明朝"/>
                          <a:cs typeface="Franklin Gothic Book"/>
                        </a:rPr>
                        <a:t>                  </a:t>
                      </a:r>
                      <a:r>
                        <a:rPr lang="en-US" sz="1800" dirty="0" smtClean="0">
                          <a:effectLst/>
                        </a:rPr>
                        <a:t>All     </a:t>
                      </a:r>
                      <a:endParaRPr lang="en-US" sz="1800" b="0" dirty="0">
                        <a:effectLst/>
                        <a:latin typeface="Franklin Gothic Book"/>
                        <a:ea typeface="ＭＳ 明朝"/>
                        <a:cs typeface="Franklin Gothic Book"/>
                      </a:endParaRPr>
                    </a:p>
                  </a:txBody>
                  <a:tcPr marL="68580" marR="68580" marT="0" marB="0" anchor="ctr"/>
                </a:tc>
                <a:tc hMerge="1">
                  <a:txBody>
                    <a:bodyPr/>
                    <a:lstStyle/>
                    <a:p>
                      <a:pPr marL="0" marR="0" algn="ctr">
                        <a:lnSpc>
                          <a:spcPct val="115000"/>
                        </a:lnSpc>
                        <a:spcBef>
                          <a:spcPts val="0"/>
                        </a:spcBef>
                        <a:spcAft>
                          <a:spcPts val="0"/>
                        </a:spcAft>
                      </a:pPr>
                      <a:endParaRPr lang="en-US" sz="1800" b="0" dirty="0">
                        <a:effectLst/>
                        <a:latin typeface="Franklin Gothic Book"/>
                        <a:ea typeface="ＭＳ 明朝"/>
                        <a:cs typeface="Franklin Gothic Book"/>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b="0" dirty="0">
                        <a:effectLst/>
                        <a:latin typeface="Franklin Gothic Book"/>
                        <a:ea typeface="ＭＳ 明朝"/>
                        <a:cs typeface="Franklin Gothic Book"/>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1501">
                <a:tc>
                  <a:txBody>
                    <a:bodyPr/>
                    <a:lstStyle/>
                    <a:p>
                      <a:pPr marL="0" marR="0" algn="ctr">
                        <a:lnSpc>
                          <a:spcPct val="115000"/>
                        </a:lnSpc>
                        <a:spcBef>
                          <a:spcPts val="0"/>
                        </a:spcBef>
                        <a:spcAft>
                          <a:spcPts val="0"/>
                        </a:spcAft>
                      </a:pPr>
                      <a:r>
                        <a:rPr lang="en-US" sz="1800" b="0" dirty="0" smtClean="0">
                          <a:effectLst/>
                        </a:rPr>
                        <a:t>No</a:t>
                      </a:r>
                      <a:endParaRPr lang="en-US" sz="1800" b="0" dirty="0" smtClean="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49718</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5033</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54751</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b="0" dirty="0" smtClean="0">
                          <a:effectLst/>
                        </a:rPr>
                        <a:t>Yes</a:t>
                      </a:r>
                      <a:endParaRPr lang="en-US" sz="1800" b="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11052</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1041</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12093</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r>
              <a:tr h="471501">
                <a:tc>
                  <a:txBody>
                    <a:bodyPr/>
                    <a:lstStyle/>
                    <a:p>
                      <a:pPr marL="0" marR="0" algn="ctr">
                        <a:lnSpc>
                          <a:spcPct val="115000"/>
                        </a:lnSpc>
                        <a:spcBef>
                          <a:spcPts val="0"/>
                        </a:spcBef>
                        <a:spcAft>
                          <a:spcPts val="0"/>
                        </a:spcAft>
                      </a:pPr>
                      <a:r>
                        <a:rPr lang="en-US" sz="1800" b="0" dirty="0" smtClean="0">
                          <a:effectLst/>
                        </a:rPr>
                        <a:t>All</a:t>
                      </a:r>
                      <a:endParaRPr lang="en-US" sz="1800" b="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60770</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6074</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c>
                  <a:txBody>
                    <a:bodyPr/>
                    <a:lstStyle/>
                    <a:p>
                      <a:pPr marL="0" marR="0" algn="ctr">
                        <a:lnSpc>
                          <a:spcPct val="115000"/>
                        </a:lnSpc>
                        <a:spcBef>
                          <a:spcPts val="0"/>
                        </a:spcBef>
                        <a:spcAft>
                          <a:spcPts val="0"/>
                        </a:spcAft>
                      </a:pPr>
                      <a:r>
                        <a:rPr lang="en-US" sz="1800" kern="1200" dirty="0" smtClean="0">
                          <a:solidFill>
                            <a:schemeClr val="dk1"/>
                          </a:solidFill>
                          <a:effectLst/>
                          <a:latin typeface="+mn-lt"/>
                          <a:ea typeface="+mn-ea"/>
                          <a:cs typeface="+mn-cs"/>
                        </a:rPr>
                        <a:t>66844</a:t>
                      </a:r>
                      <a:r>
                        <a:rPr lang="en-US" dirty="0" smtClean="0">
                          <a:effectLst/>
                        </a:rPr>
                        <a:t> </a:t>
                      </a:r>
                      <a:endParaRPr lang="en-US" sz="1800" dirty="0">
                        <a:effectLst/>
                        <a:latin typeface="Franklin Gothic Book"/>
                        <a:ea typeface="ＭＳ 明朝"/>
                        <a:cs typeface="Franklin Gothic Book"/>
                      </a:endParaRPr>
                    </a:p>
                  </a:txBody>
                  <a:tcPr marL="68580" marR="68580" marT="0" marB="0" anchor="ctr"/>
                </a:tc>
              </a:tr>
            </a:tbl>
          </a:graphicData>
        </a:graphic>
      </p:graphicFrame>
      <p:sp>
        <p:nvSpPr>
          <p:cNvPr id="7" name="Content Placeholder 2"/>
          <p:cNvSpPr txBox="1">
            <a:spLocks/>
          </p:cNvSpPr>
          <p:nvPr/>
        </p:nvSpPr>
        <p:spPr>
          <a:xfrm>
            <a:off x="1105242" y="1253027"/>
            <a:ext cx="6918534" cy="486705"/>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lgn="ctr"/>
            <a:r>
              <a:rPr lang="en-US" sz="2400" dirty="0" smtClean="0"/>
              <a:t>Chi-square test for independence between HbA1c test and dependent variable. </a:t>
            </a:r>
            <a:endParaRPr lang="en-US" sz="2400" dirty="0" smtClean="0"/>
          </a:p>
        </p:txBody>
      </p:sp>
    </p:spTree>
    <p:extLst>
      <p:ext uri="{BB962C8B-B14F-4D97-AF65-F5344CB8AC3E}">
        <p14:creationId xmlns:p14="http://schemas.microsoft.com/office/powerpoint/2010/main" val="36283138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analysis</a:t>
            </a:r>
            <a:endParaRPr lang="en-US" dirty="0"/>
          </a:p>
        </p:txBody>
      </p:sp>
      <p:sp>
        <p:nvSpPr>
          <p:cNvPr id="3" name="Content Placeholder 2"/>
          <p:cNvSpPr>
            <a:spLocks noGrp="1"/>
          </p:cNvSpPr>
          <p:nvPr>
            <p:ph idx="1"/>
          </p:nvPr>
        </p:nvSpPr>
        <p:spPr>
          <a:xfrm>
            <a:off x="563197" y="1100628"/>
            <a:ext cx="8052259" cy="486705"/>
          </a:xfrm>
        </p:spPr>
        <p:txBody>
          <a:bodyPr>
            <a:noAutofit/>
          </a:bodyPr>
          <a:lstStyle/>
          <a:p>
            <a:pPr marL="0" indent="0" algn="ctr"/>
            <a:r>
              <a:rPr lang="en-US" sz="2400" dirty="0" smtClean="0"/>
              <a:t>Number of hospital visits may have predictive power.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83752" y="1642427"/>
            <a:ext cx="5418460" cy="4793487"/>
          </a:xfrm>
          <a:prstGeom prst="rect">
            <a:avLst/>
          </a:prstGeom>
        </p:spPr>
      </p:pic>
    </p:spTree>
    <p:extLst>
      <p:ext uri="{BB962C8B-B14F-4D97-AF65-F5344CB8AC3E}">
        <p14:creationId xmlns:p14="http://schemas.microsoft.com/office/powerpoint/2010/main" val="28067792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8947</TotalTime>
  <Words>982</Words>
  <Application>Microsoft Macintosh PowerPoint</Application>
  <PresentationFormat>On-screen Show (4:3)</PresentationFormat>
  <Paragraphs>187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Angles</vt:lpstr>
      <vt:lpstr>Assessing Diabetes Readmission with Machine Learning</vt:lpstr>
      <vt:lpstr>QUESTION TO ANSWER </vt:lpstr>
      <vt:lpstr>Data attributes and limitations</vt:lpstr>
      <vt:lpstr>missing data</vt:lpstr>
      <vt:lpstr>Variable adjustments</vt:lpstr>
      <vt:lpstr>Exploratory analysis</vt:lpstr>
      <vt:lpstr>Exploratory analysis</vt:lpstr>
      <vt:lpstr>Exploratory analysis</vt:lpstr>
      <vt:lpstr>Exploratory analysis</vt:lpstr>
      <vt:lpstr>preprocessing</vt:lpstr>
      <vt:lpstr>Logistic regression</vt:lpstr>
      <vt:lpstr>Logistic regression: Model building </vt:lpstr>
      <vt:lpstr>Logistic regression: imbalanced data</vt:lpstr>
      <vt:lpstr>Logistic regression: imbalanced data</vt:lpstr>
      <vt:lpstr>Logistic regression: important predictors</vt:lpstr>
      <vt:lpstr>Logistic regression: comparisons</vt:lpstr>
      <vt:lpstr>Checking imbalance corrections</vt:lpstr>
      <vt:lpstr>Tree-based methods: random forests</vt:lpstr>
      <vt:lpstr>random forests: tuning parameters</vt:lpstr>
      <vt:lpstr>random forests: results</vt:lpstr>
      <vt:lpstr>Logistic regressi0n vs. random forest</vt:lpstr>
      <vt:lpstr>Checking imbalance corrections for random forest</vt:lpstr>
      <vt:lpstr>Summary and future work</vt:lpstr>
      <vt:lpstr>recommendations</vt:lpstr>
      <vt:lpstr>references</vt:lpstr>
    </vt:vector>
  </TitlesOfParts>
  <Company>Villanova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Undergraduate academic help preferences</dc:title>
  <dc:creator>Alexander Olden</dc:creator>
  <cp:lastModifiedBy>Alexander Olden</cp:lastModifiedBy>
  <cp:revision>192</cp:revision>
  <dcterms:created xsi:type="dcterms:W3CDTF">2015-04-26T13:09:50Z</dcterms:created>
  <dcterms:modified xsi:type="dcterms:W3CDTF">2017-10-03T15:40:24Z</dcterms:modified>
</cp:coreProperties>
</file>