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74" r:id="rId6"/>
    <p:sldId id="275" r:id="rId7"/>
    <p:sldId id="276" r:id="rId8"/>
    <p:sldId id="277" r:id="rId9"/>
    <p:sldId id="278" r:id="rId10"/>
    <p:sldId id="273" r:id="rId11"/>
    <p:sldId id="283" r:id="rId12"/>
    <p:sldId id="284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Diabetes Readmission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Alexander Olden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Bin number of lab procedures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range of 1-132 with heavy skew initially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Change potentially useful IDs (e.g., admission type) to categorical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One-hot </a:t>
            </a:r>
            <a:r>
              <a:rPr lang="en-US" sz="2400" dirty="0" smtClean="0"/>
              <a:t>encoding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0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regression: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Good for predicting categorical outcomes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coefficients give log odds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Direct comparison with results from original research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80-20 split of training and test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regression: Model building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90123"/>
            <a:ext cx="7520940" cy="4036559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Regularization parameter for non-linear splitting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variance-bias tradeoff </a:t>
            </a:r>
          </a:p>
          <a:p>
            <a:pPr marL="0" indent="0"/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L2 penalty to control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 smtClean="0"/>
              <a:t>Weighting of positive and negative cases (.9 and .1)</a:t>
            </a:r>
          </a:p>
          <a:p>
            <a:pPr marL="0" indent="0"/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Initial results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ccuracy </a:t>
            </a:r>
            <a:r>
              <a:rPr lang="en-US" sz="2400" dirty="0"/>
              <a:t>scores of 80.85 percent and 82.44 percent for the training and test data, respectively</a:t>
            </a:r>
            <a:r>
              <a:rPr lang="en-US" sz="2400" dirty="0"/>
              <a:t> </a:t>
            </a:r>
            <a:endParaRPr lang="en-US" sz="24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For positive class, precision was </a:t>
            </a:r>
            <a:r>
              <a:rPr lang="en-US" sz="2400" dirty="0"/>
              <a:t>.26 and recall was .</a:t>
            </a:r>
            <a:r>
              <a:rPr lang="en-US" sz="2400" dirty="0" smtClean="0"/>
              <a:t>5</a:t>
            </a:r>
            <a:r>
              <a:rPr lang="en-US" sz="2400" dirty="0"/>
              <a:t> </a:t>
            </a:r>
            <a:r>
              <a:rPr lang="en-US" sz="2400" dirty="0" smtClean="0"/>
              <a:t>in training data.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Performance metrics for test data were equally discouraging. </a:t>
            </a:r>
          </a:p>
        </p:txBody>
      </p:sp>
    </p:spTree>
    <p:extLst>
      <p:ext uri="{BB962C8B-B14F-4D97-AF65-F5344CB8AC3E}">
        <p14:creationId xmlns:p14="http://schemas.microsoft.com/office/powerpoint/2010/main" val="5591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p.11 of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TO ANSWER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Which medical variables predict hospital readmission within 30 days amon</a:t>
            </a:r>
            <a:r>
              <a:rPr lang="en-US" sz="2400" dirty="0" smtClean="0"/>
              <a:t>g diabetes patients? 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Of particular interest: </a:t>
            </a:r>
            <a:r>
              <a:rPr lang="en-US" sz="2400" dirty="0" smtClean="0"/>
              <a:t>measurement </a:t>
            </a:r>
            <a:r>
              <a:rPr lang="en-US" sz="2400" dirty="0"/>
              <a:t>of HbA1c (</a:t>
            </a:r>
            <a:r>
              <a:rPr lang="en-US" sz="2400" dirty="0" err="1"/>
              <a:t>glycated</a:t>
            </a:r>
            <a:r>
              <a:rPr lang="en-US" sz="2400" dirty="0"/>
              <a:t> </a:t>
            </a:r>
            <a:r>
              <a:rPr lang="en-US" sz="2400" dirty="0" smtClean="0"/>
              <a:t> hemoglobin</a:t>
            </a:r>
            <a:r>
              <a:rPr lang="en-US" sz="2400" dirty="0"/>
              <a:t>), which forms when red blood cells join with glucose in the </a:t>
            </a:r>
            <a:r>
              <a:rPr lang="en-US" sz="2400" dirty="0" smtClean="0"/>
              <a:t>body 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Original researchers were interested in potential link between HbA1c and hyperglycemia.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attributes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102,000 observations and 50 variables to start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Binary dependent variable: readmitted (or not) within 30 days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Potential sources of bias addressed: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Multiple encounters per patient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Discharges to hospice or due to death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Weight, </a:t>
            </a:r>
            <a:r>
              <a:rPr lang="en-US" sz="2400" dirty="0" smtClean="0"/>
              <a:t>payer code, and attending-physician specialty dropped (&gt; 50% missing)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ID variables (no predictive value)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Other variables with less than 3% missing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Removed only rows with relevant values missing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08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Group diagnosis codes</a:t>
            </a:r>
            <a:endParaRPr lang="en-US" sz="2400" dirty="0" smtClean="0"/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HbA1c test as binary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Four categories initially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Number of 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Created in removal of multiple patient visits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 smtClean="0"/>
              <a:t>Patient age skews older.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1" y="1805733"/>
            <a:ext cx="6329928" cy="4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 smtClean="0"/>
              <a:t>Multicollinearity likely not an issue for key predictor variables. 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2" y="1702336"/>
            <a:ext cx="4966335" cy="47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5169972"/>
            <a:ext cx="8052259" cy="1280372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</a:t>
            </a:r>
            <a:r>
              <a:rPr lang="en-US" sz="2400" dirty="0" smtClean="0"/>
              <a:t>atients </a:t>
            </a:r>
            <a:r>
              <a:rPr lang="en-US" sz="2400" dirty="0"/>
              <a:t>with HbA1c levels tested were less likely to be readmitted within 30 days than were </a:t>
            </a:r>
            <a:r>
              <a:rPr lang="en-US" sz="2400" dirty="0" smtClean="0"/>
              <a:t>untested patients, </a:t>
            </a:r>
            <a:r>
              <a:rPr lang="en-US" sz="2400" dirty="0"/>
              <a:t>and </a:t>
            </a:r>
            <a:r>
              <a:rPr lang="en-US" sz="2400" dirty="0" smtClean="0"/>
              <a:t>the </a:t>
            </a:r>
            <a:r>
              <a:rPr lang="en-US" sz="2400" dirty="0"/>
              <a:t>relationship </a:t>
            </a:r>
            <a:r>
              <a:rPr lang="en-US" sz="2400" dirty="0" smtClean="0"/>
              <a:t>is not </a:t>
            </a:r>
            <a:r>
              <a:rPr lang="en-US" sz="2400" dirty="0"/>
              <a:t>due to </a:t>
            </a:r>
            <a:r>
              <a:rPr lang="en-US" sz="2400" dirty="0" smtClean="0"/>
              <a:t>chance.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2475"/>
              </p:ext>
            </p:extLst>
          </p:nvPr>
        </p:nvGraphicFramePr>
        <p:xfrm>
          <a:off x="2043524" y="2052578"/>
          <a:ext cx="5072824" cy="2336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8206"/>
                <a:gridCol w="1268206"/>
                <a:gridCol w="1268206"/>
                <a:gridCol w="1268206"/>
              </a:tblGrid>
              <a:tr h="92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</a:rPr>
                        <a:t>HbAlc</a:t>
                      </a:r>
                      <a:r>
                        <a:rPr lang="en-US" sz="1800" b="1" dirty="0" smtClean="0">
                          <a:effectLst/>
                        </a:rPr>
                        <a:t> Test?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Readmission Within 30</a:t>
                      </a:r>
                      <a:r>
                        <a:rPr lang="en-US" sz="1800" baseline="0" dirty="0" smtClean="0">
                          <a:effectLst/>
                        </a:rPr>
                        <a:t> Days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      No                Yes</a:t>
                      </a:r>
                      <a:r>
                        <a:rPr lang="en-US" sz="1800" b="0" baseline="0" dirty="0" smtClean="0">
                          <a:effectLst/>
                          <a:latin typeface="Franklin Gothic Book"/>
                          <a:ea typeface="ＭＳ 明朝"/>
                          <a:cs typeface="Franklin Gothic Book"/>
                        </a:rPr>
                        <a:t>                  </a:t>
                      </a:r>
                      <a:r>
                        <a:rPr lang="en-US" sz="1800" dirty="0" smtClean="0">
                          <a:effectLst/>
                        </a:rPr>
                        <a:t>All     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No</a:t>
                      </a:r>
                      <a:endParaRPr lang="en-US" sz="1800" b="0" dirty="0" smtClean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49718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5033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54751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11052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12093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All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60770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66844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5242" y="1253027"/>
            <a:ext cx="6918534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 smtClean="0"/>
              <a:t>Chi-square test for independence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831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 smtClean="0"/>
              <a:t>Number of hospital visits may have predictive power.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2" y="1642427"/>
            <a:ext cx="5418460" cy="47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6697</TotalTime>
  <Words>408</Words>
  <Application>Microsoft Macintosh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Assessing Diabetes Readmission with Machine Learning</vt:lpstr>
      <vt:lpstr>QUESTION TO ANSWER </vt:lpstr>
      <vt:lpstr>Data attributes and limitations</vt:lpstr>
      <vt:lpstr>missing data</vt:lpstr>
      <vt:lpstr>Variable adjustments</vt:lpstr>
      <vt:lpstr>Exploratory analysis</vt:lpstr>
      <vt:lpstr>Exploratory analysis</vt:lpstr>
      <vt:lpstr>Exploratory analysis</vt:lpstr>
      <vt:lpstr>Exploratory analysis</vt:lpstr>
      <vt:lpstr>preprocessing</vt:lpstr>
      <vt:lpstr>Logistic regression: Choices</vt:lpstr>
      <vt:lpstr>Logistic regression: Model building </vt:lpstr>
      <vt:lpstr>Resume p.11 of report</vt:lpstr>
      <vt:lpstr>PowerPoint Presentation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167</cp:revision>
  <dcterms:created xsi:type="dcterms:W3CDTF">2015-04-26T13:09:50Z</dcterms:created>
  <dcterms:modified xsi:type="dcterms:W3CDTF">2017-10-02T02:10:00Z</dcterms:modified>
</cp:coreProperties>
</file>