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74" r:id="rId5"/>
    <p:sldId id="283" r:id="rId6"/>
    <p:sldId id="300" r:id="rId7"/>
    <p:sldId id="303" r:id="rId8"/>
    <p:sldId id="304" r:id="rId9"/>
    <p:sldId id="301" r:id="rId10"/>
    <p:sldId id="305" r:id="rId11"/>
    <p:sldId id="306" r:id="rId12"/>
    <p:sldId id="307" r:id="rId13"/>
    <p:sldId id="308" r:id="rId14"/>
    <p:sldId id="309" r:id="rId15"/>
    <p:sldId id="302" r:id="rId16"/>
    <p:sldId id="310" r:id="rId17"/>
    <p:sldId id="311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83EA-983F-904F-83DD-974C6F7583DD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4BBF2-3765-E243-9D1E-F719B2882C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75A28-C723-284E-AA52-8335EFAFF39B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32317-613D-A14F-B4AD-79263B422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71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1437-4112-A249-A00E-EA57547645CF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C30-3E8E-584E-9421-C65822A6F497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FF52-2F48-A241-A371-E854A4247CAD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3A11-5CA4-0741-B58E-3B20191AF4EE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DDA2-7E91-D145-8B0D-E06679982622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871-B456-6748-AA0E-B31450319AA8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030-E80F-FE4F-B834-FD74F0652C36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333E-2F3C-ED46-90F6-113FB1EC5773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6400-4D78-1D47-A6F1-333FBACA4314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8B98-0744-1D4C-8D42-93EFFAB4A171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1E88-744D-8E4B-A2D7-34F711E68353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12553C-9623-FF42-8D0B-26245A150A2D}" type="datetime4">
              <a:rPr lang="en-US" smtClean="0"/>
              <a:t>November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907444"/>
            <a:ext cx="5648623" cy="1204306"/>
          </a:xfrm>
        </p:spPr>
        <p:txBody>
          <a:bodyPr/>
          <a:lstStyle/>
          <a:p>
            <a:r>
              <a:rPr lang="en-US" sz="2800" dirty="0" smtClean="0"/>
              <a:t>HANDWRITTEN CHARACTER RECOGNITION USING MACHINE LEARNING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355106" y="1733373"/>
            <a:ext cx="6511131" cy="8044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Springboard </a:t>
            </a:r>
            <a:r>
              <a:rPr lang="en-US" dirty="0" smtClean="0"/>
              <a:t>DSC </a:t>
            </a:r>
            <a:r>
              <a:rPr lang="en-US" dirty="0"/>
              <a:t>Capstone Project </a:t>
            </a:r>
            <a:r>
              <a:rPr lang="en-US" dirty="0" smtClean="0"/>
              <a:t>II</a:t>
            </a:r>
            <a:endParaRPr lang="en-US" dirty="0"/>
          </a:p>
          <a:p>
            <a:r>
              <a:rPr lang="en-US" dirty="0"/>
              <a:t>Prepared by Alexander Olden</a:t>
            </a:r>
          </a:p>
          <a:p>
            <a:r>
              <a:rPr lang="en-US" dirty="0" smtClean="0"/>
              <a:t>November </a:t>
            </a:r>
            <a:r>
              <a:rPr lang="en-US" dirty="0"/>
              <a:t>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forest: Classification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Screen Shot 2017-11-08 at 10.1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20" y="1637965"/>
            <a:ext cx="7099404" cy="36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7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forest: heat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Screen Shot 2017-11-08 at 10.1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06" y="1397000"/>
            <a:ext cx="5793781" cy="44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1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78838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“adam” solver to balance computational demand and advanced weighting </a:t>
            </a:r>
          </a:p>
          <a:p>
            <a:pPr>
              <a:buFont typeface="Arial"/>
              <a:buChar char="•"/>
            </a:pPr>
            <a:endParaRPr lang="en-US" sz="10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Logistic activation function</a:t>
            </a:r>
          </a:p>
          <a:p>
            <a:pPr marL="0" indent="0"/>
            <a:endParaRPr lang="en-US" sz="10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Alpha value of .01 for regularization</a:t>
            </a:r>
          </a:p>
          <a:p>
            <a:pPr>
              <a:buFont typeface="Arial"/>
              <a:buChar char="•"/>
            </a:pPr>
            <a:endParaRPr lang="en-US" sz="11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3-layer multi-layer perceptron network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Input layer (784 units), hidden layer (default 100 units), output layer (10 units)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Linear combinations of prior layers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425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2898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training data</a:t>
            </a:r>
            <a:endParaRPr lang="en-US" sz="2000" dirty="0"/>
          </a:p>
        </p:txBody>
      </p:sp>
      <p:pic>
        <p:nvPicPr>
          <p:cNvPr id="6" name="Picture 5" descr="Screen Shot 2017-11-08 at 10.2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82" y="2006804"/>
            <a:ext cx="6930382" cy="36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0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2898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test data</a:t>
            </a:r>
            <a:endParaRPr lang="en-US" sz="2000" dirty="0"/>
          </a:p>
        </p:txBody>
      </p:sp>
      <p:pic>
        <p:nvPicPr>
          <p:cNvPr id="5" name="Picture 4" descr="Screen Shot 2017-11-08 at 10.2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57" y="2126866"/>
            <a:ext cx="6544858" cy="35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network: heat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Screen Shot 2017-11-08 at 10.27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68" y="1228593"/>
            <a:ext cx="6247719" cy="47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2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89947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dirty="0" smtClean="0"/>
              <a:t>Neural network performs best among the three models. </a:t>
            </a:r>
            <a:r>
              <a:rPr lang="en-US" sz="2000" dirty="0"/>
              <a:t>(The first digit in each cell represents training performance; the second captures test performance.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Screen Shot 2017-11-09 at 8.42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36333"/>
            <a:ext cx="7594288" cy="210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9501" y="13431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0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 and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Range of potential clients, including banks and medical facilities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/>
              <a:t>Use neural networks for image detection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Best accuracy in stable model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Less computationally intensive than logistic regression was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Future work: deep learning (more hidden layers)</a:t>
            </a:r>
          </a:p>
        </p:txBody>
      </p:sp>
    </p:spTree>
    <p:extLst>
      <p:ext uri="{BB962C8B-B14F-4D97-AF65-F5344CB8AC3E}">
        <p14:creationId xmlns:p14="http://schemas.microsoft.com/office/powerpoint/2010/main" val="21080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75" y="1203006"/>
            <a:ext cx="8269106" cy="3414690"/>
          </a:xfrm>
        </p:spPr>
        <p:txBody>
          <a:bodyPr>
            <a:noAutofit/>
          </a:bodyPr>
          <a:lstStyle/>
          <a:p>
            <a:r>
              <a:rPr lang="en-US" sz="2000" dirty="0" smtClean="0"/>
              <a:t>1.    F</a:t>
            </a:r>
            <a:r>
              <a:rPr lang="en-US" sz="2000" dirty="0"/>
              <a:t>. Pedregosa, G. Varoquaux, A. Gramfort, V. Michel, B. Thirion, O. Grisel, M. Blondel, P. Prettenhofer, R. Weiss, V. Dubourg, J. Vanderplas, A. Passos, D. Cournapeau, M. Brucher, M. Perrot, and E. Duchesnay. “Scikit-learn: Machine Learning in Python.” Journal of Machine Learning Research, vol. 12, pages 2825-2830, 2011. </a:t>
            </a:r>
          </a:p>
          <a:p>
            <a:pPr marL="0" indent="0"/>
            <a:endParaRPr lang="en-US" sz="2000" dirty="0"/>
          </a:p>
          <a:p>
            <a:pPr lvl="0">
              <a:buAutoNum type="arabicPeriod" startAt="2"/>
            </a:pPr>
            <a:r>
              <a:rPr lang="en-US" sz="2000" dirty="0" smtClean="0"/>
              <a:t>“MNIST for ML Beginners,” Tensorflow.org</a:t>
            </a:r>
            <a:r>
              <a:rPr lang="en-US" sz="2000" dirty="0"/>
              <a:t>. &lt;https://www.tensorflow.org/get_started/mnist/beginners#about_this_tutorial&gt;</a:t>
            </a:r>
            <a:r>
              <a:rPr lang="en-US" sz="2000" dirty="0" smtClean="0"/>
              <a:t>. Last updated August 17, 2017.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TO ANSWER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29229"/>
            <a:ext cx="7520940" cy="357984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Which </a:t>
            </a:r>
            <a:r>
              <a:rPr lang="en-US" sz="2400" dirty="0" smtClean="0"/>
              <a:t>algorithm best classifies handwritten digits: logistic regression, random forests, or neural networks? </a:t>
            </a:r>
            <a:endParaRPr lang="en-US" sz="2400" dirty="0"/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Of particular interest: </a:t>
            </a:r>
            <a:r>
              <a:rPr lang="en-US" sz="2400" dirty="0" smtClean="0"/>
              <a:t>learning more about the implementation of neural networks 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Image analysis presents different challenges than more conventional numerical datasets do.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9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27588"/>
            <a:ext cx="7806927" cy="335288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MNIST dataset (70,000 observations)</a:t>
            </a:r>
          </a:p>
          <a:p>
            <a:pPr marL="0" indent="0"/>
            <a:endParaRPr lang="en-US" sz="1100" dirty="0" smtClean="0"/>
          </a:p>
          <a:p>
            <a:pPr lvl="2">
              <a:buFont typeface="Arial"/>
              <a:buChar char="•"/>
            </a:pPr>
            <a:r>
              <a:rPr lang="en-US" sz="2400" dirty="0" smtClean="0"/>
              <a:t> Accessed through fetch_mldata in sklearn.datasets library in Python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2 components: handwritten digit (flattened) and image label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Vector of 70,000 integer values (0-9) as dependent variable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No missing data, and no preprocessing needed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Balance of integer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818602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/>
              <a:t>The frequencies of each label (0-9) are reasonably balanced.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Screen Shot 2017-11-08 at 7.2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99" y="2324240"/>
            <a:ext cx="5568281" cy="38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2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123141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Baseline algorithm for comparisons in solving multinomial classification problems</a:t>
            </a:r>
            <a:endParaRPr lang="en-US" sz="2400" dirty="0"/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Created base model, then tuned regularization parameters to control overfitting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L1 parameter with SAGA solver to balance bias-variance trade-off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Tolerance adjusted to expedite computation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80-20 split of training and test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3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1135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training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Screen Shot 2017-11-08 at 9.5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04" y="1854420"/>
            <a:ext cx="6702337" cy="35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1135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test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Screen Shot 2017-11-08 at 9.5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75" y="1972014"/>
            <a:ext cx="6914302" cy="37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</a:t>
            </a:r>
            <a:r>
              <a:rPr lang="en-US" dirty="0" smtClean="0"/>
              <a:t>regression: heat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Screen Shot 2017-11-08 at 10.0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51" y="1241015"/>
            <a:ext cx="5890317" cy="4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Classifications using split points (nodes in trees)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Benefits of ensemble model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Parameter tuning </a:t>
            </a:r>
            <a:r>
              <a:rPr lang="mr-IN" sz="2400" dirty="0" smtClean="0"/>
              <a:t>–</a:t>
            </a:r>
            <a:r>
              <a:rPr lang="en-US" sz="2400" dirty="0" smtClean="0"/>
              <a:t> drop in accuracy to improve generalization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Maximum number of features, maximum depth, maximum number of trees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69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9953</TotalTime>
  <Words>537</Words>
  <Application>Microsoft Macintosh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HANDWRITTEN CHARACTER RECOGNITION USING MACHINE LEARNING</vt:lpstr>
      <vt:lpstr>QUESTION TO ANSWER </vt:lpstr>
      <vt:lpstr>Data attributes</vt:lpstr>
      <vt:lpstr>Balance of integer classes</vt:lpstr>
      <vt:lpstr>Logistic regression</vt:lpstr>
      <vt:lpstr>Logistic regression</vt:lpstr>
      <vt:lpstr>Logistic regression</vt:lpstr>
      <vt:lpstr>Logistic regression: heat map</vt:lpstr>
      <vt:lpstr>Random forest</vt:lpstr>
      <vt:lpstr>Random forest: Classification report</vt:lpstr>
      <vt:lpstr>Random forest: heat map</vt:lpstr>
      <vt:lpstr>Neural network</vt:lpstr>
      <vt:lpstr>Neural network</vt:lpstr>
      <vt:lpstr>Neural network</vt:lpstr>
      <vt:lpstr>Neural network: heat map</vt:lpstr>
      <vt:lpstr>summary</vt:lpstr>
      <vt:lpstr>Recommendations and Future work</vt:lpstr>
      <vt:lpstr>references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academic help preferences</dc:title>
  <dc:creator>Alexander Olden</dc:creator>
  <cp:lastModifiedBy>Alexander Olden</cp:lastModifiedBy>
  <cp:revision>233</cp:revision>
  <dcterms:created xsi:type="dcterms:W3CDTF">2015-04-26T13:09:50Z</dcterms:created>
  <dcterms:modified xsi:type="dcterms:W3CDTF">2017-11-17T19:45:11Z</dcterms:modified>
</cp:coreProperties>
</file>