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aleway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alewayMedium-bold.fntdata"/><Relationship Id="rId23" Type="http://schemas.openxmlformats.org/officeDocument/2006/relationships/font" Target="fonts/Raleway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Medium-boldItalic.fntdata"/><Relationship Id="rId25" Type="http://schemas.openxmlformats.org/officeDocument/2006/relationships/font" Target="fonts/Raleway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Roboto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02a106e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02a106e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9d2af1f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9d2af1f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9d2af1f4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9d2af1f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9d2af1f4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9d2af1f4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b20b2cc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b20b2cc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465355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465355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812f04bc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812f04b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e12e4a54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e12e4a54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0" y="1257300"/>
            <a:ext cx="86334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aleway Medium"/>
                <a:ea typeface="Raleway Medium"/>
                <a:cs typeface="Raleway Medium"/>
                <a:sym typeface="Raleway Medium"/>
              </a:rPr>
              <a:t>Ch 4. Functions and Methods</a:t>
            </a:r>
            <a:endParaRPr sz="50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824350" y="3262100"/>
            <a:ext cx="58092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00"/>
                </a:solidFill>
              </a:rPr>
              <a:t>3. Iterative/Convergence Methods</a:t>
            </a:r>
            <a:endParaRPr sz="3500">
              <a:solidFill>
                <a:srgbClr val="FFFF00"/>
              </a:solidFill>
            </a:endParaRPr>
          </a:p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00"/>
                </a:solidFill>
              </a:rPr>
              <a:t>Pg. 45 - 46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urier New"/>
                <a:ea typeface="Courier New"/>
                <a:cs typeface="Courier New"/>
                <a:sym typeface="Courier New"/>
              </a:rPr>
              <a:t>Create a program called </a:t>
            </a:r>
            <a:r>
              <a:rPr b="1" lang="en" sz="3500" u="sng">
                <a:latin typeface="Courier New"/>
                <a:ea typeface="Courier New"/>
                <a:cs typeface="Courier New"/>
                <a:sym typeface="Courier New"/>
              </a:rPr>
              <a:t>LeibnizPiCalculation.java</a:t>
            </a:r>
            <a:endParaRPr b="1" sz="3500" u="sng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Week 10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033225" y="2056575"/>
            <a:ext cx="282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Expanding the sum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sum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2" name="Google Shape;72;p15"/>
          <p:cNvCxnSpPr>
            <a:stCxn id="73" idx="0"/>
            <a:endCxn id="73" idx="2"/>
          </p:cNvCxnSpPr>
          <p:nvPr/>
        </p:nvCxnSpPr>
        <p:spPr>
          <a:xfrm>
            <a:off x="4572000" y="1735225"/>
            <a:ext cx="0" cy="297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1227850" y="2022175"/>
            <a:ext cx="2827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Approximation of pi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841800" y="264975"/>
            <a:ext cx="7460400" cy="17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80"/>
              <a:t>How to calculate the value for pi (𝛑):</a:t>
            </a:r>
            <a:endParaRPr b="1" sz="31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80"/>
              <a:t>The Leibniz Formula</a:t>
            </a:r>
            <a:endParaRPr b="1" sz="2800" u="sng"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10629" l="18012" r="17703" t="26991"/>
          <a:stretch/>
        </p:blipFill>
        <p:spPr>
          <a:xfrm>
            <a:off x="996925" y="2451400"/>
            <a:ext cx="2827801" cy="15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651" y="2124075"/>
            <a:ext cx="31718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626" y="3455400"/>
            <a:ext cx="33718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2524500" y="1573575"/>
            <a:ext cx="7081800" cy="27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sigma</a:t>
            </a:r>
            <a:r>
              <a:rPr lang="en" sz="2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6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2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2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2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&lt;=</a:t>
            </a:r>
            <a:r>
              <a:rPr lang="en" sz="2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2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 k</a:t>
            </a:r>
            <a:r>
              <a:rPr lang="en" sz="2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sz="2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sigma</a:t>
            </a:r>
            <a:r>
              <a:rPr lang="en" sz="2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2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2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//Sigma = sigma + k;</a:t>
            </a:r>
            <a:endParaRPr sz="26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33975" y="2044475"/>
            <a:ext cx="5363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𝚺  ≡</a:t>
            </a:r>
            <a:endParaRPr sz="6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55675" y="1747275"/>
            <a:ext cx="41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10525" y="2815175"/>
            <a:ext cx="11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k = 0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125" y="923925"/>
            <a:ext cx="9144000" cy="387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125" y="0"/>
            <a:ext cx="914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Breaking the </a:t>
            </a:r>
            <a:r>
              <a:rPr lang="en">
                <a:solidFill>
                  <a:schemeClr val="lt1"/>
                </a:solidFill>
              </a:rPr>
              <a:t>formula</a:t>
            </a:r>
            <a:r>
              <a:rPr lang="en">
                <a:solidFill>
                  <a:schemeClr val="lt1"/>
                </a:solidFill>
              </a:rPr>
              <a:t> into pieces 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3" name="Google Shape;93;p17"/>
          <p:cNvCxnSpPr>
            <a:stCxn id="91" idx="0"/>
            <a:endCxn id="91" idx="2"/>
          </p:cNvCxnSpPr>
          <p:nvPr/>
        </p:nvCxnSpPr>
        <p:spPr>
          <a:xfrm>
            <a:off x="4572125" y="923925"/>
            <a:ext cx="0" cy="3873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7"/>
          <p:cNvSpPr txBox="1"/>
          <p:nvPr/>
        </p:nvSpPr>
        <p:spPr>
          <a:xfrm>
            <a:off x="259925" y="1126350"/>
            <a:ext cx="3930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getNumerator()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The method shall take a parameter</a:t>
            </a: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and shall return a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representing the numerator of the series.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953725" y="1126350"/>
            <a:ext cx="3930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getDenominator()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The method shall take a parameter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(k)</a:t>
            </a: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and shall return an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representing the denominator of the series.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000" y="2849699"/>
            <a:ext cx="2370450" cy="8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100" y="2802263"/>
            <a:ext cx="24098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919050" y="1735225"/>
            <a:ext cx="7305900" cy="322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77225" y="422575"/>
            <a:ext cx="73059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Method Call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966600" y="1026700"/>
            <a:ext cx="721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getLeibniz( )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will take an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as a parameter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that will represent the “limit”. The method </a:t>
            </a: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calls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the other two methods in this form: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355100" y="2241625"/>
            <a:ext cx="682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725" y="2441200"/>
            <a:ext cx="51530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252050" y="252050"/>
            <a:ext cx="855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Testing the </a:t>
            </a:r>
            <a:r>
              <a:rPr b="1"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getLeibniz()</a:t>
            </a:r>
            <a:r>
              <a:rPr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 </a:t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157900" y="1292400"/>
            <a:ext cx="78138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 sz="145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LeibnizPiCalculation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4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4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		Scanner input = new Scanner(System.in);</a:t>
            </a:r>
            <a:endParaRPr sz="14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"N </a:t>
            </a:r>
            <a:r>
              <a:rPr lang="en" sz="14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\t\t</a:t>
            </a:r>
            <a:r>
              <a:rPr lang="en" sz="14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Pi"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"------------------------"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4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&lt;= </a:t>
            </a:r>
            <a:r>
              <a:rPr lang="en" sz="14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4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4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4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\t\t</a:t>
            </a:r>
            <a:r>
              <a:rPr lang="en" sz="14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getLeibniz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4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535600" y="-1551375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utput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700"/>
          </a:p>
        </p:txBody>
      </p:sp>
      <p:sp>
        <p:nvSpPr>
          <p:cNvPr id="118" name="Google Shape;118;p20"/>
          <p:cNvSpPr txBox="1"/>
          <p:nvPr/>
        </p:nvSpPr>
        <p:spPr>
          <a:xfrm>
            <a:off x="5923225" y="4343025"/>
            <a:ext cx="3220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Pi = 3.14159265359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35600" y="911325"/>
            <a:ext cx="7523400" cy="3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PS C:\Users\...\desktop&gt; </a:t>
            </a:r>
            <a:r>
              <a:rPr lang="en" sz="1900">
                <a:solidFill>
                  <a:schemeClr val="accent6"/>
                </a:solidFill>
              </a:rPr>
              <a:t>javac</a:t>
            </a:r>
            <a:r>
              <a:rPr lang="en" sz="1900">
                <a:solidFill>
                  <a:schemeClr val="lt1"/>
                </a:solidFill>
              </a:rPr>
              <a:t> LeibnizPiCalculation.java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PS C:\Users\...\desktop&gt; </a:t>
            </a:r>
            <a:r>
              <a:rPr lang="en" sz="1900">
                <a:solidFill>
                  <a:schemeClr val="accent6"/>
                </a:solidFill>
              </a:rPr>
              <a:t>java</a:t>
            </a:r>
            <a:r>
              <a:rPr lang="en" sz="1900">
                <a:solidFill>
                  <a:schemeClr val="lt1"/>
                </a:solidFill>
              </a:rPr>
              <a:t> LeibnizPiCalculation     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N: 1000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N                	Pi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-------------------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0                 	4.0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100             	3.1514934010709914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200             	3.1465677471829556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300             	3.1449149035588526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400             	3.144086415298761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500             	3.143588659585789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600             	3.143256545948974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700             	3.1430191863875865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800             	3.142841092554028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900             	3.1427025311614294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1000           	3.1425916543395442</a:t>
            </a:r>
            <a:endParaRPr sz="2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4845613" y="4114000"/>
            <a:ext cx="34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675" y="667150"/>
            <a:ext cx="3809201" cy="380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568B17"/>
      </a:dk1>
      <a:lt1>
        <a:srgbClr val="FFFFFF"/>
      </a:lt1>
      <a:dk2>
        <a:srgbClr val="346337"/>
      </a:dk2>
      <a:lt2>
        <a:srgbClr val="FFFFFF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