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aleway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Medium-regular.fntdata"/><Relationship Id="rId11" Type="http://schemas.openxmlformats.org/officeDocument/2006/relationships/slide" Target="slides/slide6.xml"/><Relationship Id="rId22" Type="http://schemas.openxmlformats.org/officeDocument/2006/relationships/font" Target="fonts/RalewayMedium-italic.fntdata"/><Relationship Id="rId10" Type="http://schemas.openxmlformats.org/officeDocument/2006/relationships/slide" Target="slides/slide5.xml"/><Relationship Id="rId21" Type="http://schemas.openxmlformats.org/officeDocument/2006/relationships/font" Target="fonts/Raleway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aleway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e12e4a54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e12e4a5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cde15c2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cde15c2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2cab48c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2cab48c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cde15c2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cde15c2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2cab48c9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2cab48c9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2cab48c9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2cab48c9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2cab48c9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2cab48c9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12f04b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812f04b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82ad4e70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82ad4e70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-1106050" y="1391175"/>
            <a:ext cx="104208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aleway Medium"/>
                <a:ea typeface="Raleway Medium"/>
                <a:cs typeface="Raleway Medium"/>
                <a:sym typeface="Raleway Medium"/>
              </a:rPr>
              <a:t>Ch 5. Data Structures</a:t>
            </a:r>
            <a:r>
              <a:rPr lang="en" sz="5000"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" sz="5000">
                <a:latin typeface="Raleway Medium"/>
                <a:ea typeface="Raleway Medium"/>
                <a:cs typeface="Raleway Medium"/>
                <a:sym typeface="Raleway Medium"/>
              </a:rPr>
              <a:t>Pt. 1</a:t>
            </a:r>
            <a:endParaRPr sz="50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aleway Medium"/>
                <a:ea typeface="Raleway Medium"/>
                <a:cs typeface="Raleway Medium"/>
                <a:sym typeface="Raleway Medium"/>
              </a:rPr>
              <a:t>             </a:t>
            </a:r>
            <a:r>
              <a:rPr lang="en" sz="5000">
                <a:latin typeface="Raleway Medium"/>
                <a:ea typeface="Raleway Medium"/>
                <a:cs typeface="Raleway Medium"/>
                <a:sym typeface="Raleway Medium"/>
              </a:rPr>
              <a:t>Arrays</a:t>
            </a:r>
            <a:endParaRPr sz="50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824350" y="3262100"/>
            <a:ext cx="58092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00"/>
                </a:solidFill>
              </a:rPr>
              <a:t>3. The main(String[] </a:t>
            </a:r>
            <a:r>
              <a:rPr lang="en" sz="3500">
                <a:solidFill>
                  <a:srgbClr val="FFFF00"/>
                </a:solidFill>
              </a:rPr>
              <a:t>args</a:t>
            </a:r>
            <a:r>
              <a:rPr lang="en" sz="3500">
                <a:solidFill>
                  <a:srgbClr val="FFFF00"/>
                </a:solidFill>
              </a:rPr>
              <a:t>) and Beyond Pg. 55-56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4845613" y="4114000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650" y="667150"/>
            <a:ext cx="3809201" cy="380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4879425" y="4476350"/>
            <a:ext cx="792300" cy="24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94900" y="158800"/>
            <a:ext cx="855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Passing Strings as </a:t>
            </a:r>
            <a:r>
              <a:rPr b="1" lang="en" sz="3000" u="sng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arguments</a:t>
            </a:r>
            <a:r>
              <a:rPr b="1" lang="en" sz="3000" u="sng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3000" u="sng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75650" y="1244525"/>
            <a:ext cx="78681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5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25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5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8750" y="2054250"/>
            <a:ext cx="78219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PS C:\Users\...\desktop&gt; </a:t>
            </a:r>
            <a:r>
              <a:rPr lang="en" sz="2000">
                <a:solidFill>
                  <a:schemeClr val="accent6"/>
                </a:solidFill>
              </a:rPr>
              <a:t>javac</a:t>
            </a:r>
            <a:r>
              <a:rPr lang="en" sz="2000">
                <a:solidFill>
                  <a:schemeClr val="lt1"/>
                </a:solidFill>
              </a:rPr>
              <a:t> ArgsProcessor.java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PS C:\Users\...\desktop&gt; </a:t>
            </a:r>
            <a:r>
              <a:rPr lang="en" sz="2000">
                <a:solidFill>
                  <a:schemeClr val="accent6"/>
                </a:solidFill>
              </a:rPr>
              <a:t>java</a:t>
            </a:r>
            <a:r>
              <a:rPr lang="en" sz="2000">
                <a:solidFill>
                  <a:schemeClr val="lt1"/>
                </a:solidFill>
              </a:rPr>
              <a:t> ArgsProcessor 10 5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75650" y="3422025"/>
            <a:ext cx="84435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PS C:\Users\...\desktop&gt; </a:t>
            </a:r>
            <a:r>
              <a:rPr lang="en" sz="2000">
                <a:solidFill>
                  <a:schemeClr val="accent6"/>
                </a:solidFill>
              </a:rPr>
              <a:t>javac</a:t>
            </a:r>
            <a:r>
              <a:rPr lang="en" sz="2000">
                <a:solidFill>
                  <a:schemeClr val="lt1"/>
                </a:solidFill>
              </a:rPr>
              <a:t> ArgsProcessor.java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PS C:\Users\...\desktop&gt; </a:t>
            </a:r>
            <a:r>
              <a:rPr lang="en" sz="2000">
                <a:solidFill>
                  <a:schemeClr val="accent6"/>
                </a:solidFill>
              </a:rPr>
              <a:t>java</a:t>
            </a:r>
            <a:r>
              <a:rPr lang="en" sz="2000">
                <a:solidFill>
                  <a:schemeClr val="lt1"/>
                </a:solidFill>
              </a:rPr>
              <a:t> ArgsProcessor Hello World “My Program”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-84550" y="1060250"/>
            <a:ext cx="4713900" cy="17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1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/>
              <a:t>Create a program called</a:t>
            </a:r>
            <a:endParaRPr b="1"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 u="sng">
                <a:latin typeface="Courier New"/>
                <a:ea typeface="Courier New"/>
                <a:cs typeface="Courier New"/>
                <a:sym typeface="Courier New"/>
              </a:rPr>
              <a:t>ArgsProcessor</a:t>
            </a:r>
            <a:r>
              <a:rPr b="1" lang="en" sz="2800" u="sng">
                <a:latin typeface="Courier New"/>
                <a:ea typeface="Courier New"/>
                <a:cs typeface="Courier New"/>
                <a:sym typeface="Courier New"/>
              </a:rPr>
              <a:t>.java</a:t>
            </a:r>
            <a:endParaRPr b="1" sz="2800" u="sng"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740900" y="280475"/>
            <a:ext cx="3837000" cy="4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- </a:t>
            </a:r>
            <a:r>
              <a:rPr b="1" lang="en" sz="2500" u="sng"/>
              <a:t>Prompt</a:t>
            </a:r>
            <a:r>
              <a:rPr b="1" lang="en" sz="2500"/>
              <a:t> </a:t>
            </a:r>
            <a:r>
              <a:rPr lang="en" sz="2500"/>
              <a:t>values as </a:t>
            </a:r>
            <a:r>
              <a:rPr i="1" lang="en" sz="2500"/>
              <a:t>arguments</a:t>
            </a:r>
            <a:r>
              <a:rPr lang="en" sz="2500"/>
              <a:t> and process them into tokens. 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- </a:t>
            </a:r>
            <a:r>
              <a:rPr b="1" lang="en" sz="2500" u="sng"/>
              <a:t>Perform</a:t>
            </a:r>
            <a:r>
              <a:rPr b="1" lang="en" sz="2500"/>
              <a:t> </a:t>
            </a:r>
            <a:r>
              <a:rPr lang="en" sz="2500"/>
              <a:t>the addition of the prompted input values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-</a:t>
            </a:r>
            <a:r>
              <a:rPr b="1" lang="en" sz="2500" u="sng"/>
              <a:t>Interpret</a:t>
            </a:r>
            <a:r>
              <a:rPr lang="en" sz="2500"/>
              <a:t> the following block of code.</a:t>
            </a:r>
            <a:endParaRPr sz="2500"/>
          </a:p>
        </p:txBody>
      </p:sp>
      <p:sp>
        <p:nvSpPr>
          <p:cNvPr id="75" name="Google Shape;75;p15"/>
          <p:cNvSpPr txBox="1"/>
          <p:nvPr/>
        </p:nvSpPr>
        <p:spPr>
          <a:xfrm>
            <a:off x="4780275" y="4288725"/>
            <a:ext cx="13638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-228400" y="63050"/>
            <a:ext cx="855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Adding Values: Detect the potential </a:t>
            </a: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syntax</a:t>
            </a: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errors</a:t>
            </a:r>
            <a:endParaRPr b="1" sz="2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084400" y="536125"/>
            <a:ext cx="7241400" cy="4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Array3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"Total size: " 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"Nothing to process"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"The sum is: " 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03600" y="1210100"/>
            <a:ext cx="85368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PS C:\Users\...\desktop&gt; </a:t>
            </a:r>
            <a:r>
              <a:rPr lang="en" sz="2000">
                <a:solidFill>
                  <a:schemeClr val="accent6"/>
                </a:solidFill>
              </a:rPr>
              <a:t>javac</a:t>
            </a:r>
            <a:r>
              <a:rPr lang="en" sz="2000">
                <a:solidFill>
                  <a:schemeClr val="lt1"/>
                </a:solidFill>
              </a:rPr>
              <a:t> Array3.java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Array3.java:8: error: incompatible types: String cannot be converted to int</a:t>
            </a:r>
            <a:endParaRPr sz="2000">
              <a:solidFill>
                <a:schemeClr val="lt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int x = args[0];</a:t>
            </a:r>
            <a:endParaRPr sz="2000">
              <a:solidFill>
                <a:schemeClr val="lt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     ^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Array3.java:9: error: incompatible types: String cannot be converted to int</a:t>
            </a:r>
            <a:endParaRPr sz="2000">
              <a:solidFill>
                <a:schemeClr val="lt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int y = args[1];</a:t>
            </a:r>
            <a:endParaRPr sz="2000">
              <a:solidFill>
                <a:schemeClr val="lt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     ^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2 errors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294900" y="86650"/>
            <a:ext cx="855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.length 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714675" y="981450"/>
            <a:ext cx="7538100" cy="3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5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5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5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5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5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//Nothing to process</a:t>
            </a:r>
            <a:endParaRPr sz="25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5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5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5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500">
                <a:solidFill>
                  <a:srgbClr val="7CA6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//Process the arguments</a:t>
            </a:r>
            <a:endParaRPr sz="2500">
              <a:solidFill>
                <a:srgbClr val="7CA66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5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972375" y="981450"/>
            <a:ext cx="72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=  </a:t>
            </a:r>
            <a:endParaRPr sz="2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521975" y="1284300"/>
            <a:ext cx="8355900" cy="6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"Computer Science"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2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5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2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5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500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2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5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5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5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5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5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n" sz="250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5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25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42600" y="309475"/>
            <a:ext cx="855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process tokens:</a:t>
            </a: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The Split() Method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1777775" y="1682575"/>
            <a:ext cx="2873400" cy="12546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049875" y="2025175"/>
            <a:ext cx="2466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“Computer”</a:t>
            </a:r>
            <a:endParaRPr sz="25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4651175" y="1682575"/>
            <a:ext cx="2873400" cy="12546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5148749" y="2025175"/>
            <a:ext cx="232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“Science”</a:t>
            </a:r>
            <a:endParaRPr sz="25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907925" y="3120850"/>
            <a:ext cx="38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049350" y="3120850"/>
            <a:ext cx="38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40625" y="-145275"/>
            <a:ext cx="3342600" cy="14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700"/>
          </a:p>
        </p:txBody>
      </p:sp>
      <p:sp>
        <p:nvSpPr>
          <p:cNvPr id="115" name="Google Shape;115;p21"/>
          <p:cNvSpPr txBox="1"/>
          <p:nvPr/>
        </p:nvSpPr>
        <p:spPr>
          <a:xfrm>
            <a:off x="546375" y="1103400"/>
            <a:ext cx="8003400" cy="3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PS C:\Users\...\desktop&gt; </a:t>
            </a:r>
            <a:r>
              <a:rPr lang="en" sz="1700">
                <a:solidFill>
                  <a:schemeClr val="accent6"/>
                </a:solidFill>
              </a:rPr>
              <a:t>javac</a:t>
            </a:r>
            <a:r>
              <a:rPr lang="en" sz="1700">
                <a:solidFill>
                  <a:schemeClr val="lt1"/>
                </a:solidFill>
              </a:rPr>
              <a:t> ArgsProcessor.java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PS C:\Users\...\desktop&gt; </a:t>
            </a:r>
            <a:r>
              <a:rPr lang="en" sz="1700">
                <a:solidFill>
                  <a:schemeClr val="accent6"/>
                </a:solidFill>
              </a:rPr>
              <a:t>java</a:t>
            </a:r>
            <a:r>
              <a:rPr lang="en" sz="1700">
                <a:solidFill>
                  <a:schemeClr val="lt1"/>
                </a:solidFill>
              </a:rPr>
              <a:t> ArgsProcessor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Nothing to process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PS C:\Users\...\desktop&gt; </a:t>
            </a:r>
            <a:r>
              <a:rPr lang="en" sz="1700">
                <a:solidFill>
                  <a:schemeClr val="accent6"/>
                </a:solidFill>
              </a:rPr>
              <a:t>java</a:t>
            </a:r>
            <a:r>
              <a:rPr lang="en" sz="1700">
                <a:solidFill>
                  <a:schemeClr val="lt1"/>
                </a:solidFill>
              </a:rPr>
              <a:t> ArgsProcessor -2 -7 8 2 24 6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Addition: 31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PS C:\Users\...\desktop&gt; </a:t>
            </a:r>
            <a:r>
              <a:rPr lang="en" sz="1700">
                <a:solidFill>
                  <a:schemeClr val="accent6"/>
                </a:solidFill>
              </a:rPr>
              <a:t>java</a:t>
            </a:r>
            <a:r>
              <a:rPr lang="en" sz="1700">
                <a:solidFill>
                  <a:schemeClr val="lt1"/>
                </a:solidFill>
              </a:rPr>
              <a:t> ArgsProcessor </a:t>
            </a:r>
            <a:r>
              <a:rPr lang="en" sz="1700">
                <a:solidFill>
                  <a:srgbClr val="00BDBF"/>
                </a:solidFill>
              </a:rPr>
              <a:t>"-2" "-7" "8" "2" "24" "6"</a:t>
            </a:r>
            <a:endParaRPr sz="1700">
              <a:solidFill>
                <a:srgbClr val="00B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Addition: 31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PS C:\Users\...\desktop&gt; </a:t>
            </a:r>
            <a:r>
              <a:rPr lang="en" sz="1700">
                <a:solidFill>
                  <a:schemeClr val="accent6"/>
                </a:solidFill>
              </a:rPr>
              <a:t>java</a:t>
            </a:r>
            <a:r>
              <a:rPr lang="en" sz="1700">
                <a:solidFill>
                  <a:schemeClr val="lt1"/>
                </a:solidFill>
              </a:rPr>
              <a:t> ArgsProcessor -2 </a:t>
            </a:r>
            <a:r>
              <a:rPr lang="en" sz="1700">
                <a:solidFill>
                  <a:srgbClr val="00BDBF"/>
                </a:solidFill>
              </a:rPr>
              <a:t>"-7 8 2 24 6"</a:t>
            </a:r>
            <a:endParaRPr sz="1700">
              <a:solidFill>
                <a:srgbClr val="00B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Addition: 31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PS C:\Users\...\desktop&gt; </a:t>
            </a:r>
            <a:r>
              <a:rPr lang="en" sz="1700">
                <a:solidFill>
                  <a:schemeClr val="accent6"/>
                </a:solidFill>
              </a:rPr>
              <a:t>java</a:t>
            </a:r>
            <a:r>
              <a:rPr lang="en" sz="1700">
                <a:solidFill>
                  <a:schemeClr val="lt1"/>
                </a:solidFill>
              </a:rPr>
              <a:t> ArgsProcessor </a:t>
            </a:r>
            <a:r>
              <a:rPr lang="en" sz="1700">
                <a:solidFill>
                  <a:srgbClr val="00BDBF"/>
                </a:solidFill>
              </a:rPr>
              <a:t>"-2 -7 8 2 24"</a:t>
            </a:r>
            <a:r>
              <a:rPr lang="en" sz="1700">
                <a:solidFill>
                  <a:schemeClr val="lt1"/>
                </a:solidFill>
              </a:rPr>
              <a:t> 6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Addition: 31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PS C:\Users\...\desktop&gt; </a:t>
            </a:r>
            <a:r>
              <a:rPr lang="en" sz="1700">
                <a:solidFill>
                  <a:schemeClr val="accent6"/>
                </a:solidFill>
              </a:rPr>
              <a:t>java</a:t>
            </a:r>
            <a:r>
              <a:rPr lang="en" sz="1700">
                <a:solidFill>
                  <a:schemeClr val="lt1"/>
                </a:solidFill>
              </a:rPr>
              <a:t> ArgsProcessor </a:t>
            </a:r>
            <a:r>
              <a:rPr lang="en" sz="1700">
                <a:solidFill>
                  <a:srgbClr val="00BDBF"/>
                </a:solidFill>
              </a:rPr>
              <a:t>"-2 -7" "8 2" "24 6"</a:t>
            </a:r>
            <a:endParaRPr sz="1700">
              <a:solidFill>
                <a:srgbClr val="00B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Addition: 31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568B17"/>
      </a:dk1>
      <a:lt1>
        <a:srgbClr val="FFFFFF"/>
      </a:lt1>
      <a:dk2>
        <a:srgbClr val="346337"/>
      </a:dk2>
      <a:lt2>
        <a:srgbClr val="FFFFFF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