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309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AD6CA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1DAD0"/>
          </a:solidFill>
        </a:fill>
      </a:tcStyle>
    </a:wholeTbl>
    <a:band2H>
      <a:tcTxStyle/>
      <a:tcStyle>
        <a:tcBdr/>
        <a:fill>
          <a:solidFill>
            <a:srgbClr val="F8ED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767"/>
  </p:normalViewPr>
  <p:slideViewPr>
    <p:cSldViewPr snapToGrid="0" snapToObjects="1">
      <p:cViewPr varScale="1">
        <p:scale>
          <a:sx n="75" d="100"/>
          <a:sy n="75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2-11T13:34:29.534" idx="1">
    <p:pos x="834" y="593"/>
    <p:text>Questions people want answered:
1 The person who is smart and knowledgeable and wants to spend time on the esoteric... Striking the balance
2 How to get going and hit the class off... nervous about the initial hour
3 How to handle mysteries I can't solve live... Something about their computer setup... 
4 Fun things to move a class along and make it interesting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</p:spTree>
    <p:extLst>
      <p:ext uri="{BB962C8B-B14F-4D97-AF65-F5344CB8AC3E}">
        <p14:creationId xmlns:p14="http://schemas.microsoft.com/office/powerpoint/2010/main" val="313940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 lang="en-US" dirty="0"/>
              <a:t>Second Slide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Share a bit about DevelopIntelligence</a:t>
            </a:r>
          </a:p>
          <a:p>
            <a:pPr>
              <a:defRPr sz="1400"/>
            </a:pPr>
            <a:r>
              <a:rPr dirty="0"/>
              <a:t>- As developers you want to learn!</a:t>
            </a:r>
          </a:p>
          <a:p>
            <a:pPr>
              <a:defRPr sz="1400"/>
            </a:pPr>
            <a:r>
              <a:rPr dirty="0"/>
              <a:t>- As a corporation you want your developers to align their learning with your business goals.</a:t>
            </a:r>
          </a:p>
          <a:p>
            <a:pPr>
              <a:defRPr sz="1400"/>
            </a:pPr>
            <a:r>
              <a:rPr dirty="0"/>
              <a:t>- That’s where we come in… Keeping developers current, bringing others up-to-speed … all aimed at moving your business forward!</a:t>
            </a:r>
          </a:p>
          <a:p>
            <a:pPr>
              <a:defRPr sz="1400"/>
            </a:pPr>
            <a:r>
              <a:rPr dirty="0"/>
              <a:t>- We started in 2003 by a Sun Microsystems developer that wanted to help developers level-up and see business better leverage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 lang="en-US" dirty="0"/>
              <a:t>Third Slide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Areas of DevelopIntelligence expertise</a:t>
            </a:r>
          </a:p>
          <a:p>
            <a:pPr marL="231082" indent="-231082">
              <a:buSzPct val="100000"/>
              <a:buChar char="-"/>
              <a:defRPr sz="1400"/>
            </a:pPr>
            <a:r>
              <a:rPr dirty="0"/>
              <a:t>DevOps: Chef / Puppet</a:t>
            </a:r>
          </a:p>
          <a:p>
            <a:pPr marL="231082" indent="-231082">
              <a:buSzPct val="100000"/>
              <a:buChar char="-"/>
              <a:defRPr sz="1400"/>
            </a:pPr>
            <a:r>
              <a:rPr dirty="0" err="1"/>
              <a:t>BigData</a:t>
            </a:r>
            <a:r>
              <a:rPr dirty="0"/>
              <a:t>: Hadoop / Cassandra / Spark</a:t>
            </a:r>
            <a:endParaRPr lang="en-US" dirty="0"/>
          </a:p>
          <a:p>
            <a:pPr marL="231082" indent="-231082">
              <a:buSzPct val="100000"/>
              <a:buChar char="-"/>
              <a:defRPr sz="1400"/>
            </a:pPr>
            <a:r>
              <a:rPr lang="en-US" dirty="0"/>
              <a:t>Machine Learning</a:t>
            </a:r>
            <a:endParaRPr dirty="0"/>
          </a:p>
          <a:p>
            <a:pPr marL="231082" indent="-231082">
              <a:buSzPct val="100000"/>
              <a:buChar char="-"/>
              <a:defRPr sz="1400"/>
            </a:pPr>
            <a:r>
              <a:rPr dirty="0"/>
              <a:t>Front-end: React / Angular</a:t>
            </a:r>
          </a:p>
          <a:p>
            <a:pPr marL="231082" indent="-231082">
              <a:buSzPct val="100000"/>
              <a:buChar char="-"/>
              <a:defRPr sz="1400"/>
            </a:pPr>
            <a:r>
              <a:rPr dirty="0"/>
              <a:t>Cloud: AWS / Azure</a:t>
            </a:r>
          </a:p>
          <a:p>
            <a:pPr>
              <a:defRPr sz="1400"/>
            </a:pPr>
            <a:r>
              <a:rPr dirty="0"/>
              <a:t>- Started as a Java shop -&gt; keep growing -&gt; haven’t looked back</a:t>
            </a:r>
          </a:p>
          <a:p>
            <a:pPr>
              <a:defRPr sz="1400"/>
            </a:pPr>
            <a:r>
              <a:rPr dirty="0"/>
              <a:t>- Our specialty is hiring expert practitioners that can come alongside teams and teach them how to move forward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developintelligence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5497034" y="5220061"/>
            <a:ext cx="3193174" cy="1216414"/>
          </a:xfrm>
          <a:prstGeom prst="rect">
            <a:avLst/>
          </a:prstGeom>
        </p:spPr>
        <p:txBody>
          <a:bodyPr anchor="ctr"/>
          <a:lstStyle/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Prepared by </a:t>
            </a:r>
            <a:r>
              <a:rPr>
                <a:solidFill>
                  <a:srgbClr val="FF7500"/>
                </a:solidFill>
                <a:latin typeface="Verdana"/>
                <a:ea typeface="Verdana"/>
                <a:cs typeface="Verdana"/>
                <a:sym typeface="Verdana"/>
              </a:rPr>
              <a:t>XX</a:t>
            </a:r>
          </a:p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FF7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XX@developintelligence.com</a:t>
            </a:r>
          </a:p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February XX, 2016</a:t>
            </a:r>
          </a:p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spcBef>
                <a:spcPts val="0"/>
              </a:spcBef>
              <a:defRPr sz="1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Confidential</a:t>
            </a:r>
          </a:p>
        </p:txBody>
      </p:sp>
      <p:pic>
        <p:nvPicPr>
          <p:cNvPr id="23" name="image3.pdf" descr="new di logo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166" y="5220057"/>
            <a:ext cx="3316533" cy="1216379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png" descr="DI PPT_2nd.3.png"/>
          <p:cNvPicPr>
            <a:picLocks noChangeAspect="1"/>
          </p:cNvPicPr>
          <p:nvPr/>
        </p:nvPicPr>
        <p:blipFill>
          <a:blip r:embed="rId2">
            <a:extLst/>
          </a:blip>
          <a:srcRect b="89418"/>
          <a:stretch>
            <a:fillRect/>
          </a:stretch>
        </p:blipFill>
        <p:spPr>
          <a:xfrm>
            <a:off x="0" y="0"/>
            <a:ext cx="9153071" cy="72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3.pdf" descr="new di logo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8077" y="68653"/>
            <a:ext cx="1568923" cy="575422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7544109" y="6327535"/>
            <a:ext cx="1247212" cy="226987"/>
          </a:xfrm>
          <a:prstGeom prst="rect">
            <a:avLst/>
          </a:prstGeom>
        </p:spPr>
        <p:txBody>
          <a:bodyPr anchor="t"/>
          <a:lstStyle>
            <a:lvl1pPr algn="ctr">
              <a:defRPr sz="10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120389" y="6491790"/>
            <a:ext cx="290322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4097" marR="45154" algn="ctr" defTabSz="1016000">
              <a:buClr>
                <a:srgbClr val="000000"/>
              </a:buClr>
              <a:buFont typeface="Arial"/>
              <a:defRPr sz="900"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Copyright 201</a:t>
            </a:r>
            <a:r>
              <a:rPr lang="en-US" dirty="0"/>
              <a:t>8</a:t>
            </a:r>
            <a:r>
              <a:rPr dirty="0"/>
              <a:t> DevelopIntelligence LLC</a:t>
            </a:r>
          </a:p>
          <a:p>
            <a:pPr marL="44097" marR="45154" algn="ctr" defTabSz="1016000">
              <a:buClr>
                <a:srgbClr val="000000"/>
              </a:buClr>
              <a:buFont typeface="Arial"/>
              <a:defRPr sz="900">
                <a:uFill>
                  <a:solidFill>
                    <a:srgbClr val="000000"/>
                  </a:solidFill>
                </a:uFill>
              </a:defRPr>
            </a:pPr>
            <a:r>
              <a:rPr u="sng" dirty="0">
                <a:solidFill>
                  <a:srgbClr val="B33709"/>
                </a:solidFill>
                <a:uFill>
                  <a:solidFill>
                    <a:srgbClr val="B33709"/>
                  </a:solidFill>
                </a:uFill>
                <a:hlinkClick r:id="rId4"/>
              </a:rPr>
              <a:t>http://www.DevelopIntelligence.com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12802" y="92074"/>
            <a:ext cx="7218050" cy="5421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29999" y="860944"/>
            <a:ext cx="8884002" cy="5585222"/>
          </a:xfrm>
          <a:prstGeom prst="rect">
            <a:avLst/>
          </a:prstGeom>
        </p:spPr>
        <p:txBody>
          <a:bodyPr>
            <a:noAutofit/>
          </a:bodyPr>
          <a:lstStyle>
            <a:lvl2pPr marL="661736" indent="-280736">
              <a:buClr>
                <a:srgbClr val="FF7500"/>
              </a:buClr>
              <a:buChar char="•"/>
            </a:lvl2pPr>
            <a:lvl3pPr marL="1042736" indent="-280736">
              <a:buClr>
                <a:srgbClr val="FF7500"/>
              </a:buClr>
              <a:buChar char="•"/>
              <a:defRPr sz="2400"/>
            </a:lvl3pPr>
            <a:lvl4pPr marL="1423736" indent="-280736">
              <a:buClr>
                <a:srgbClr val="FF7500"/>
              </a:buClr>
              <a:buChar char="•"/>
              <a:defRPr sz="2000"/>
            </a:lvl4pPr>
            <a:lvl5pPr marL="1804736" indent="-280736">
              <a:buClr>
                <a:srgbClr val="FF7500"/>
              </a:buClr>
              <a:buChar char="•"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 descr="DI PPT_cv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661833" y="4724761"/>
            <a:ext cx="7028375" cy="83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defTabSz="914400">
              <a:defRPr sz="3000">
                <a:solidFill>
                  <a:schemeClr val="accent3">
                    <a:lumOff val="44000"/>
                  </a:schemeClr>
                </a:solidFill>
              </a:defRPr>
            </a:pPr>
            <a:r>
              <a:rPr sz="2400">
                <a:solidFill>
                  <a:srgbClr val="FF7500"/>
                </a:solidFill>
                <a:latin typeface="Verdana"/>
                <a:ea typeface="Verdana"/>
                <a:cs typeface="Verdana"/>
                <a:sym typeface="Verdana"/>
              </a:rPr>
              <a:t>Learning Solutions </a:t>
            </a:r>
            <a:r>
              <a:rPr sz="2400">
                <a:latin typeface="Verdana"/>
                <a:ea typeface="Verdana"/>
                <a:cs typeface="Verdana"/>
                <a:sym typeface="Verdana"/>
              </a:rPr>
              <a:t>to Attract, Retain, </a:t>
            </a:r>
            <a:br>
              <a:rPr sz="2400">
                <a:latin typeface="Verdana"/>
                <a:ea typeface="Verdana"/>
                <a:cs typeface="Verdana"/>
                <a:sym typeface="Verdana"/>
              </a:rPr>
            </a:br>
            <a:r>
              <a:rPr sz="2400">
                <a:latin typeface="Verdana"/>
                <a:ea typeface="Verdana"/>
                <a:cs typeface="Verdana"/>
                <a:sym typeface="Verdana"/>
              </a:rPr>
              <a:t>and Grow your top technical talent.</a:t>
            </a:r>
          </a:p>
        </p:txBody>
      </p:sp>
      <p:pic>
        <p:nvPicPr>
          <p:cNvPr id="4" name="image3.pdf" descr="new di logo.eps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4347" y="287122"/>
            <a:ext cx="3727152" cy="13669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805069" marR="0" indent="-347869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219200" marR="0" indent="-3048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7272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1844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6416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0988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5560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4013200" marR="0" indent="-355600" algn="l" defTabSz="4572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Tx/>
        <a:buBlip>
          <a:blip r:embed="rId7"/>
        </a:buBlip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50" Type="http://schemas.openxmlformats.org/officeDocument/2006/relationships/image" Target="../media/image5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DevelopIntelligence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129999" y="860944"/>
            <a:ext cx="4249296" cy="558522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Company</a:t>
            </a:r>
          </a:p>
          <a:p>
            <a:pPr lvl="1">
              <a:defRPr sz="1800"/>
            </a:pPr>
            <a:r>
              <a:t>Highly-customized, role-based learning solutions</a:t>
            </a:r>
          </a:p>
          <a:p>
            <a:pPr lvl="1">
              <a:defRPr sz="1800"/>
            </a:pPr>
            <a:r>
              <a:t>Managed Learning Solutions include training design and development, and learning program delivery and management</a:t>
            </a:r>
          </a:p>
          <a:p>
            <a:pPr lvl="1">
              <a:defRPr sz="1800"/>
            </a:pPr>
            <a:r>
              <a:t>Technical learning offerings in software development, open source technologies, and technology leadership development</a:t>
            </a:r>
          </a:p>
          <a:p>
            <a:pPr marL="633663" lvl="1" indent="-252663">
              <a:defRPr sz="2000"/>
            </a:pPr>
            <a:r>
              <a:rPr sz="1800"/>
              <a:t>Software development and engineering organizations benefit most from our Managed Learning Solutions</a:t>
            </a:r>
          </a:p>
        </p:txBody>
      </p:sp>
      <p:sp>
        <p:nvSpPr>
          <p:cNvPr id="86" name="Shape 86"/>
          <p:cNvSpPr/>
          <p:nvPr/>
        </p:nvSpPr>
        <p:spPr>
          <a:xfrm>
            <a:off x="4544641" y="860944"/>
            <a:ext cx="4419354" cy="558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spcBef>
                <a:spcPts val="900"/>
              </a:spcBef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Background</a:t>
            </a:r>
          </a:p>
          <a:p>
            <a:pPr marL="661736" lvl="1" indent="-280736">
              <a:spcBef>
                <a:spcPts val="900"/>
              </a:spcBef>
              <a:buClr>
                <a:srgbClr val="FF7500"/>
              </a:buClr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Founded in 2003</a:t>
            </a:r>
          </a:p>
          <a:p>
            <a:pPr marL="661736" lvl="1" indent="-280736">
              <a:spcBef>
                <a:spcPts val="900"/>
              </a:spcBef>
              <a:buClr>
                <a:srgbClr val="FF7500"/>
              </a:buClr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Headquartered in Boulder, Colorado</a:t>
            </a:r>
          </a:p>
          <a:p>
            <a:pPr marL="661736" lvl="1" indent="-280736">
              <a:spcBef>
                <a:spcPts val="900"/>
              </a:spcBef>
              <a:buClr>
                <a:srgbClr val="FF7500"/>
              </a:buClr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Founder and CEO, Kelby Zorgdrager, has 20 years’ experience in Technical Learning and Development industry</a:t>
            </a:r>
          </a:p>
          <a:p>
            <a:pPr marL="661736" lvl="1" indent="-280736">
              <a:spcBef>
                <a:spcPts val="900"/>
              </a:spcBef>
              <a:buClr>
                <a:srgbClr val="FF7500"/>
              </a:buClr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0,000 developers trained in 30 countries since 2003</a:t>
            </a:r>
          </a:p>
          <a:p>
            <a:pPr marL="661736" lvl="1" indent="-280736">
              <a:spcBef>
                <a:spcPts val="900"/>
              </a:spcBef>
              <a:buClr>
                <a:srgbClr val="FF7500"/>
              </a:buClr>
              <a:buSzPct val="100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Managed and delivered learning solutions to more than 4,000 developers globally in 201</a:t>
            </a:r>
            <a:r>
              <a:rPr lang="en-US" dirty="0"/>
              <a:t>7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Offerings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half" idx="1"/>
          </p:nvPr>
        </p:nvSpPr>
        <p:spPr>
          <a:xfrm>
            <a:off x="129999" y="860944"/>
            <a:ext cx="4249296" cy="558522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Overview</a:t>
            </a:r>
          </a:p>
          <a:p>
            <a:pPr lvl="1">
              <a:defRPr sz="2000"/>
            </a:pPr>
            <a:r>
              <a:t>Over 200 different course offerings available in Java development, Front-end, Big Data, DevOps, Mobile application development, and more.</a:t>
            </a:r>
          </a:p>
          <a:p>
            <a:pPr lvl="1">
              <a:defRPr sz="2000"/>
            </a:pPr>
            <a:r>
              <a:t>Courses delivered by an expert practitioner – our instructors are passionate about doing and teaching.</a:t>
            </a:r>
          </a:p>
          <a:p>
            <a:pPr lvl="1">
              <a:defRPr sz="2000"/>
            </a:pPr>
            <a:r>
              <a:t>Consistently achieve 98% or higher satisfaction rating from students.</a:t>
            </a:r>
          </a:p>
        </p:txBody>
      </p:sp>
      <p:sp>
        <p:nvSpPr>
          <p:cNvPr id="93" name="Shape 93"/>
          <p:cNvSpPr/>
          <p:nvPr/>
        </p:nvSpPr>
        <p:spPr>
          <a:xfrm>
            <a:off x="4483996" y="914502"/>
            <a:ext cx="318771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Technologies we cover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4500879" y="1336593"/>
            <a:ext cx="4302907" cy="4815468"/>
            <a:chOff x="0" y="0"/>
            <a:chExt cx="4302905" cy="4815466"/>
          </a:xfrm>
        </p:grpSpPr>
        <p:grpSp>
          <p:nvGrpSpPr>
            <p:cNvPr id="155" name="Group 155"/>
            <p:cNvGrpSpPr/>
            <p:nvPr/>
          </p:nvGrpSpPr>
          <p:grpSpPr>
            <a:xfrm>
              <a:off x="0" y="0"/>
              <a:ext cx="4302906" cy="4815468"/>
              <a:chOff x="0" y="0"/>
              <a:chExt cx="4302905" cy="4815466"/>
            </a:xfrm>
          </p:grpSpPr>
          <p:grpSp>
            <p:nvGrpSpPr>
              <p:cNvPr id="111" name="Group 111"/>
              <p:cNvGrpSpPr/>
              <p:nvPr/>
            </p:nvGrpSpPr>
            <p:grpSpPr>
              <a:xfrm>
                <a:off x="0" y="555356"/>
                <a:ext cx="1426069" cy="4258359"/>
                <a:chOff x="0" y="0"/>
                <a:chExt cx="1426067" cy="4258357"/>
              </a:xfrm>
            </p:grpSpPr>
            <p:pic>
              <p:nvPicPr>
                <p:cNvPr id="94" name="image5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141533" y="0"/>
                  <a:ext cx="1143001" cy="30403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5" name="image6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141533" y="413467"/>
                  <a:ext cx="1143001" cy="20342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96" name="image7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141533" y="1231812"/>
                  <a:ext cx="1143001" cy="39672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00" name="Group 100"/>
                <p:cNvGrpSpPr/>
                <p:nvPr/>
              </p:nvGrpSpPr>
              <p:grpSpPr>
                <a:xfrm>
                  <a:off x="66607" y="695063"/>
                  <a:ext cx="1292854" cy="457201"/>
                  <a:chOff x="0" y="0"/>
                  <a:chExt cx="1292853" cy="457200"/>
                </a:xfrm>
              </p:grpSpPr>
              <p:pic>
                <p:nvPicPr>
                  <p:cNvPr id="97" name="image8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tretch>
                    <a:fillRect/>
                  </a:stretch>
                </p:blipFill>
                <p:spPr>
                  <a:xfrm>
                    <a:off x="0" y="472"/>
                    <a:ext cx="479956" cy="4562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98" name="image9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/>
                  </a:blip>
                  <a:stretch>
                    <a:fillRect/>
                  </a:stretch>
                </p:blipFill>
                <p:spPr>
                  <a:xfrm>
                    <a:off x="610517" y="0"/>
                    <a:ext cx="334212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99" name="image10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/>
                  </a:blip>
                  <a:srcRect l="24483" r="27931"/>
                  <a:stretch>
                    <a:fillRect/>
                  </a:stretch>
                </p:blipFill>
                <p:spPr>
                  <a:xfrm>
                    <a:off x="1075289" y="0"/>
                    <a:ext cx="217565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03" name="Group 103"/>
                <p:cNvGrpSpPr/>
                <p:nvPr/>
              </p:nvGrpSpPr>
              <p:grpSpPr>
                <a:xfrm>
                  <a:off x="114076" y="1733243"/>
                  <a:ext cx="1197916" cy="457201"/>
                  <a:chOff x="0" y="0"/>
                  <a:chExt cx="1197914" cy="457200"/>
                </a:xfrm>
              </p:grpSpPr>
              <p:pic>
                <p:nvPicPr>
                  <p:cNvPr id="101" name="image11.png"/>
                  <p:cNvPicPr>
                    <a:picLocks noChangeAspect="1"/>
                  </p:cNvPicPr>
                  <p:nvPr/>
                </p:nvPicPr>
                <p:blipFill>
                  <a:blip r:embed="rId9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466131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02" name="image12.png"/>
                  <p:cNvPicPr>
                    <a:picLocks noChangeAspect="1"/>
                  </p:cNvPicPr>
                  <p:nvPr/>
                </p:nvPicPr>
                <p:blipFill>
                  <a:blip r:embed="rId10">
                    <a:extLst/>
                  </a:blip>
                  <a:stretch>
                    <a:fillRect/>
                  </a:stretch>
                </p:blipFill>
                <p:spPr>
                  <a:xfrm>
                    <a:off x="588315" y="0"/>
                    <a:ext cx="609601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06" name="Group 106"/>
                <p:cNvGrpSpPr/>
                <p:nvPr/>
              </p:nvGrpSpPr>
              <p:grpSpPr>
                <a:xfrm>
                  <a:off x="-1" y="2185589"/>
                  <a:ext cx="1426069" cy="584201"/>
                  <a:chOff x="0" y="0"/>
                  <a:chExt cx="1426068" cy="584200"/>
                </a:xfrm>
              </p:grpSpPr>
              <p:pic>
                <p:nvPicPr>
                  <p:cNvPr id="104" name="image13.png"/>
                  <p:cNvPicPr>
                    <a:picLocks noChangeAspect="1"/>
                  </p:cNvPicPr>
                  <p:nvPr/>
                </p:nvPicPr>
                <p:blipFill>
                  <a:blip r:embed="rId11">
                    <a:extLst/>
                  </a:blip>
                  <a:srcRect l="20019" t="4539" r="23180" b="37409"/>
                  <a:stretch>
                    <a:fillRect/>
                  </a:stretch>
                </p:blipFill>
                <p:spPr>
                  <a:xfrm>
                    <a:off x="-1" y="141798"/>
                    <a:ext cx="713036" cy="3006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05" name="image14.png"/>
                  <p:cNvPicPr>
                    <a:picLocks noChangeAspect="1"/>
                  </p:cNvPicPr>
                  <p:nvPr/>
                </p:nvPicPr>
                <p:blipFill>
                  <a:blip r:embed="rId12">
                    <a:extLst/>
                  </a:blip>
                  <a:stretch>
                    <a:fillRect/>
                  </a:stretch>
                </p:blipFill>
                <p:spPr>
                  <a:xfrm>
                    <a:off x="841867" y="0"/>
                    <a:ext cx="584201" cy="584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07" name="image15.png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rcRect t="34253" b="24367"/>
                <a:stretch>
                  <a:fillRect/>
                </a:stretch>
              </p:blipFill>
              <p:spPr>
                <a:xfrm>
                  <a:off x="141533" y="2769789"/>
                  <a:ext cx="1143001" cy="28378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8" name="image16.png"/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192333" y="3053568"/>
                  <a:ext cx="1041401" cy="58649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09" name="image17.png"/>
                <p:cNvPicPr>
                  <a:picLocks noChangeAspect="1"/>
                </p:cNvPicPr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141533" y="3568175"/>
                  <a:ext cx="1143001" cy="30918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0" name="image18.png"/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141533" y="3877357"/>
                  <a:ext cx="1143001" cy="3810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29" name="Group 129"/>
              <p:cNvGrpSpPr/>
              <p:nvPr/>
            </p:nvGrpSpPr>
            <p:grpSpPr>
              <a:xfrm>
                <a:off x="1577435" y="555356"/>
                <a:ext cx="1444943" cy="4260112"/>
                <a:chOff x="0" y="0"/>
                <a:chExt cx="1444942" cy="4260110"/>
              </a:xfrm>
            </p:grpSpPr>
            <p:pic>
              <p:nvPicPr>
                <p:cNvPr id="112" name="image19.png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150971" y="0"/>
                  <a:ext cx="1143001" cy="367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15" name="Group 115"/>
                <p:cNvGrpSpPr/>
                <p:nvPr/>
              </p:nvGrpSpPr>
              <p:grpSpPr>
                <a:xfrm>
                  <a:off x="0" y="394691"/>
                  <a:ext cx="1444943" cy="457201"/>
                  <a:chOff x="0" y="0"/>
                  <a:chExt cx="1444942" cy="457200"/>
                </a:xfrm>
              </p:grpSpPr>
              <p:pic>
                <p:nvPicPr>
                  <p:cNvPr id="113" name="image20.png"/>
                  <p:cNvPicPr>
                    <a:picLocks noChangeAspect="1"/>
                  </p:cNvPicPr>
                  <p:nvPr/>
                </p:nvPicPr>
                <p:blipFill>
                  <a:blip r:embed="rId18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738612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14" name="image21.png"/>
                  <p:cNvPicPr>
                    <a:picLocks noChangeAspect="1"/>
                  </p:cNvPicPr>
                  <p:nvPr/>
                </p:nvPicPr>
                <p:blipFill>
                  <a:blip r:embed="rId19">
                    <a:extLst/>
                  </a:blip>
                  <a:srcRect t="6631" b="4867"/>
                  <a:stretch>
                    <a:fillRect/>
                  </a:stretch>
                </p:blipFill>
                <p:spPr>
                  <a:xfrm>
                    <a:off x="756129" y="0"/>
                    <a:ext cx="688814" cy="45720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16" name="image22.png"/>
                <p:cNvPicPr>
                  <a:picLocks noChangeAspect="1"/>
                </p:cNvPicPr>
                <p:nvPr/>
              </p:nvPicPr>
              <p:blipFill>
                <a:blip r:embed="rId20">
                  <a:extLst/>
                </a:blip>
                <a:srcRect l="5817" t="15757" r="6416" b="21288"/>
                <a:stretch>
                  <a:fillRect/>
                </a:stretch>
              </p:blipFill>
              <p:spPr>
                <a:xfrm>
                  <a:off x="150970" y="938932"/>
                  <a:ext cx="1143002" cy="2928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19" name="Group 119"/>
                <p:cNvGrpSpPr/>
                <p:nvPr/>
              </p:nvGrpSpPr>
              <p:grpSpPr>
                <a:xfrm>
                  <a:off x="67270" y="1295508"/>
                  <a:ext cx="1310403" cy="408350"/>
                  <a:chOff x="0" y="0"/>
                  <a:chExt cx="1310402" cy="408349"/>
                </a:xfrm>
              </p:grpSpPr>
              <p:pic>
                <p:nvPicPr>
                  <p:cNvPr id="117" name="image23.png"/>
                  <p:cNvPicPr>
                    <a:picLocks noChangeAspect="1"/>
                  </p:cNvPicPr>
                  <p:nvPr/>
                </p:nvPicPr>
                <p:blipFill>
                  <a:blip r:embed="rId21">
                    <a:extLst/>
                  </a:blip>
                  <a:stretch>
                    <a:fillRect/>
                  </a:stretch>
                </p:blipFill>
                <p:spPr>
                  <a:xfrm>
                    <a:off x="-1" y="38834"/>
                    <a:ext cx="791891" cy="33068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18" name="image24.png"/>
                  <p:cNvPicPr>
                    <a:picLocks noChangeAspect="1"/>
                  </p:cNvPicPr>
                  <p:nvPr/>
                </p:nvPicPr>
                <p:blipFill>
                  <a:blip r:embed="rId22">
                    <a:extLst/>
                  </a:blip>
                  <a:srcRect l="30496" t="9570" r="30312" b="26981"/>
                  <a:stretch>
                    <a:fillRect/>
                  </a:stretch>
                </p:blipFill>
                <p:spPr>
                  <a:xfrm>
                    <a:off x="906825" y="0"/>
                    <a:ext cx="403578" cy="40835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20" name="image25.png"/>
                <p:cNvPicPr>
                  <a:picLocks noChangeAspect="1"/>
                </p:cNvPicPr>
                <p:nvPr/>
              </p:nvPicPr>
              <p:blipFill>
                <a:blip r:embed="rId23">
                  <a:extLst/>
                </a:blip>
                <a:stretch>
                  <a:fillRect/>
                </a:stretch>
              </p:blipFill>
              <p:spPr>
                <a:xfrm>
                  <a:off x="150971" y="1733884"/>
                  <a:ext cx="1143001" cy="33861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21" name="image26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219441" y="2092824"/>
                  <a:ext cx="1006061" cy="2986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22" name="image27.png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>
                  <a:off x="150971" y="2409354"/>
                  <a:ext cx="1143001" cy="36043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23" name="image28.png"/>
                <p:cNvPicPr>
                  <a:picLocks noChangeAspect="1"/>
                </p:cNvPicPr>
                <p:nvPr/>
              </p:nvPicPr>
              <p:blipFill>
                <a:blip r:embed="rId26">
                  <a:extLst/>
                </a:blip>
                <a:stretch>
                  <a:fillRect/>
                </a:stretch>
              </p:blipFill>
              <p:spPr>
                <a:xfrm>
                  <a:off x="150971" y="2769789"/>
                  <a:ext cx="1143001" cy="4572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24" name="image29.png"/>
                <p:cNvPicPr>
                  <a:picLocks noChangeAspect="1"/>
                </p:cNvPicPr>
                <p:nvPr/>
              </p:nvPicPr>
              <p:blipFill>
                <a:blip r:embed="rId27">
                  <a:extLst/>
                </a:blip>
                <a:stretch>
                  <a:fillRect/>
                </a:stretch>
              </p:blipFill>
              <p:spPr>
                <a:xfrm>
                  <a:off x="150971" y="3286455"/>
                  <a:ext cx="1143001" cy="2397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25" name="image30.png"/>
                <p:cNvPicPr>
                  <a:picLocks noChangeAspect="1"/>
                </p:cNvPicPr>
                <p:nvPr/>
              </p:nvPicPr>
              <p:blipFill>
                <a:blip r:embed="rId28">
                  <a:extLst/>
                </a:blip>
                <a:stretch>
                  <a:fillRect/>
                </a:stretch>
              </p:blipFill>
              <p:spPr>
                <a:xfrm>
                  <a:off x="150971" y="3565630"/>
                  <a:ext cx="1143001" cy="3117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28" name="Group 128"/>
                <p:cNvGrpSpPr/>
                <p:nvPr/>
              </p:nvGrpSpPr>
              <p:grpSpPr>
                <a:xfrm>
                  <a:off x="258728" y="3864214"/>
                  <a:ext cx="927487" cy="395897"/>
                  <a:chOff x="0" y="0"/>
                  <a:chExt cx="927486" cy="395896"/>
                </a:xfrm>
              </p:grpSpPr>
              <p:pic>
                <p:nvPicPr>
                  <p:cNvPr id="126" name="image31.png"/>
                  <p:cNvPicPr>
                    <a:picLocks noChangeAspect="1"/>
                  </p:cNvPicPr>
                  <p:nvPr/>
                </p:nvPicPr>
                <p:blipFill>
                  <a:blip r:embed="rId29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452453" cy="395897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27" name="image32.png"/>
                  <p:cNvPicPr>
                    <a:picLocks noChangeAspect="1"/>
                  </p:cNvPicPr>
                  <p:nvPr/>
                </p:nvPicPr>
                <p:blipFill>
                  <a:blip r:embed="rId30">
                    <a:extLst/>
                  </a:blip>
                  <a:stretch>
                    <a:fillRect/>
                  </a:stretch>
                </p:blipFill>
                <p:spPr>
                  <a:xfrm>
                    <a:off x="531026" y="18550"/>
                    <a:ext cx="396461" cy="358797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53" name="Group 153"/>
              <p:cNvGrpSpPr/>
              <p:nvPr/>
            </p:nvGrpSpPr>
            <p:grpSpPr>
              <a:xfrm>
                <a:off x="3117747" y="0"/>
                <a:ext cx="1185159" cy="4795990"/>
                <a:chOff x="0" y="0"/>
                <a:chExt cx="1185157" cy="4795989"/>
              </a:xfrm>
            </p:grpSpPr>
            <p:pic>
              <p:nvPicPr>
                <p:cNvPr id="130" name="image33.png"/>
                <p:cNvPicPr>
                  <a:picLocks noChangeAspect="1"/>
                </p:cNvPicPr>
                <p:nvPr/>
              </p:nvPicPr>
              <p:blipFill>
                <a:blip r:embed="rId31">
                  <a:extLst/>
                </a:blip>
                <a:stretch>
                  <a:fillRect/>
                </a:stretch>
              </p:blipFill>
              <p:spPr>
                <a:xfrm>
                  <a:off x="104092" y="0"/>
                  <a:ext cx="976975" cy="4630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1" name="image34.png"/>
                <p:cNvPicPr>
                  <a:picLocks noChangeAspect="1"/>
                </p:cNvPicPr>
                <p:nvPr/>
              </p:nvPicPr>
              <p:blipFill>
                <a:blip r:embed="rId32">
                  <a:extLst/>
                </a:blip>
                <a:stretch>
                  <a:fillRect/>
                </a:stretch>
              </p:blipFill>
              <p:spPr>
                <a:xfrm>
                  <a:off x="21078" y="982971"/>
                  <a:ext cx="1143001" cy="318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2" name="image35.png"/>
                <p:cNvPicPr>
                  <a:picLocks noChangeAspect="1"/>
                </p:cNvPicPr>
                <p:nvPr/>
              </p:nvPicPr>
              <p:blipFill>
                <a:blip r:embed="rId33">
                  <a:extLst/>
                </a:blip>
                <a:stretch>
                  <a:fillRect/>
                </a:stretch>
              </p:blipFill>
              <p:spPr>
                <a:xfrm>
                  <a:off x="21078" y="1354923"/>
                  <a:ext cx="1143001" cy="3194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3" name="image36.png"/>
                <p:cNvPicPr>
                  <a:picLocks noChangeAspect="1"/>
                </p:cNvPicPr>
                <p:nvPr/>
              </p:nvPicPr>
              <p:blipFill>
                <a:blip r:embed="rId34">
                  <a:extLst/>
                </a:blip>
                <a:stretch>
                  <a:fillRect/>
                </a:stretch>
              </p:blipFill>
              <p:spPr>
                <a:xfrm>
                  <a:off x="21078" y="1733197"/>
                  <a:ext cx="1143001" cy="2093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36" name="Group 136"/>
                <p:cNvGrpSpPr/>
                <p:nvPr/>
              </p:nvGrpSpPr>
              <p:grpSpPr>
                <a:xfrm>
                  <a:off x="43850" y="496277"/>
                  <a:ext cx="1097457" cy="457201"/>
                  <a:chOff x="0" y="0"/>
                  <a:chExt cx="1097455" cy="457199"/>
                </a:xfrm>
              </p:grpSpPr>
              <p:pic>
                <p:nvPicPr>
                  <p:cNvPr id="134" name="image37.png"/>
                  <p:cNvPicPr>
                    <a:picLocks noChangeAspect="1"/>
                  </p:cNvPicPr>
                  <p:nvPr/>
                </p:nvPicPr>
                <p:blipFill>
                  <a:blip r:embed="rId35">
                    <a:extLst/>
                  </a:blip>
                  <a:stretch>
                    <a:fillRect/>
                  </a:stretch>
                </p:blipFill>
                <p:spPr>
                  <a:xfrm>
                    <a:off x="-1" y="0"/>
                    <a:ext cx="468058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35" name="image38.png"/>
                  <p:cNvPicPr>
                    <a:picLocks noChangeAspect="1"/>
                  </p:cNvPicPr>
                  <p:nvPr/>
                </p:nvPicPr>
                <p:blipFill>
                  <a:blip r:embed="rId36">
                    <a:extLst/>
                  </a:blip>
                  <a:stretch>
                    <a:fillRect/>
                  </a:stretch>
                </p:blipFill>
                <p:spPr>
                  <a:xfrm>
                    <a:off x="540341" y="40164"/>
                    <a:ext cx="557115" cy="37687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37" name="image39.png"/>
                <p:cNvPicPr>
                  <a:picLocks noChangeAspect="1"/>
                </p:cNvPicPr>
                <p:nvPr/>
              </p:nvPicPr>
              <p:blipFill>
                <a:blip r:embed="rId37">
                  <a:extLst/>
                </a:blip>
                <a:stretch>
                  <a:fillRect/>
                </a:stretch>
              </p:blipFill>
              <p:spPr>
                <a:xfrm>
                  <a:off x="21078" y="2041138"/>
                  <a:ext cx="1143001" cy="16205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40" name="Group 140"/>
                <p:cNvGrpSpPr/>
                <p:nvPr/>
              </p:nvGrpSpPr>
              <p:grpSpPr>
                <a:xfrm>
                  <a:off x="-1" y="2226408"/>
                  <a:ext cx="1185159" cy="578946"/>
                  <a:chOff x="0" y="0"/>
                  <a:chExt cx="1185157" cy="578944"/>
                </a:xfrm>
              </p:grpSpPr>
              <p:pic>
                <p:nvPicPr>
                  <p:cNvPr id="138" name="image40.png"/>
                  <p:cNvPicPr>
                    <a:picLocks noChangeAspect="1"/>
                  </p:cNvPicPr>
                  <p:nvPr/>
                </p:nvPicPr>
                <p:blipFill>
                  <a:blip r:embed="rId38">
                    <a:extLst/>
                  </a:blip>
                  <a:stretch>
                    <a:fillRect/>
                  </a:stretch>
                </p:blipFill>
                <p:spPr>
                  <a:xfrm>
                    <a:off x="-1" y="0"/>
                    <a:ext cx="578946" cy="57894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39" name="image41.png"/>
                  <p:cNvPicPr>
                    <a:picLocks noChangeAspect="1"/>
                  </p:cNvPicPr>
                  <p:nvPr/>
                </p:nvPicPr>
                <p:blipFill>
                  <a:blip r:embed="rId39">
                    <a:extLst/>
                  </a:blip>
                  <a:srcRect l="13793" t="26451" r="9880" b="31309"/>
                  <a:stretch>
                    <a:fillRect/>
                  </a:stretch>
                </p:blipFill>
                <p:spPr>
                  <a:xfrm>
                    <a:off x="521144" y="105741"/>
                    <a:ext cx="664014" cy="36746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43" name="Group 143"/>
                <p:cNvGrpSpPr/>
                <p:nvPr/>
              </p:nvGrpSpPr>
              <p:grpSpPr>
                <a:xfrm>
                  <a:off x="111732" y="2802241"/>
                  <a:ext cx="961694" cy="457201"/>
                  <a:chOff x="0" y="0"/>
                  <a:chExt cx="961693" cy="457199"/>
                </a:xfrm>
              </p:grpSpPr>
              <p:pic>
                <p:nvPicPr>
                  <p:cNvPr id="141" name="image42.png"/>
                  <p:cNvPicPr>
                    <a:picLocks noChangeAspect="1"/>
                  </p:cNvPicPr>
                  <p:nvPr/>
                </p:nvPicPr>
                <p:blipFill>
                  <a:blip r:embed="rId40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72738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42" name="image43.png"/>
                  <p:cNvPicPr>
                    <a:picLocks noChangeAspect="1"/>
                  </p:cNvPicPr>
                  <p:nvPr/>
                </p:nvPicPr>
                <p:blipFill>
                  <a:blip r:embed="rId41">
                    <a:extLst/>
                  </a:blip>
                  <a:stretch>
                    <a:fillRect/>
                  </a:stretch>
                </p:blipFill>
                <p:spPr>
                  <a:xfrm>
                    <a:off x="572226" y="0"/>
                    <a:ext cx="389468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46" name="Group 146"/>
                <p:cNvGrpSpPr/>
                <p:nvPr/>
              </p:nvGrpSpPr>
              <p:grpSpPr>
                <a:xfrm>
                  <a:off x="167638" y="3329254"/>
                  <a:ext cx="849882" cy="457201"/>
                  <a:chOff x="0" y="0"/>
                  <a:chExt cx="849880" cy="457199"/>
                </a:xfrm>
              </p:grpSpPr>
              <p:pic>
                <p:nvPicPr>
                  <p:cNvPr id="144" name="image44.png"/>
                  <p:cNvPicPr>
                    <a:picLocks noChangeAspect="1"/>
                  </p:cNvPicPr>
                  <p:nvPr/>
                </p:nvPicPr>
                <p:blipFill>
                  <a:blip r:embed="rId42">
                    <a:extLst/>
                  </a:blip>
                  <a:stretch>
                    <a:fillRect/>
                  </a:stretch>
                </p:blipFill>
                <p:spPr>
                  <a:xfrm>
                    <a:off x="-1" y="0"/>
                    <a:ext cx="463353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45" name="image45.png"/>
                  <p:cNvPicPr>
                    <a:picLocks noChangeAspect="1"/>
                  </p:cNvPicPr>
                  <p:nvPr/>
                </p:nvPicPr>
                <p:blipFill>
                  <a:blip r:embed="rId43">
                    <a:extLst/>
                  </a:blip>
                  <a:stretch>
                    <a:fillRect/>
                  </a:stretch>
                </p:blipFill>
                <p:spPr>
                  <a:xfrm>
                    <a:off x="513250" y="0"/>
                    <a:ext cx="336631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49" name="Group 149"/>
                <p:cNvGrpSpPr/>
                <p:nvPr/>
              </p:nvGrpSpPr>
              <p:grpSpPr>
                <a:xfrm>
                  <a:off x="169538" y="4466353"/>
                  <a:ext cx="846082" cy="329637"/>
                  <a:chOff x="0" y="0"/>
                  <a:chExt cx="846080" cy="329635"/>
                </a:xfrm>
              </p:grpSpPr>
              <p:pic>
                <p:nvPicPr>
                  <p:cNvPr id="147" name="image46.png"/>
                  <p:cNvPicPr>
                    <a:picLocks noChangeAspect="1"/>
                  </p:cNvPicPr>
                  <p:nvPr/>
                </p:nvPicPr>
                <p:blipFill>
                  <a:blip r:embed="rId44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446728" cy="32963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48" name="image47.png"/>
                  <p:cNvPicPr>
                    <a:picLocks noChangeAspect="1"/>
                  </p:cNvPicPr>
                  <p:nvPr/>
                </p:nvPicPr>
                <p:blipFill>
                  <a:blip r:embed="rId45">
                    <a:extLst/>
                  </a:blip>
                  <a:stretch>
                    <a:fillRect/>
                  </a:stretch>
                </p:blipFill>
                <p:spPr>
                  <a:xfrm>
                    <a:off x="516443" y="0"/>
                    <a:ext cx="329638" cy="32963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152" name="Group 152"/>
                <p:cNvGrpSpPr/>
                <p:nvPr/>
              </p:nvGrpSpPr>
              <p:grpSpPr>
                <a:xfrm>
                  <a:off x="74927" y="3891938"/>
                  <a:ext cx="1035303" cy="542797"/>
                  <a:chOff x="0" y="0"/>
                  <a:chExt cx="1035302" cy="542795"/>
                </a:xfrm>
              </p:grpSpPr>
              <p:pic>
                <p:nvPicPr>
                  <p:cNvPr id="150" name="image48.png"/>
                  <p:cNvPicPr>
                    <a:picLocks noChangeAspect="1"/>
                  </p:cNvPicPr>
                  <p:nvPr/>
                </p:nvPicPr>
                <p:blipFill>
                  <a:blip r:embed="rId46">
                    <a:extLst/>
                  </a:blip>
                  <a:srcRect l="10112" t="23379" r="69936" b="13948"/>
                  <a:stretch>
                    <a:fillRect/>
                  </a:stretch>
                </p:blipFill>
                <p:spPr>
                  <a:xfrm>
                    <a:off x="0" y="7309"/>
                    <a:ext cx="463772" cy="535487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51" name="image49.png"/>
                  <p:cNvPicPr>
                    <a:picLocks noChangeAspect="1"/>
                  </p:cNvPicPr>
                  <p:nvPr/>
                </p:nvPicPr>
                <p:blipFill>
                  <a:blip r:embed="rId47">
                    <a:extLst/>
                  </a:blip>
                  <a:srcRect l="8843" t="13334" r="7171" b="4826"/>
                  <a:stretch>
                    <a:fillRect/>
                  </a:stretch>
                </p:blipFill>
                <p:spPr>
                  <a:xfrm>
                    <a:off x="566116" y="0"/>
                    <a:ext cx="469187" cy="4572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pic>
            <p:nvPicPr>
              <p:cNvPr id="154" name="Screen Shot 2016-01-24 at 3.37.38 PM.png"/>
              <p:cNvPicPr>
                <a:picLocks noChangeAspect="1"/>
              </p:cNvPicPr>
              <p:nvPr/>
            </p:nvPicPr>
            <p:blipFill>
              <a:blip r:embed="rId48">
                <a:extLst/>
              </a:blip>
              <a:stretch>
                <a:fillRect/>
              </a:stretch>
            </p:blipFill>
            <p:spPr>
              <a:xfrm>
                <a:off x="136535" y="3649844"/>
                <a:ext cx="1185159" cy="4558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6" name="Screen Shot 2016-02-09 at 10.01.03 PM.png"/>
            <p:cNvPicPr>
              <a:picLocks noChangeAspect="1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843449" y="35420"/>
              <a:ext cx="997507" cy="486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Screen Shot 2016-02-09 at 10.01.22 PM.png"/>
            <p:cNvPicPr>
              <a:picLocks noChangeAspect="1"/>
            </p:cNvPicPr>
            <p:nvPr/>
          </p:nvPicPr>
          <p:blipFill>
            <a:blip r:embed="rId50">
              <a:extLst/>
            </a:blip>
            <a:srcRect/>
            <a:stretch>
              <a:fillRect/>
            </a:stretch>
          </p:blipFill>
          <p:spPr>
            <a:xfrm>
              <a:off x="76471" y="120741"/>
              <a:ext cx="1262945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E6EEB-7EF3-9546-B0D9-165ED732F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7C14"/>
      </a:accent1>
      <a:accent2>
        <a:srgbClr val="F09B60"/>
      </a:accent2>
      <a:accent3>
        <a:srgbClr val="8F8F8F"/>
      </a:accent3>
      <a:accent4>
        <a:srgbClr val="707070"/>
      </a:accent4>
      <a:accent5>
        <a:srgbClr val="F7BFAA"/>
      </a:accent5>
      <a:accent6>
        <a:srgbClr val="D98C5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7C14"/>
      </a:accent1>
      <a:accent2>
        <a:srgbClr val="F09B60"/>
      </a:accent2>
      <a:accent3>
        <a:srgbClr val="8F8F8F"/>
      </a:accent3>
      <a:accent4>
        <a:srgbClr val="707070"/>
      </a:accent4>
      <a:accent5>
        <a:srgbClr val="F7BFAA"/>
      </a:accent5>
      <a:accent6>
        <a:srgbClr val="D98C5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304</Words>
  <Application>Microsoft Macintosh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Verdana</vt:lpstr>
      <vt:lpstr>Default</vt:lpstr>
      <vt:lpstr>PowerPoint Presentation</vt:lpstr>
      <vt:lpstr>About DevelopIntelligence</vt:lpstr>
      <vt:lpstr>Course Offerings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Kamren Zorgdrager</cp:lastModifiedBy>
  <cp:revision>5</cp:revision>
  <dcterms:modified xsi:type="dcterms:W3CDTF">2018-03-29T18:00:19Z</dcterms:modified>
</cp:coreProperties>
</file>