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e40de5a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e40de5a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4d2923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4d2923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e40de5ab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e40de5a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e40de5ab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e40de5a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e40de5a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e40de5a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e04d6483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e04d6483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astebin.com/aLj2yLCb" TargetMode="External"/><Relationship Id="rId4" Type="http://schemas.openxmlformats.org/officeDocument/2006/relationships/hyperlink" Target="https://pastebin.com/ncm0mg42" TargetMode="External"/><Relationship Id="rId5" Type="http://schemas.openxmlformats.org/officeDocument/2006/relationships/hyperlink" Target="https://pastebin.com/4k0TjQxy" TargetMode="External"/><Relationship Id="rId6" Type="http://schemas.openxmlformats.org/officeDocument/2006/relationships/hyperlink" Target="https://pastebin.com/r7GFLtG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rgbClr val="CCCCCC"/>
                </a:solidFill>
              </a:rPr>
              <a:t>Sig</a:t>
            </a:r>
            <a:r>
              <a:rPr b="1" lang="en" sz="12000"/>
              <a:t> • </a:t>
            </a:r>
            <a:r>
              <a:rPr b="1" lang="en" sz="12000">
                <a:solidFill>
                  <a:srgbClr val="93C47D"/>
                </a:solidFill>
              </a:rPr>
              <a:t>Mal</a:t>
            </a:r>
            <a:endParaRPr b="1" sz="12000">
              <a:solidFill>
                <a:srgbClr val="93C47D"/>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Meeting 8</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6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crackme0x02</a:t>
            </a:r>
            <a:endParaRPr/>
          </a:p>
        </p:txBody>
      </p:sp>
      <p:pic>
        <p:nvPicPr>
          <p:cNvPr id="61" name="Google Shape;61;p14"/>
          <p:cNvPicPr preferRelativeResize="0"/>
          <p:nvPr/>
        </p:nvPicPr>
        <p:blipFill>
          <a:blip r:embed="rId3">
            <a:alphaModFix/>
          </a:blip>
          <a:stretch>
            <a:fillRect/>
          </a:stretch>
        </p:blipFill>
        <p:spPr>
          <a:xfrm>
            <a:off x="849149" y="739175"/>
            <a:ext cx="7445699" cy="4391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Decompilation Methods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GCC / G++ → GNU C Compiler</a:t>
            </a:r>
            <a:endParaRPr/>
          </a:p>
          <a:p>
            <a:pPr indent="-342900" lvl="0" marL="457200" rtl="0" algn="l">
              <a:spcBef>
                <a:spcPts val="0"/>
              </a:spcBef>
              <a:spcAft>
                <a:spcPts val="0"/>
              </a:spcAft>
              <a:buSzPts val="1800"/>
              <a:buChar char="●"/>
            </a:pPr>
            <a:r>
              <a:rPr lang="en"/>
              <a:t>Clang → </a:t>
            </a:r>
            <a:r>
              <a:rPr lang="en" sz="1400">
                <a:solidFill>
                  <a:srgbClr val="FFFFFF"/>
                </a:solidFill>
                <a:latin typeface="Roboto"/>
                <a:ea typeface="Roboto"/>
                <a:cs typeface="Roboto"/>
                <a:sym typeface="Roboto"/>
              </a:rPr>
              <a:t>is a compiler front end for the C, C++, Objective-C and Objective-C++ programming languages, as well as the OpenMP, OpenCL, RenderScript, CUDA and HIP frameworks. It uses the LLVM compiler infrastructure as its back end and has been part of the LLVM release cycle since LLVM 2.6</a:t>
            </a:r>
            <a:endParaRPr sz="1400">
              <a:solidFill>
                <a:srgbClr val="FFFFFF"/>
              </a:solidFill>
            </a:endParaRPr>
          </a:p>
          <a:p>
            <a:pPr indent="-342900" lvl="0" marL="457200" rtl="0" algn="l">
              <a:spcBef>
                <a:spcPts val="0"/>
              </a:spcBef>
              <a:spcAft>
                <a:spcPts val="0"/>
              </a:spcAft>
              <a:buSzPts val="1800"/>
              <a:buChar char="●"/>
            </a:pPr>
            <a:r>
              <a:rPr lang="en"/>
              <a:t>MOVCC → movfuscator for reversing</a:t>
            </a:r>
            <a:endParaRPr/>
          </a:p>
          <a:p>
            <a:pPr indent="-342900" lvl="0" marL="457200" rtl="0" algn="l">
              <a:spcBef>
                <a:spcPts val="0"/>
              </a:spcBef>
              <a:spcAft>
                <a:spcPts val="0"/>
              </a:spcAft>
              <a:buSzPts val="1800"/>
              <a:buChar char="●"/>
            </a:pPr>
            <a:r>
              <a:rPr lang="en"/>
              <a:t>Distcc → </a:t>
            </a:r>
            <a:r>
              <a:rPr lang="en" sz="1400">
                <a:solidFill>
                  <a:srgbClr val="FFFFFF"/>
                </a:solidFill>
                <a:latin typeface="Roboto"/>
                <a:ea typeface="Roboto"/>
                <a:cs typeface="Roboto"/>
                <a:sym typeface="Roboto"/>
              </a:rPr>
              <a:t>tool for speeding up compilation of source code by using distributed computing over a computer network. With the right configuration, distcc can dramatically reduce a project's compilation time</a:t>
            </a:r>
            <a:endParaRPr sz="1400">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for Fuzzy Hashing</a:t>
            </a:r>
            <a:endParaRPr/>
          </a:p>
        </p:txBody>
      </p:sp>
      <p:sp>
        <p:nvSpPr>
          <p:cNvPr id="73" name="Google Shape;73;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use our boy, ssdeep</a:t>
            </a:r>
            <a:endParaRPr/>
          </a:p>
          <a:p>
            <a:pPr indent="0" lvl="0" marL="0" rtl="0" algn="l">
              <a:spcBef>
                <a:spcPts val="1600"/>
              </a:spcBef>
              <a:spcAft>
                <a:spcPts val="0"/>
              </a:spcAft>
              <a:buNone/>
            </a:pPr>
            <a:r>
              <a:rPr lang="en"/>
              <a:t>&gt;&gt; ssdeep -pb *</a:t>
            </a:r>
            <a:endParaRPr/>
          </a:p>
          <a:p>
            <a:pPr indent="0" lvl="0" marL="0" rtl="0" algn="l">
              <a:spcBef>
                <a:spcPts val="160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0" y="2090944"/>
            <a:ext cx="9144002" cy="30525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Compilation Methods  (CLICK ME)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u="sng">
                <a:solidFill>
                  <a:schemeClr val="hlink"/>
                </a:solidFill>
                <a:hlinkClick r:id="rId3"/>
              </a:rPr>
              <a:t>GCC</a:t>
            </a:r>
            <a:r>
              <a:rPr lang="en" sz="3000"/>
              <a:t> </a:t>
            </a:r>
            <a:endParaRPr sz="3000"/>
          </a:p>
          <a:p>
            <a:pPr indent="0" lvl="0" marL="0" rtl="0" algn="l">
              <a:spcBef>
                <a:spcPts val="1600"/>
              </a:spcBef>
              <a:spcAft>
                <a:spcPts val="0"/>
              </a:spcAft>
              <a:buNone/>
            </a:pPr>
            <a:r>
              <a:rPr lang="en" sz="3000" u="sng">
                <a:solidFill>
                  <a:schemeClr val="hlink"/>
                </a:solidFill>
                <a:hlinkClick r:id="rId4"/>
              </a:rPr>
              <a:t>CLANG</a:t>
            </a:r>
            <a:r>
              <a:rPr lang="en" sz="3000"/>
              <a:t> </a:t>
            </a:r>
            <a:endParaRPr sz="3000"/>
          </a:p>
          <a:p>
            <a:pPr indent="0" lvl="0" marL="0" rtl="0" algn="l">
              <a:spcBef>
                <a:spcPts val="1600"/>
              </a:spcBef>
              <a:spcAft>
                <a:spcPts val="0"/>
              </a:spcAft>
              <a:buNone/>
            </a:pPr>
            <a:r>
              <a:rPr lang="en" sz="3000" u="sng">
                <a:solidFill>
                  <a:schemeClr val="hlink"/>
                </a:solidFill>
                <a:hlinkClick r:id="rId5"/>
              </a:rPr>
              <a:t>MOVCC</a:t>
            </a:r>
            <a:endParaRPr sz="3000"/>
          </a:p>
          <a:p>
            <a:pPr indent="0" lvl="0" marL="0" rtl="0" algn="l">
              <a:spcBef>
                <a:spcPts val="1600"/>
              </a:spcBef>
              <a:spcAft>
                <a:spcPts val="1600"/>
              </a:spcAft>
              <a:buNone/>
            </a:pPr>
            <a:r>
              <a:rPr lang="en" sz="3000" u="sng">
                <a:solidFill>
                  <a:schemeClr val="hlink"/>
                </a:solidFill>
                <a:hlinkClick r:id="rId6"/>
              </a:rPr>
              <a:t>DISTCC</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Hypotheticals Hacks</a:t>
            </a:r>
            <a:r>
              <a:rPr lang="en" sz="4800"/>
              <a:t> </a:t>
            </a:r>
            <a:endParaRPr sz="4800"/>
          </a:p>
        </p:txBody>
      </p:sp>
      <p:sp>
        <p:nvSpPr>
          <p:cNvPr id="86" name="Google Shape;86;p18"/>
          <p:cNvSpPr txBox="1"/>
          <p:nvPr>
            <p:ph idx="1" type="body"/>
          </p:nvPr>
        </p:nvSpPr>
        <p:spPr>
          <a:xfrm>
            <a:off x="311700" y="1152475"/>
            <a:ext cx="8520600" cy="1511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ServiceMain</a:t>
            </a:r>
            <a:endParaRPr sz="2400"/>
          </a:p>
          <a:p>
            <a:pPr indent="-381000" lvl="0" marL="457200" rtl="0" algn="l">
              <a:spcBef>
                <a:spcPts val="0"/>
              </a:spcBef>
              <a:spcAft>
                <a:spcPts val="0"/>
              </a:spcAft>
              <a:buSzPts val="2400"/>
              <a:buChar char="+"/>
            </a:pPr>
            <a:r>
              <a:rPr lang="en" sz="2400"/>
              <a:t>In software, normally you write functions names that provide useful information</a:t>
            </a:r>
            <a:endParaRPr sz="2400"/>
          </a:p>
          <a:p>
            <a:pPr indent="0" lvl="0" marL="0" rtl="0" algn="l">
              <a:spcBef>
                <a:spcPts val="1600"/>
              </a:spcBef>
              <a:spcAft>
                <a:spcPts val="1600"/>
              </a:spcAft>
              <a:buNone/>
            </a:pPr>
            <a:r>
              <a:t/>
            </a:r>
            <a:endParaRPr sz="2400"/>
          </a:p>
        </p:txBody>
      </p:sp>
      <p:sp>
        <p:nvSpPr>
          <p:cNvPr id="87" name="Google Shape;87;p18"/>
          <p:cNvSpPr txBox="1"/>
          <p:nvPr/>
        </p:nvSpPr>
        <p:spPr>
          <a:xfrm>
            <a:off x="311700" y="2494775"/>
            <a:ext cx="8361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lt2"/>
                </a:solidFill>
              </a:rPr>
              <a:t>So your ‘program’ doesn’t run s</a:t>
            </a:r>
            <a:r>
              <a:rPr lang="en" sz="2400">
                <a:solidFill>
                  <a:schemeClr val="lt2"/>
                </a:solidFill>
              </a:rPr>
              <a:t>o then Hypothetically...</a:t>
            </a:r>
            <a:endParaRPr/>
          </a:p>
        </p:txBody>
      </p:sp>
      <p:sp>
        <p:nvSpPr>
          <p:cNvPr id="88" name="Google Shape;88;p18"/>
          <p:cNvSpPr txBox="1"/>
          <p:nvPr/>
        </p:nvSpPr>
        <p:spPr>
          <a:xfrm>
            <a:off x="311700" y="2571750"/>
            <a:ext cx="8361900" cy="9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lt2"/>
                </a:solidFill>
              </a:rPr>
              <a:t>→ Check Microsoft Documentation → Learn that in order to run a program as a service, define a ‘ServiceMain’ function  → The presence of an exported function function called ‘ServiceMain’ tells you that your software runs as part of a service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xit" presetID="1" presetSubtype="0">
                                  <p:stCondLst>
                                    <p:cond delay="0"/>
                                  </p:stCondLst>
                                  <p:childTnLst>
                                    <p:set>
                                      <p:cBhvr>
                                        <p:cTn dur="1" fill="hold">
                                          <p:stCondLst>
                                            <p:cond delay="0"/>
                                          </p:stCondLst>
                                        </p:cTn>
                                        <p:tgtEl>
                                          <p:spTgt spid="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2" name="Shape 92"/>
        <p:cNvGrpSpPr/>
        <p:nvPr/>
      </p:nvGrpSpPr>
      <p:grpSpPr>
        <a:xfrm>
          <a:off x="0" y="0"/>
          <a:ext cx="0" cy="0"/>
          <a:chOff x="0" y="0"/>
          <a:chExt cx="0" cy="0"/>
        </a:xfrm>
      </p:grpSpPr>
      <p:sp>
        <p:nvSpPr>
          <p:cNvPr id="93" name="Google Shape;93;p19"/>
          <p:cNvSpPr txBox="1"/>
          <p:nvPr>
            <p:ph type="title"/>
          </p:nvPr>
        </p:nvSpPr>
        <p:spPr>
          <a:xfrm>
            <a:off x="2857975" y="1853975"/>
            <a:ext cx="8520600" cy="18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6000"/>
              <a:t>LIVE DEMO TIME</a:t>
            </a:r>
            <a:endParaRPr b="1" sz="6000"/>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