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3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8F13-F59B-4759-B014-280D437C8EB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423C-821C-4792-8317-7027AD04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8F13-F59B-4759-B014-280D437C8EB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423C-821C-4792-8317-7027AD04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4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8F13-F59B-4759-B014-280D437C8EB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423C-821C-4792-8317-7027AD04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6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8F13-F59B-4759-B014-280D437C8EB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423C-821C-4792-8317-7027AD04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5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8F13-F59B-4759-B014-280D437C8EB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423C-821C-4792-8317-7027AD04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8F13-F59B-4759-B014-280D437C8EB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423C-821C-4792-8317-7027AD04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1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8F13-F59B-4759-B014-280D437C8EB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423C-821C-4792-8317-7027AD04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6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8F13-F59B-4759-B014-280D437C8EB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423C-821C-4792-8317-7027AD04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6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8F13-F59B-4759-B014-280D437C8EB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423C-821C-4792-8317-7027AD04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8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8F13-F59B-4759-B014-280D437C8EB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423C-821C-4792-8317-7027AD04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7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8F13-F59B-4759-B014-280D437C8EB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423C-821C-4792-8317-7027AD04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5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58F13-F59B-4759-B014-280D437C8EBB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8423C-821C-4792-8317-7027AD04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4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4800" y="304800"/>
                <a:ext cx="8517161" cy="6248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0" dirty="0" smtClean="0">
                    <a:latin typeface="+mj-lt"/>
                  </a:rPr>
                  <a:t>The particle  density is given by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𝑛</m:t>
                      </m:r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/>
                            </a:rPr>
                            <m:t>𝑣𝑓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𝑣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el-GR" sz="1400" b="0" i="1" smtClean="0">
                                  <a:latin typeface="Cambria Math"/>
                                  <a:ea typeface="Cambria Math"/>
                                </a:rPr>
                                <m:t>Ω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4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/>
                            </a:rPr>
                            <m:t>𝑑𝑣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400" b="0" dirty="0" smtClean="0"/>
              </a:p>
              <a:p>
                <a:pPr marL="285750"/>
                <a:r>
                  <a:rPr lang="en-US" sz="1400" b="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400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400" b="0" i="1" smtClean="0">
                            <a:latin typeface="Cambria Math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/>
                            <a:ea typeface="Cambria Math"/>
                          </a:rPr>
                          <m:t>Ω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r>
                  <a:rPr lang="en-US" sz="1400" dirty="0" smtClean="0"/>
                  <a:t> is the isotropic part of the distribution.   The distribution,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400" dirty="0" smtClean="0"/>
                  <a:t>, is also called the electron-energy-distribution function.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The energy per particle is given by</a:t>
                </a:r>
              </a:p>
              <a:p>
                <a:pPr marL="227013"/>
                <a:endParaRPr lang="en-US" sz="1400" dirty="0"/>
              </a:p>
              <a:p>
                <a:pPr marL="22701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400" b="0" i="1" smtClean="0">
                                  <a:latin typeface="Cambria Math"/>
                                </a:rPr>
                                <m:t>𝑚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4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r>
                            <a:rPr lang="en-US" sz="1400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/>
                                </a:rPr>
                                <m:t>𝑑𝑣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4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1400" dirty="0" smtClean="0"/>
              </a:p>
              <a:p>
                <a:pPr marL="285750"/>
                <a:r>
                  <a:rPr lang="en-US" sz="1400" dirty="0" smtClean="0"/>
                  <a:t>Therefore, the isotropic part of the distribution,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400" dirty="0" smtClean="0"/>
                  <a:t>, contains all the information necessary to preserve the particle density and energy per particle.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The electron current density is given by</a:t>
                </a:r>
              </a:p>
              <a:p>
                <a:pPr marL="22701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𝐽</m:t>
                          </m:r>
                        </m:e>
                      </m:acc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/>
                            </a:rPr>
                            <m:t>𝑣</m:t>
                          </m:r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/>
                            </a:rPr>
                            <m:t>𝑑𝑣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𝑣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el-GR" sz="1400" b="0" i="1" smtClean="0">
                                  <a:latin typeface="Cambria Math"/>
                                  <a:ea typeface="Cambria Math"/>
                                </a:rPr>
                                <m:t>Ω</m:t>
                              </m:r>
                              <m:acc>
                                <m:accPr>
                                  <m:chr m:val="̂"/>
                                  <m:ctrlPr>
                                    <a:rPr lang="el-G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400" b="0" i="1" smtClean="0">
                                      <a:latin typeface="Cambria Math"/>
                                      <a:ea typeface="Cambria Math"/>
                                    </a:rPr>
                                    <m:t>Ω</m:t>
                                  </m:r>
                                </m:e>
                              </m:acc>
                              <m:r>
                                <a:rPr lang="en-US" sz="1400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4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/>
                            </a:rPr>
                            <m:t>𝑑𝑣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400" b="0" dirty="0" smtClean="0"/>
              </a:p>
              <a:p>
                <a:pPr marL="285750"/>
                <a:r>
                  <a:rPr lang="en-US" sz="14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1400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400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400" b="0" i="1" smtClean="0">
                            <a:latin typeface="Cambria Math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/>
                            <a:ea typeface="Cambria Math"/>
                          </a:rPr>
                          <m:t>Ω</m:t>
                        </m:r>
                        <m:acc>
                          <m:accPr>
                            <m:chr m:val="̂"/>
                            <m:ctrlPr>
                              <a:rPr lang="el-GR" sz="1400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1400" b="0" i="1" smtClean="0">
                                <a:latin typeface="Cambria Math"/>
                                <a:ea typeface="Cambria Math"/>
                              </a:rPr>
                              <m:t>Ω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r>
                  <a:rPr lang="en-US" sz="1400" dirty="0" smtClean="0"/>
                  <a:t> is the distribution that determines the current density.  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A</a:t>
                </a:r>
                <a:r>
                  <a:rPr lang="en-US" sz="1400" dirty="0" smtClean="0"/>
                  <a:t>ll adaptive particle management algorithms to rebuild the kinetic distribution function AND are </a:t>
                </a:r>
                <a:r>
                  <a:rPr lang="en-US" sz="1400" smtClean="0"/>
                  <a:t>preserve the </a:t>
                </a:r>
                <a:r>
                  <a:rPr lang="en-US" sz="1400" smtClean="0"/>
                  <a:t>charge </a:t>
                </a:r>
                <a:r>
                  <a:rPr lang="en-US" sz="1400" dirty="0" smtClean="0"/>
                  <a:t>and current densities</a:t>
                </a:r>
                <a:r>
                  <a:rPr lang="en-US" sz="1400" dirty="0" smtClean="0"/>
                  <a:t> must preserve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/>
                  <a:t> distributions.  However, preserving these moments does not guarantee a unique distribution function.  Preserving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 smtClean="0"/>
                  <a:t>provide necessary but not sufficient conditions for rebuilding the angular distribution function.  To nail down the distribution, one has to make additional assumptions about the angular distribution.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𝑡h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≫</m:t>
                    </m:r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 smtClean="0"/>
                  <a:t>, the small drift approximation can be used to nail down the angular distribution.  In this case, the distribution function can be approximated by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≅</m:t>
                      </m:r>
                      <m:f>
                        <m:fPr>
                          <m:ctrlPr>
                            <a:rPr lang="en-US" sz="1400" b="0" i="0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𝑐𝑜𝑠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sz="1400" dirty="0" smtClean="0"/>
              </a:p>
              <a:p>
                <a:pPr marL="285750"/>
                <a:r>
                  <a:rPr lang="en-US" sz="1400" dirty="0" smtClean="0"/>
                  <a:t>This distribution can be used </a:t>
                </a:r>
                <a:r>
                  <a:rPr lang="en-US" sz="1400" dirty="0" smtClean="0"/>
                  <a:t>to rebuild the distribution function in the small drift speed limit.  There is a dominant isotropic part,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 smtClean="0"/>
                  <a:t>, and a small correction,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/>
                  <a:t>, due to the drift.</a:t>
                </a:r>
                <a:endParaRPr lang="en-US" sz="1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4800"/>
                <a:ext cx="8517161" cy="6248377"/>
              </a:xfrm>
              <a:prstGeom prst="rect">
                <a:avLst/>
              </a:prstGeom>
              <a:blipFill rotWithShape="1">
                <a:blip r:embed="rId2"/>
                <a:stretch>
                  <a:fillRect l="-72" t="-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21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445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Naval Research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Swanekamp</dc:creator>
  <cp:lastModifiedBy>Steve Swanekamp</cp:lastModifiedBy>
  <cp:revision>7</cp:revision>
  <dcterms:created xsi:type="dcterms:W3CDTF">2019-04-15T14:15:14Z</dcterms:created>
  <dcterms:modified xsi:type="dcterms:W3CDTF">2019-04-15T15:53:35Z</dcterms:modified>
</cp:coreProperties>
</file>