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304" r:id="rId3"/>
    <p:sldId id="305" r:id="rId4"/>
    <p:sldId id="306" r:id="rId5"/>
    <p:sldId id="307" r:id="rId6"/>
    <p:sldId id="309" r:id="rId7"/>
    <p:sldId id="308" r:id="rId8"/>
    <p:sldId id="300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321"/>
    <p:restoredTop sz="94522"/>
  </p:normalViewPr>
  <p:slideViewPr>
    <p:cSldViewPr>
      <p:cViewPr varScale="1">
        <p:scale>
          <a:sx n="84" d="100"/>
          <a:sy n="84" d="100"/>
        </p:scale>
        <p:origin x="80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1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AF783C8-5E4B-40ED-B62D-4FF95D0AF1E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3DEC5BE-7AB4-42A4-8631-84CC5590D01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A3EB4468-FBA6-4892-95A4-5D9F9F86DAE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6D4B6CA3-EA7D-4664-9B3A-8880C59769D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BDFFBA2D-5053-4C1F-99AA-23D8B58C68A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924A5A71-94B9-4C02-8769-4D91DFD656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04F7D19-6934-442D-8FF0-C5F66BDCC27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B0DE02C0-BD14-40FE-897B-D77F353471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AA9E85D-F21A-4AE3-9D6D-3306F696A37E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4FEB2B4A-5799-4E70-A1BB-F1D35F54417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F6578609-C6CB-4DB2-9945-F0CD95AFDE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85C96F63-4894-4292-B53E-B6FF1DAC6C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CCA9F11-F5C2-458A-BB5F-5FC1CF36F630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FBB731F5-1350-4AE9-925A-809D1DCE5F4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39AFDB85-F43A-47FA-87CA-302F765AA1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It's also useful to write a program that prompts for multiple values, both on the same line or each on its own line.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762EBD24-A56C-453A-9565-86316AA1E4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202B42A-1CA3-47B2-9FCB-DEB45CA9F4AE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038CE7C5-93CE-482D-B6CF-A507081DCB0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4DCFC779-9080-4AD7-B82A-B6C4559CDB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It's also useful to write a program that prompts for multiple values, both on the same line or each on its own line.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3">
            <a:extLst>
              <a:ext uri="{FF2B5EF4-FFF2-40B4-BE49-F238E27FC236}">
                <a16:creationId xmlns:a16="http://schemas.microsoft.com/office/drawing/2014/main" id="{757FDA46-7FC0-475A-93D4-2DC52FDFEBF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144000" cy="1390650"/>
          </a:xfrm>
          <a:prstGeom prst="roundRect">
            <a:avLst>
              <a:gd name="adj" fmla="val 111"/>
            </a:avLst>
          </a:prstGeom>
          <a:gradFill rotWithShape="0">
            <a:gsLst>
              <a:gs pos="0">
                <a:srgbClr val="244E72"/>
              </a:gs>
              <a:gs pos="100000">
                <a:srgbClr val="5A9FD4"/>
              </a:gs>
            </a:gsLst>
            <a:lin ang="4500000" scaled="1"/>
          </a:gra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432" tIns="45716" rIns="91432" bIns="45716" anchor="ctr"/>
          <a:lstStyle>
            <a:lvl1pPr defTabSz="4572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algn="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algn="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algn="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algn="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Andale Mono" panose="020B0509000000000004" pitchFamily="49" charset="0"/>
              <a:buNone/>
              <a:defRPr/>
            </a:pPr>
            <a:endParaRPr lang="en-US" altLang="en-US" sz="18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2286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Click to edit title style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038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82353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3141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0"/>
            <a:ext cx="2247900" cy="6477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591300" cy="6477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89040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98807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3035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295400"/>
            <a:ext cx="44196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295400"/>
            <a:ext cx="44196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26057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05465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32734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0514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62385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358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3">
            <a:extLst>
              <a:ext uri="{FF2B5EF4-FFF2-40B4-BE49-F238E27FC236}">
                <a16:creationId xmlns:a16="http://schemas.microsoft.com/office/drawing/2014/main" id="{70439D15-0BDA-467E-8F37-6532E1B921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144000" cy="1066800"/>
          </a:xfrm>
          <a:prstGeom prst="roundRect">
            <a:avLst>
              <a:gd name="adj" fmla="val 111"/>
            </a:avLst>
          </a:prstGeom>
          <a:gradFill rotWithShape="0">
            <a:gsLst>
              <a:gs pos="0">
                <a:srgbClr val="244E72"/>
              </a:gs>
              <a:gs pos="100000">
                <a:srgbClr val="5A9FD4"/>
              </a:gs>
            </a:gsLst>
            <a:lin ang="4500000" scaled="1"/>
          </a:gra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432" tIns="45716" rIns="91432" bIns="45716" anchor="ctr"/>
          <a:lstStyle>
            <a:lvl1pPr defTabSz="4572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algn="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algn="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algn="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algn="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Andale Mono" panose="020B0509000000000004" pitchFamily="49" charset="0"/>
              <a:buNone/>
              <a:defRPr/>
            </a:pPr>
            <a:endParaRPr lang="en-US" altLang="en-US" sz="18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5A00B11F-49BD-4687-B5AC-D6D4E15B7E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title style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7FB049DA-2FE6-4938-BB51-D7C73993C6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295400"/>
            <a:ext cx="89916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Slide Number Placeholder 3">
            <a:extLst>
              <a:ext uri="{FF2B5EF4-FFF2-40B4-BE49-F238E27FC236}">
                <a16:creationId xmlns:a16="http://schemas.microsoft.com/office/drawing/2014/main" id="{33EA88A8-1F53-40C9-869C-05D9BF8C5652}"/>
              </a:ext>
            </a:extLst>
          </p:cNvPr>
          <p:cNvSpPr txBox="1">
            <a:spLocks noGrp="1"/>
          </p:cNvSpPr>
          <p:nvPr userDrawn="1"/>
        </p:nvSpPr>
        <p:spPr bwMode="auto">
          <a:xfrm>
            <a:off x="82296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ts val="500"/>
              </a:spcBef>
            </a:pPr>
            <a:fld id="{A6B003A0-96F8-4942-96A7-D91D60EAA035}" type="slidenum">
              <a:rPr lang="en-US" altLang="en-US" sz="1200">
                <a:solidFill>
                  <a:srgbClr val="424242"/>
                </a:solidFill>
                <a:latin typeface="Verdana" panose="020B0604030504040204" pitchFamily="34" charset="0"/>
              </a:rPr>
              <a:pPr algn="r" eaLnBrk="1" hangingPunct="1">
                <a:spcBef>
                  <a:spcPts val="500"/>
                </a:spcBef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5" r:id="rId1"/>
    <p:sldLayoutId id="2147484285" r:id="rId2"/>
    <p:sldLayoutId id="2147484286" r:id="rId3"/>
    <p:sldLayoutId id="2147484287" r:id="rId4"/>
    <p:sldLayoutId id="2147484288" r:id="rId5"/>
    <p:sldLayoutId id="2147484289" r:id="rId6"/>
    <p:sldLayoutId id="2147484290" r:id="rId7"/>
    <p:sldLayoutId id="2147484291" r:id="rId8"/>
    <p:sldLayoutId id="2147484292" r:id="rId9"/>
    <p:sldLayoutId id="2147484293" r:id="rId10"/>
    <p:sldLayoutId id="214748429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</a:defRPr>
      </a:lvl9pPr>
    </p:titleStyle>
    <p:bodyStyle>
      <a:lvl1pPr marL="231775" indent="-23177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625475" indent="-27940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  <a:ea typeface="ＭＳ Ｐゴシック" charset="0"/>
        </a:defRPr>
      </a:lvl2pPr>
      <a:lvl3pPr marL="914400" indent="-174625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203325" indent="-173038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ＭＳ Ｐゴシック" charset="0"/>
        </a:defRPr>
      </a:lvl4pPr>
      <a:lvl5pPr marL="1597025" indent="-22066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charset="0"/>
        </a:defRPr>
      </a:lvl5pPr>
      <a:lvl6pPr marL="2054225" indent="-22066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511425" indent="-22066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2968625" indent="-22066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425825" indent="-22066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3308B00-1D3D-46FC-ACA7-A22E9A9EB65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User Input with Scanner</a:t>
            </a:r>
            <a:endParaRPr lang="en-US" sz="3400" dirty="0"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5406702-63C1-4A4C-BA8B-92E0509129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Input and </a:t>
            </a:r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System.in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2C6B2C97-689D-4E12-AF26-0534AA2DC2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interactive program</a:t>
            </a:r>
            <a:r>
              <a:rPr lang="en-US" altLang="en-US">
                <a:ea typeface="ＭＳ Ｐゴシック" panose="020B0600070205080204" pitchFamily="34" charset="-128"/>
              </a:rPr>
              <a:t>: Reads input from the console.</a:t>
            </a:r>
          </a:p>
          <a:p>
            <a:pPr lvl="1"/>
            <a:endParaRPr lang="en-US" altLang="en-US" sz="9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While the program runs, it asks the user to type input.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 input typed by the user is stored in variables in the code.</a:t>
            </a:r>
          </a:p>
          <a:p>
            <a:pPr lvl="1"/>
            <a:endParaRPr lang="en-US" altLang="en-US" sz="900">
              <a:ea typeface="ＭＳ Ｐゴシック" panose="020B0600070205080204" pitchFamily="34" charset="-128"/>
            </a:endParaRPr>
          </a:p>
          <a:p>
            <a:pPr lvl="1"/>
            <a:endParaRPr lang="en-US" altLang="en-US" sz="9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Can be tricky; users are unpredictable and misbehave.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But interactive programs have more interesting behavior.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Scanner</a:t>
            </a:r>
            <a:r>
              <a:rPr lang="en-US" altLang="en-US">
                <a:ea typeface="ＭＳ Ｐゴシック" panose="020B0600070205080204" pitchFamily="34" charset="-128"/>
              </a:rPr>
              <a:t>: An object that can read input from many sources.</a:t>
            </a:r>
          </a:p>
          <a:p>
            <a:pPr lvl="1"/>
            <a:endParaRPr lang="en-US" altLang="en-US" sz="9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Communicates with </a:t>
            </a:r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System.in</a:t>
            </a:r>
            <a:r>
              <a:rPr lang="en-US" altLang="en-US">
                <a:ea typeface="ＭＳ Ｐゴシック" panose="020B0600070205080204" pitchFamily="34" charset="-128"/>
              </a:rPr>
              <a:t>  (the opposite of </a:t>
            </a:r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System.out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  <a:endParaRPr lang="en-US" altLang="en-US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Can also read from files, web sites, databases, ...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CA21B983-60FE-486F-BE3C-FE02F6500C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Scanner</a:t>
            </a:r>
            <a:r>
              <a:rPr lang="en-US" altLang="en-US">
                <a:ea typeface="ＭＳ Ｐゴシック" panose="020B0600070205080204" pitchFamily="34" charset="-128"/>
              </a:rPr>
              <a:t> syntax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F74958B4-F6C8-444E-B36F-2125D32F2C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</a:t>
            </a:r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Scanner</a:t>
            </a:r>
            <a:r>
              <a:rPr lang="en-US" altLang="en-US">
                <a:ea typeface="ＭＳ Ｐゴシック" panose="020B0600070205080204" pitchFamily="34" charset="-128"/>
              </a:rPr>
              <a:t> class is found in the </a:t>
            </a:r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java.util</a:t>
            </a:r>
            <a:r>
              <a:rPr lang="en-US" altLang="en-US">
                <a:ea typeface="ＭＳ Ｐゴシック" panose="020B0600070205080204" pitchFamily="34" charset="-128"/>
              </a:rPr>
              <a:t> package.</a:t>
            </a:r>
          </a:p>
          <a:p>
            <a:pPr lvl="1">
              <a:buFontTx/>
              <a:buNone/>
            </a:pPr>
            <a:endParaRPr lang="en-US" altLang="en-US" sz="90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>
              <a:buFontTx/>
              <a:buNone/>
            </a:pPr>
            <a:r>
              <a:rPr lang="en-US" altLang="en-US" sz="2000">
                <a:latin typeface="Courier New" panose="02070309020205020404" pitchFamily="49" charset="0"/>
                <a:ea typeface="ＭＳ Ｐゴシック" panose="020B0600070205080204" pitchFamily="34" charset="-128"/>
              </a:rPr>
              <a:t>	</a:t>
            </a:r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import java.util.*;   </a:t>
            </a:r>
            <a:r>
              <a:rPr lang="en-US" altLang="en-US" b="1">
                <a:solidFill>
                  <a:srgbClr val="00808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// so you can use Scanner</a:t>
            </a:r>
          </a:p>
          <a:p>
            <a:pPr>
              <a:buFontTx/>
              <a:buNone/>
            </a:pPr>
            <a:endParaRPr lang="en-US" altLang="en-US" sz="2200">
              <a:ea typeface="ＭＳ Ｐゴシック" panose="020B0600070205080204" pitchFamily="34" charset="-128"/>
            </a:endParaRPr>
          </a:p>
          <a:p>
            <a:pPr>
              <a:buFontTx/>
              <a:buNone/>
            </a:pPr>
            <a:endParaRPr lang="en-US" altLang="en-US" sz="2200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Constructing a </a:t>
            </a:r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Scanner</a:t>
            </a:r>
            <a:r>
              <a:rPr lang="en-US" altLang="en-US">
                <a:ea typeface="ＭＳ Ｐゴシック" panose="020B0600070205080204" pitchFamily="34" charset="-128"/>
              </a:rPr>
              <a:t> object to read console input:</a:t>
            </a:r>
          </a:p>
          <a:p>
            <a:pPr lvl="1">
              <a:buFontTx/>
              <a:buNone/>
            </a:pPr>
            <a:endParaRPr lang="en-US" altLang="en-US" sz="90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>
              <a:buFontTx/>
              <a:buNone/>
            </a:pPr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	Scanner </a:t>
            </a:r>
            <a:r>
              <a:rPr lang="en-US" altLang="en-US" b="1">
                <a:ea typeface="ＭＳ Ｐゴシック" panose="020B0600070205080204" pitchFamily="34" charset="-128"/>
              </a:rPr>
              <a:t>name</a:t>
            </a:r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 = new Scanner(System.in);</a:t>
            </a:r>
          </a:p>
          <a:p>
            <a:pPr lvl="1">
              <a:buFontTx/>
              <a:buNone/>
            </a:pPr>
            <a:endParaRPr lang="en-US" altLang="en-US" sz="900">
              <a:ea typeface="ＭＳ Ｐゴシック" panose="020B0600070205080204" pitchFamily="34" charset="-128"/>
            </a:endParaRPr>
          </a:p>
          <a:p>
            <a:pPr lvl="1">
              <a:buFontTx/>
              <a:buNone/>
            </a:pPr>
            <a:endParaRPr lang="en-US" altLang="en-US" sz="9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Example:</a:t>
            </a:r>
          </a:p>
          <a:p>
            <a:pPr lvl="1">
              <a:buFontTx/>
              <a:buNone/>
            </a:pPr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	Scanner console = new Scanner(System.in);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id="{C3D030D3-1EE9-49DA-BC08-8754245D1A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Scanner</a:t>
            </a:r>
            <a:r>
              <a:rPr lang="en-US" altLang="en-US">
                <a:ea typeface="ＭＳ Ｐゴシック" panose="020B0600070205080204" pitchFamily="34" charset="-128"/>
              </a:rPr>
              <a:t> methods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5D5ED013-74B9-4DC9-9F8E-D62955E29A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85000"/>
              </a:lnSpc>
            </a:pPr>
            <a:endParaRPr lang="en-US" altLang="en-US">
              <a:ea typeface="ＭＳ Ｐゴシック" panose="020B0600070205080204" pitchFamily="34" charset="-128"/>
            </a:endParaRPr>
          </a:p>
          <a:p>
            <a:pPr lvl="1">
              <a:lnSpc>
                <a:spcPct val="85000"/>
              </a:lnSpc>
            </a:pPr>
            <a:endParaRPr lang="en-US" altLang="en-US">
              <a:ea typeface="ＭＳ Ｐゴシック" panose="020B0600070205080204" pitchFamily="34" charset="-128"/>
            </a:endParaRPr>
          </a:p>
          <a:p>
            <a:pPr lvl="1">
              <a:lnSpc>
                <a:spcPct val="85000"/>
              </a:lnSpc>
            </a:pPr>
            <a:endParaRPr lang="en-US" altLang="en-US">
              <a:ea typeface="ＭＳ Ｐゴシック" panose="020B0600070205080204" pitchFamily="34" charset="-128"/>
            </a:endParaRPr>
          </a:p>
          <a:p>
            <a:pPr lvl="1">
              <a:lnSpc>
                <a:spcPct val="85000"/>
              </a:lnSpc>
            </a:pPr>
            <a:endParaRPr lang="en-US" altLang="en-US">
              <a:ea typeface="ＭＳ Ｐゴシック" panose="020B0600070205080204" pitchFamily="34" charset="-128"/>
            </a:endParaRPr>
          </a:p>
          <a:p>
            <a:pPr lvl="1">
              <a:lnSpc>
                <a:spcPct val="85000"/>
              </a:lnSpc>
            </a:pPr>
            <a:endParaRPr lang="en-US" altLang="en-US">
              <a:ea typeface="ＭＳ Ｐゴシック" panose="020B0600070205080204" pitchFamily="34" charset="-128"/>
            </a:endParaRPr>
          </a:p>
          <a:p>
            <a:pPr lvl="1">
              <a:lnSpc>
                <a:spcPct val="85000"/>
              </a:lnSpc>
            </a:pPr>
            <a:endParaRPr lang="en-US" altLang="en-US">
              <a:ea typeface="ＭＳ Ｐゴシック" panose="020B0600070205080204" pitchFamily="34" charset="-128"/>
            </a:endParaRPr>
          </a:p>
          <a:p>
            <a:pPr lvl="1">
              <a:lnSpc>
                <a:spcPct val="85000"/>
              </a:lnSpc>
            </a:pPr>
            <a:endParaRPr lang="en-US" altLang="en-US">
              <a:ea typeface="ＭＳ Ｐゴシック" panose="020B0600070205080204" pitchFamily="34" charset="-128"/>
            </a:endParaRPr>
          </a:p>
          <a:p>
            <a:pPr lvl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Each method waits until the user presses Enter.</a:t>
            </a:r>
          </a:p>
          <a:p>
            <a:pPr lvl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The value typed by the user is returned.</a:t>
            </a:r>
          </a:p>
          <a:p>
            <a:pPr lvl="2">
              <a:lnSpc>
                <a:spcPct val="90000"/>
              </a:lnSpc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 lvl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  <a:ea typeface="ＭＳ Ｐゴシック" panose="020B0600070205080204" pitchFamily="34" charset="-128"/>
              </a:rPr>
              <a:t>		System.out.print("How old are you? ");  </a:t>
            </a:r>
            <a:r>
              <a:rPr lang="en-US" altLang="en-US" sz="2000" b="1">
                <a:solidFill>
                  <a:srgbClr val="00808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// prompt</a:t>
            </a:r>
          </a:p>
          <a:p>
            <a:pPr lvl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  <a:ea typeface="ＭＳ Ｐゴシック" panose="020B0600070205080204" pitchFamily="34" charset="-128"/>
              </a:rPr>
              <a:t>		int age = </a:t>
            </a:r>
            <a:r>
              <a:rPr lang="en-US" altLang="en-US" sz="2000" b="1">
                <a:solidFill>
                  <a:srgbClr val="003399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console.nextInt()</a:t>
            </a:r>
            <a:r>
              <a:rPr lang="en-US" altLang="en-US" sz="20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;</a:t>
            </a:r>
          </a:p>
          <a:p>
            <a:pPr lvl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  <a:ea typeface="ＭＳ Ｐゴシック" panose="020B0600070205080204" pitchFamily="34" charset="-128"/>
              </a:rPr>
              <a:t>		System.out.println("You typed " + age);</a:t>
            </a:r>
          </a:p>
          <a:p>
            <a:pPr lvl="1">
              <a:lnSpc>
                <a:spcPct val="70000"/>
              </a:lnSpc>
              <a:buFontTx/>
              <a:buNone/>
            </a:pPr>
            <a:endParaRPr lang="en-US" altLang="en-US" sz="200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2">
              <a:lnSpc>
                <a:spcPct val="90000"/>
              </a:lnSpc>
            </a:pPr>
            <a:r>
              <a:rPr lang="en-US" altLang="en-US" sz="2400" b="1">
                <a:ea typeface="ＭＳ Ｐゴシック" panose="020B0600070205080204" pitchFamily="34" charset="-128"/>
              </a:rPr>
              <a:t>prompt</a:t>
            </a:r>
            <a:r>
              <a:rPr lang="en-US" altLang="en-US" sz="2400">
                <a:ea typeface="ＭＳ Ｐゴシック" panose="020B0600070205080204" pitchFamily="34" charset="-128"/>
              </a:rPr>
              <a:t>: A message telling the user what input to type.</a:t>
            </a:r>
          </a:p>
          <a:p>
            <a:pPr lvl="1">
              <a:lnSpc>
                <a:spcPct val="70000"/>
              </a:lnSpc>
              <a:buFontTx/>
              <a:buNone/>
            </a:pPr>
            <a:endParaRPr lang="en-US" altLang="en-US" sz="110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</p:txBody>
      </p:sp>
      <p:graphicFrame>
        <p:nvGraphicFramePr>
          <p:cNvPr id="543749" name="Group 5">
            <a:extLst>
              <a:ext uri="{FF2B5EF4-FFF2-40B4-BE49-F238E27FC236}">
                <a16:creationId xmlns:a16="http://schemas.microsoft.com/office/drawing/2014/main" id="{197002AF-B5DB-44E6-81B1-6839AF3C3736}"/>
              </a:ext>
            </a:extLst>
          </p:cNvPr>
          <p:cNvGraphicFramePr>
            <a:graphicFrameLocks noGrp="1"/>
          </p:cNvGraphicFramePr>
          <p:nvPr/>
        </p:nvGraphicFramePr>
        <p:xfrm>
          <a:off x="569913" y="1339850"/>
          <a:ext cx="8001000" cy="1981200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78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Method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9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nextInt()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reads an </a:t>
                      </a: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int</a:t>
                      </a: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 from the user and returns 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8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nextDouble()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reads a </a:t>
                      </a: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double</a:t>
                      </a: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 from the user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2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next()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reads a one-word </a:t>
                      </a: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String</a:t>
                      </a: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 from the user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94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nextLine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reads a one-</a:t>
                      </a:r>
                      <a:r>
                        <a:rPr kumimoji="0" lang="en-US" alt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line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String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 from the user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F429957A-4E31-4E04-91F1-5FFB688F7F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Scanner</a:t>
            </a:r>
            <a:r>
              <a:rPr lang="en-US" altLang="en-US">
                <a:ea typeface="ＭＳ Ｐゴシック" panose="020B0600070205080204" pitchFamily="34" charset="-128"/>
              </a:rPr>
              <a:t> example</a:t>
            </a:r>
          </a:p>
        </p:txBody>
      </p:sp>
      <p:sp>
        <p:nvSpPr>
          <p:cNvPr id="544771" name="Rectangle 3">
            <a:extLst>
              <a:ext uri="{FF2B5EF4-FFF2-40B4-BE49-F238E27FC236}">
                <a16:creationId xmlns:a16="http://schemas.microsoft.com/office/drawing/2014/main" id="{AAE317EF-9141-415A-8D4A-3638F6C2C3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import java.util.*;</a:t>
            </a: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   </a:t>
            </a: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// so that I can use Scanner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90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public class UserInputExample {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    public static void main(String[] args) {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Scanner console = new Scanner(System.in);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90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90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System.out.print("How old are you? ");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</a:t>
            </a: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int age = </a:t>
            </a:r>
            <a:r>
              <a:rPr lang="en-US" altLang="en-US" sz="1800" b="1">
                <a:solidFill>
                  <a:srgbClr val="003399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console.nextInt()</a:t>
            </a:r>
            <a:r>
              <a:rPr lang="en-US" altLang="en-US" sz="18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;</a:t>
            </a:r>
            <a:endParaRPr lang="en-US" altLang="en-US" sz="1800" b="1">
              <a:solidFill>
                <a:srgbClr val="008080"/>
              </a:solidFill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90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90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90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int years = 65 - age;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System.out.println(years + " years to retirement!");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    }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}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180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endParaRPr lang="en-US" altLang="en-US" sz="80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Console (user input underlined):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altLang="en-US" sz="90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How old are you? </a:t>
            </a:r>
            <a:endParaRPr lang="en-US" altLang="en-US" sz="1800" b="1" u="sng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36 years until retirement!</a:t>
            </a:r>
          </a:p>
        </p:txBody>
      </p:sp>
      <p:sp>
        <p:nvSpPr>
          <p:cNvPr id="544772" name="Line 4">
            <a:extLst>
              <a:ext uri="{FF2B5EF4-FFF2-40B4-BE49-F238E27FC236}">
                <a16:creationId xmlns:a16="http://schemas.microsoft.com/office/drawing/2014/main" id="{1F8CFC11-D90A-4B67-BB6B-AA9DC3FA2F47}"/>
              </a:ext>
            </a:extLst>
          </p:cNvPr>
          <p:cNvSpPr>
            <a:spLocks noChangeShapeType="1"/>
          </p:cNvSpPr>
          <p:nvPr/>
        </p:nvSpPr>
        <p:spPr bwMode="auto">
          <a:xfrm>
            <a:off x="1408113" y="2971800"/>
            <a:ext cx="228600" cy="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44773" name="Line 5">
            <a:extLst>
              <a:ext uri="{FF2B5EF4-FFF2-40B4-BE49-F238E27FC236}">
                <a16:creationId xmlns:a16="http://schemas.microsoft.com/office/drawing/2014/main" id="{175823F0-80FF-4C65-A765-736D844B5CA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08113" y="3224213"/>
            <a:ext cx="228600" cy="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44774" name="Line 6">
            <a:extLst>
              <a:ext uri="{FF2B5EF4-FFF2-40B4-BE49-F238E27FC236}">
                <a16:creationId xmlns:a16="http://schemas.microsoft.com/office/drawing/2014/main" id="{08E4BECA-394F-4FEC-B2C2-0A41F169A2FC}"/>
              </a:ext>
            </a:extLst>
          </p:cNvPr>
          <p:cNvSpPr>
            <a:spLocks noChangeShapeType="1"/>
          </p:cNvSpPr>
          <p:nvPr/>
        </p:nvSpPr>
        <p:spPr bwMode="auto">
          <a:xfrm>
            <a:off x="1408113" y="3886200"/>
            <a:ext cx="228600" cy="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44775" name="Text Box 7">
            <a:extLst>
              <a:ext uri="{FF2B5EF4-FFF2-40B4-BE49-F238E27FC236}">
                <a16:creationId xmlns:a16="http://schemas.microsoft.com/office/drawing/2014/main" id="{B3B0B63A-2130-4302-9C29-484F14FF03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57658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82575" indent="-282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625475" indent="-27940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indent="-174625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203325" indent="-17303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1597025" indent="-220663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054225" indent="-220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511425" indent="-220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2968625" indent="-220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425825" indent="-220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ts val="500"/>
              </a:spcBef>
              <a:buClr>
                <a:srgbClr val="800080"/>
              </a:buClr>
              <a:buSzPct val="55000"/>
              <a:buFont typeface="Wingdings" panose="05000000000000000000" pitchFamily="2" charset="2"/>
              <a:buNone/>
            </a:pPr>
            <a:r>
              <a:rPr lang="en-US" altLang="en-US" sz="1800" b="1" u="sng">
                <a:latin typeface="Courier New" panose="02070309020205020404" pitchFamily="49" charset="0"/>
                <a:cs typeface="Times New Roman" panose="02020603050405020304" pitchFamily="18" charset="0"/>
              </a:rPr>
              <a:t>29</a:t>
            </a:r>
          </a:p>
        </p:txBody>
      </p:sp>
      <p:grpSp>
        <p:nvGrpSpPr>
          <p:cNvPr id="544776" name="Group 8">
            <a:extLst>
              <a:ext uri="{FF2B5EF4-FFF2-40B4-BE49-F238E27FC236}">
                <a16:creationId xmlns:a16="http://schemas.microsoft.com/office/drawing/2014/main" id="{D7DCA585-B3D7-4672-A9F8-B08570896FCA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867400"/>
            <a:ext cx="2366963" cy="962025"/>
            <a:chOff x="2016" y="3216"/>
            <a:chExt cx="1491" cy="606"/>
          </a:xfrm>
        </p:grpSpPr>
        <p:pic>
          <p:nvPicPr>
            <p:cNvPr id="9243" name="Picture 9">
              <a:extLst>
                <a:ext uri="{FF2B5EF4-FFF2-40B4-BE49-F238E27FC236}">
                  <a16:creationId xmlns:a16="http://schemas.microsoft.com/office/drawing/2014/main" id="{33F85F50-F2D6-43BE-8591-EF63F50A6D9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000"/>
            <a:stretch>
              <a:fillRect/>
            </a:stretch>
          </p:blipFill>
          <p:spPr bwMode="auto">
            <a:xfrm>
              <a:off x="2880" y="3216"/>
              <a:ext cx="627" cy="6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244" name="Line 10">
              <a:extLst>
                <a:ext uri="{FF2B5EF4-FFF2-40B4-BE49-F238E27FC236}">
                  <a16:creationId xmlns:a16="http://schemas.microsoft.com/office/drawing/2014/main" id="{D0CFCFF1-1BF5-4B2C-8E2B-5AD1C4AECE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016" y="3254"/>
              <a:ext cx="864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544779" name="Line 11">
            <a:extLst>
              <a:ext uri="{FF2B5EF4-FFF2-40B4-BE49-F238E27FC236}">
                <a16:creationId xmlns:a16="http://schemas.microsoft.com/office/drawing/2014/main" id="{B7A01D51-5599-4658-93C6-8B225832B1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76575" y="3352800"/>
            <a:ext cx="962025" cy="2362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544780" name="Group 12">
            <a:extLst>
              <a:ext uri="{FF2B5EF4-FFF2-40B4-BE49-F238E27FC236}">
                <a16:creationId xmlns:a16="http://schemas.microsoft.com/office/drawing/2014/main" id="{82AA0F2D-6248-4D5C-8586-71895392A557}"/>
              </a:ext>
            </a:extLst>
          </p:cNvPr>
          <p:cNvGrpSpPr>
            <a:grpSpLocks/>
          </p:cNvGrpSpPr>
          <p:nvPr/>
        </p:nvGrpSpPr>
        <p:grpSpPr bwMode="auto">
          <a:xfrm>
            <a:off x="5672138" y="3200400"/>
            <a:ext cx="576262" cy="474663"/>
            <a:chOff x="4017" y="1728"/>
            <a:chExt cx="515" cy="423"/>
          </a:xfrm>
        </p:grpSpPr>
        <p:pic>
          <p:nvPicPr>
            <p:cNvPr id="9241" name="Picture 13">
              <a:extLst>
                <a:ext uri="{FF2B5EF4-FFF2-40B4-BE49-F238E27FC236}">
                  <a16:creationId xmlns:a16="http://schemas.microsoft.com/office/drawing/2014/main" id="{5F42318A-5B49-4552-A074-F5752B462C0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7" y="1728"/>
              <a:ext cx="351" cy="4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242" name="Text Box 14">
              <a:extLst>
                <a:ext uri="{FF2B5EF4-FFF2-40B4-BE49-F238E27FC236}">
                  <a16:creationId xmlns:a16="http://schemas.microsoft.com/office/drawing/2014/main" id="{166BDE49-B693-44F8-911C-6184D92590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" y="1851"/>
              <a:ext cx="164" cy="3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82575" indent="-282575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625475" indent="-279400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indent="-174625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203325" indent="-173038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1597025" indent="-220663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054225" indent="-2206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511425" indent="-2206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2968625" indent="-2206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425825" indent="-2206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ts val="500"/>
                </a:spcBef>
                <a:buClr>
                  <a:srgbClr val="800080"/>
                </a:buClr>
                <a:buSzPct val="55000"/>
                <a:buFont typeface="Wingdings" panose="05000000000000000000" pitchFamily="2" charset="2"/>
                <a:buNone/>
              </a:pPr>
              <a:endParaRPr lang="en-US" altLang="en-US" sz="1600">
                <a:latin typeface="Verdana" panose="020B0604030504040204" pitchFamily="34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544783" name="Group 15">
            <a:extLst>
              <a:ext uri="{FF2B5EF4-FFF2-40B4-BE49-F238E27FC236}">
                <a16:creationId xmlns:a16="http://schemas.microsoft.com/office/drawing/2014/main" id="{F7D30D33-3C0E-4D05-988B-7BF65E9EF401}"/>
              </a:ext>
            </a:extLst>
          </p:cNvPr>
          <p:cNvGraphicFramePr>
            <a:graphicFrameLocks noGrp="1"/>
          </p:cNvGraphicFramePr>
          <p:nvPr/>
        </p:nvGraphicFramePr>
        <p:xfrm>
          <a:off x="7543800" y="2743200"/>
          <a:ext cx="1295400" cy="396875"/>
        </p:xfrm>
        <a:graphic>
          <a:graphicData uri="http://schemas.openxmlformats.org/drawingml/2006/table">
            <a:tbl>
              <a:tblPr/>
              <a:tblGrid>
                <a:gridCol w="64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8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937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668338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977900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25253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7097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1669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6241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0813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age</a:t>
                      </a:r>
                    </a:p>
                  </a:txBody>
                  <a:tcPr marT="45793" marB="45793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937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668338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977900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25253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7097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1669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6241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0813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29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44793" name="Group 25">
            <a:extLst>
              <a:ext uri="{FF2B5EF4-FFF2-40B4-BE49-F238E27FC236}">
                <a16:creationId xmlns:a16="http://schemas.microsoft.com/office/drawing/2014/main" id="{9DE66003-4E80-4B26-9CA7-AFC99CD37A2B}"/>
              </a:ext>
            </a:extLst>
          </p:cNvPr>
          <p:cNvGraphicFramePr>
            <a:graphicFrameLocks noGrp="1"/>
          </p:cNvGraphicFramePr>
          <p:nvPr/>
        </p:nvGraphicFramePr>
        <p:xfrm>
          <a:off x="7239000" y="3262313"/>
          <a:ext cx="1593850" cy="396875"/>
        </p:xfrm>
        <a:graphic>
          <a:graphicData uri="http://schemas.openxmlformats.org/drawingml/2006/table">
            <a:tbl>
              <a:tblPr/>
              <a:tblGrid>
                <a:gridCol w="946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8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937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668338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977900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25253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7097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1669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6241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0813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years</a:t>
                      </a:r>
                    </a:p>
                  </a:txBody>
                  <a:tcPr marT="45793" marB="45793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937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668338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977900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25253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7097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1669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6241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0813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36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44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44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44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544771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44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44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5447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4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44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447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44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44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447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447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44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544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447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447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5447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5447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5447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4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44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544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5447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5447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4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447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447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44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5447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4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1000"/>
                                        <p:tgtEl>
                                          <p:spTgt spid="5447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4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544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544771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477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6AE66761-1360-4CDC-8697-399B045AF4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Input tokens</a:t>
            </a:r>
          </a:p>
        </p:txBody>
      </p:sp>
      <p:sp>
        <p:nvSpPr>
          <p:cNvPr id="548867" name="Rectangle 3">
            <a:extLst>
              <a:ext uri="{FF2B5EF4-FFF2-40B4-BE49-F238E27FC236}">
                <a16:creationId xmlns:a16="http://schemas.microsoft.com/office/drawing/2014/main" id="{BD6D6156-97A2-4D66-91C2-2C42094630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token</a:t>
            </a:r>
            <a:r>
              <a:rPr lang="en-US" altLang="en-US">
                <a:ea typeface="ＭＳ Ｐゴシック" panose="020B0600070205080204" pitchFamily="34" charset="-128"/>
              </a:rPr>
              <a:t>: A unit of user input, as read by the </a:t>
            </a:r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Scanner</a:t>
            </a:r>
            <a:r>
              <a:rPr lang="en-US" altLang="en-US">
                <a:ea typeface="ＭＳ Ｐゴシック" panose="020B0600070205080204" pitchFamily="34" charset="-128"/>
              </a:rPr>
              <a:t>.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Tokens are separated by </a:t>
            </a:r>
            <a:r>
              <a:rPr lang="en-US" altLang="en-US" i="1">
                <a:ea typeface="ＭＳ Ｐゴシック" panose="020B0600070205080204" pitchFamily="34" charset="-128"/>
              </a:rPr>
              <a:t>whitespace</a:t>
            </a:r>
            <a:r>
              <a:rPr lang="en-US" altLang="en-US">
                <a:ea typeface="ＭＳ Ｐゴシック" panose="020B0600070205080204" pitchFamily="34" charset="-128"/>
              </a:rPr>
              <a:t> (spaces, tabs, new lines).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How many tokens appear on the following line of input?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  <a:ea typeface="ＭＳ Ｐゴシック" panose="020B0600070205080204" pitchFamily="34" charset="-128"/>
              </a:rPr>
              <a:t>	23  John Smith   42.0  "Hello world"  $2.50  "  19"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 lvl="1"/>
            <a:endParaRPr lang="en-US" altLang="en-US" sz="2000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When a token is not the type you ask for, it crashes.</a:t>
            </a:r>
            <a:endParaRPr lang="en-US" altLang="en-US" sz="900">
              <a:ea typeface="ＭＳ Ｐゴシック" panose="020B0600070205080204" pitchFamily="34" charset="-128"/>
            </a:endParaRPr>
          </a:p>
          <a:p>
            <a:pPr lvl="1">
              <a:lnSpc>
                <a:spcPct val="70000"/>
              </a:lnSpc>
              <a:buFontTx/>
              <a:buNone/>
            </a:pPr>
            <a:r>
              <a:rPr lang="en-US" altLang="en-US" sz="900">
                <a:latin typeface="Courier New" panose="02070309020205020404" pitchFamily="49" charset="0"/>
                <a:ea typeface="ＭＳ Ｐゴシック" panose="020B0600070205080204" pitchFamily="34" charset="-128"/>
              </a:rPr>
              <a:t>	</a:t>
            </a:r>
          </a:p>
          <a:p>
            <a:pPr lvl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  <a:ea typeface="ＭＳ Ｐゴシック" panose="020B0600070205080204" pitchFamily="34" charset="-128"/>
              </a:rPr>
              <a:t>	System.out.print("What is your age? ");</a:t>
            </a:r>
          </a:p>
          <a:p>
            <a:pPr lvl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  <a:ea typeface="ＭＳ Ｐゴシック" panose="020B0600070205080204" pitchFamily="34" charset="-128"/>
              </a:rPr>
              <a:t>	int age = </a:t>
            </a:r>
            <a:r>
              <a:rPr lang="en-US" altLang="en-US" sz="2000" b="1">
                <a:solidFill>
                  <a:srgbClr val="8000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console.nextInt()</a:t>
            </a:r>
            <a:r>
              <a:rPr lang="en-US" altLang="en-US" sz="2000">
                <a:latin typeface="Courier New" panose="02070309020205020404" pitchFamily="49" charset="0"/>
                <a:ea typeface="ＭＳ Ｐゴシック" panose="020B0600070205080204" pitchFamily="34" charset="-128"/>
              </a:rPr>
              <a:t>;</a:t>
            </a:r>
          </a:p>
          <a:p>
            <a:pPr lvl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  <a:ea typeface="ＭＳ Ｐゴシック" panose="020B0600070205080204" pitchFamily="34" charset="-128"/>
              </a:rPr>
              <a:t>	</a:t>
            </a:r>
          </a:p>
          <a:p>
            <a:pPr lvl="1">
              <a:lnSpc>
                <a:spcPct val="70000"/>
              </a:lnSpc>
              <a:buFontTx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Output:</a:t>
            </a:r>
          </a:p>
          <a:p>
            <a:pPr lvl="1">
              <a:lnSpc>
                <a:spcPct val="70000"/>
              </a:lnSpc>
              <a:buFontTx/>
              <a:buNone/>
            </a:pPr>
            <a:r>
              <a:rPr lang="en-US" altLang="en-US" sz="900">
                <a:latin typeface="Courier New" panose="02070309020205020404" pitchFamily="49" charset="0"/>
                <a:ea typeface="ＭＳ Ｐゴシック" panose="020B0600070205080204" pitchFamily="34" charset="-128"/>
              </a:rPr>
              <a:t>	</a:t>
            </a:r>
          </a:p>
          <a:p>
            <a:pPr lvl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  <a:ea typeface="ＭＳ Ｐゴシック" panose="020B0600070205080204" pitchFamily="34" charset="-128"/>
              </a:rPr>
              <a:t>	What is your age? </a:t>
            </a:r>
            <a:r>
              <a:rPr lang="en-US" altLang="en-US" sz="2000" b="1" u="sng">
                <a:latin typeface="Courier New" panose="02070309020205020404" pitchFamily="49" charset="0"/>
                <a:ea typeface="ＭＳ Ｐゴシック" panose="020B0600070205080204" pitchFamily="34" charset="-128"/>
              </a:rPr>
              <a:t>Timmy</a:t>
            </a:r>
            <a:endParaRPr lang="en-US" altLang="en-US" sz="200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>
              <a:lnSpc>
                <a:spcPct val="70000"/>
              </a:lnSpc>
              <a:buFontTx/>
              <a:buNone/>
            </a:pPr>
            <a:r>
              <a:rPr lang="en-US" altLang="en-US" sz="2000">
                <a:solidFill>
                  <a:srgbClr val="8000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	java.util.InputMismatchException </a:t>
            </a:r>
          </a:p>
          <a:p>
            <a:pPr lvl="1">
              <a:lnSpc>
                <a:spcPct val="70000"/>
              </a:lnSpc>
              <a:buFontTx/>
              <a:buNone/>
            </a:pPr>
            <a:r>
              <a:rPr lang="en-US" altLang="en-US" sz="2000">
                <a:solidFill>
                  <a:srgbClr val="8000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	        at java.util.Scanner.next(Unknown Source)</a:t>
            </a:r>
          </a:p>
          <a:p>
            <a:pPr lvl="1">
              <a:lnSpc>
                <a:spcPct val="70000"/>
              </a:lnSpc>
              <a:buFontTx/>
              <a:buNone/>
            </a:pPr>
            <a:r>
              <a:rPr lang="en-US" altLang="en-US" sz="2000">
                <a:solidFill>
                  <a:srgbClr val="8000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	        at java.util.Scanner.nextInt(Unknown Source)</a:t>
            </a:r>
          </a:p>
          <a:p>
            <a:pPr lvl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  <a:ea typeface="ＭＳ Ｐゴシック" panose="020B0600070205080204" pitchFamily="34" charset="-128"/>
              </a:rPr>
              <a:t>	        ...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8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8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48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48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48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48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488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488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488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4886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4886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4886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>
            <a:extLst>
              <a:ext uri="{FF2B5EF4-FFF2-40B4-BE49-F238E27FC236}">
                <a16:creationId xmlns:a16="http://schemas.microsoft.com/office/drawing/2014/main" id="{0D49687E-57FB-4B64-903D-A270A30C97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Scanner</a:t>
            </a:r>
            <a:r>
              <a:rPr lang="en-US" altLang="en-US">
                <a:ea typeface="ＭＳ Ｐゴシック" panose="020B0600070205080204" pitchFamily="34" charset="-128"/>
              </a:rPr>
              <a:t> example 2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9EA129D0-5834-49B0-BEDD-B7F1B7DEE6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import java.util.*;</a:t>
            </a: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   </a:t>
            </a: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// so that I can use Scanner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90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public class ScannerMultiply {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    public static void main(String[] args) {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Scanner console = new Scanner(System.in);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90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System.out.print("Please type two numbers: ");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</a:t>
            </a: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int num1 = </a:t>
            </a:r>
            <a:r>
              <a:rPr lang="en-US" altLang="en-US" sz="18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console.nextInt();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</a:t>
            </a: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int num2 = </a:t>
            </a:r>
            <a:r>
              <a:rPr lang="en-US" altLang="en-US" sz="18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console.nextInt();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90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int product = num1 * num2;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System.out.println("The product is " + product);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    }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}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80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Valid Outputs (user input underlined):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90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180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</p:txBody>
      </p:sp>
      <p:sp>
        <p:nvSpPr>
          <p:cNvPr id="12292" name="TextBox 1">
            <a:extLst>
              <a:ext uri="{FF2B5EF4-FFF2-40B4-BE49-F238E27FC236}">
                <a16:creationId xmlns:a16="http://schemas.microsoft.com/office/drawing/2014/main" id="{AE1CAE94-911F-408F-8AE5-9903EA2C5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2400" y="30480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355D66-DDB3-4844-90BB-39D4A2A4A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8300" y="5562600"/>
            <a:ext cx="54229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lnSpc>
                <a:spcPct val="80000"/>
              </a:lnSpc>
            </a:pPr>
            <a:r>
              <a:rPr lang="en-US" altLang="en-US">
                <a:latin typeface="Courier New" panose="02070309020205020404" pitchFamily="49" charset="0"/>
              </a:rPr>
              <a:t>Please type two numbers: </a:t>
            </a:r>
            <a:r>
              <a:rPr lang="en-US" altLang="en-US" b="1" u="sng">
                <a:latin typeface="Courier New" panose="02070309020205020404" pitchFamily="49" charset="0"/>
              </a:rPr>
              <a:t>8 </a:t>
            </a:r>
          </a:p>
          <a:p>
            <a:pPr lvl="1">
              <a:lnSpc>
                <a:spcPct val="80000"/>
              </a:lnSpc>
            </a:pPr>
            <a:r>
              <a:rPr lang="en-US" altLang="en-US" b="1" u="sng">
                <a:latin typeface="Courier New" panose="02070309020205020404" pitchFamily="49" charset="0"/>
              </a:rPr>
              <a:t>6    </a:t>
            </a:r>
          </a:p>
          <a:p>
            <a:pPr lvl="1">
              <a:lnSpc>
                <a:spcPct val="80000"/>
              </a:lnSpc>
            </a:pPr>
            <a:r>
              <a:rPr lang="en-US" altLang="en-US">
                <a:latin typeface="Courier New" panose="02070309020205020404" pitchFamily="49" charset="0"/>
              </a:rPr>
              <a:t>The product is 48</a:t>
            </a:r>
          </a:p>
          <a:p>
            <a:pPr lvl="1">
              <a:lnSpc>
                <a:spcPct val="80000"/>
              </a:lnSpc>
            </a:pPr>
            <a:r>
              <a:rPr lang="en-US" altLang="en-US">
                <a:solidFill>
                  <a:srgbClr val="00B050"/>
                </a:solidFill>
                <a:latin typeface="Courier New" panose="02070309020205020404" pitchFamily="49" charset="0"/>
              </a:rPr>
              <a:t>// 2 tokens separated by new </a:t>
            </a:r>
          </a:p>
          <a:p>
            <a:pPr lvl="1">
              <a:lnSpc>
                <a:spcPct val="80000"/>
              </a:lnSpc>
            </a:pPr>
            <a:r>
              <a:rPr lang="en-US" altLang="en-US">
                <a:solidFill>
                  <a:srgbClr val="00B050"/>
                </a:solidFill>
                <a:latin typeface="Courier New" panose="02070309020205020404" pitchFamily="49" charset="0"/>
              </a:rPr>
              <a:t>// line</a:t>
            </a:r>
          </a:p>
          <a:p>
            <a:endParaRPr lang="en-US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4700A4-A650-492F-BDBF-784DCFAE69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2400" y="5562600"/>
            <a:ext cx="4876800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lnSpc>
                <a:spcPct val="80000"/>
              </a:lnSpc>
            </a:pPr>
            <a:r>
              <a:rPr lang="en-US" altLang="en-US">
                <a:latin typeface="Courier New" panose="02070309020205020404" pitchFamily="49" charset="0"/>
              </a:rPr>
              <a:t>Please type two numbers: </a:t>
            </a:r>
            <a:r>
              <a:rPr lang="en-US" altLang="en-US" b="1" u="sng">
                <a:latin typeface="Courier New" panose="02070309020205020404" pitchFamily="49" charset="0"/>
              </a:rPr>
              <a:t>8 6    </a:t>
            </a:r>
          </a:p>
          <a:p>
            <a:pPr lvl="1">
              <a:lnSpc>
                <a:spcPct val="80000"/>
              </a:lnSpc>
            </a:pPr>
            <a:r>
              <a:rPr lang="en-US" altLang="en-US">
                <a:latin typeface="Courier New" panose="02070309020205020404" pitchFamily="49" charset="0"/>
              </a:rPr>
              <a:t>The product is 48</a:t>
            </a:r>
          </a:p>
          <a:p>
            <a:pPr lvl="1">
              <a:lnSpc>
                <a:spcPct val="80000"/>
              </a:lnSpc>
            </a:pPr>
            <a:endParaRPr lang="en-US" altLang="en-US">
              <a:latin typeface="Courier New" panose="02070309020205020404" pitchFamily="49" charset="0"/>
            </a:endParaRPr>
          </a:p>
          <a:p>
            <a:pPr lvl="1">
              <a:lnSpc>
                <a:spcPct val="80000"/>
              </a:lnSpc>
            </a:pPr>
            <a:r>
              <a:rPr lang="en-US" altLang="en-US">
                <a:solidFill>
                  <a:srgbClr val="00B050"/>
                </a:solidFill>
                <a:latin typeface="Courier New" panose="02070309020205020404" pitchFamily="49" charset="0"/>
              </a:rPr>
              <a:t>// 2 tokens separated by space</a:t>
            </a:r>
          </a:p>
          <a:p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81" name="Rectangle 3">
            <a:extLst>
              <a:ext uri="{FF2B5EF4-FFF2-40B4-BE49-F238E27FC236}">
                <a16:creationId xmlns:a16="http://schemas.microsoft.com/office/drawing/2014/main" id="{2BA1D4C9-85F1-46F9-8AFE-C8AB2C219CF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273050" indent="-273050">
              <a:lnSpc>
                <a:spcPct val="110000"/>
              </a:lnSpc>
            </a:pPr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Scanner</a:t>
            </a:r>
            <a:r>
              <a:rPr lang="en-US" altLang="en-US">
                <a:ea typeface="ＭＳ Ｐゴシック" panose="020B0600070205080204" pitchFamily="34" charset="-128"/>
              </a:rPr>
              <a:t>'s </a:t>
            </a:r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next</a:t>
            </a:r>
            <a:r>
              <a:rPr lang="en-US" altLang="en-US">
                <a:ea typeface="ＭＳ Ｐゴシック" panose="020B0600070205080204" pitchFamily="34" charset="-128"/>
              </a:rPr>
              <a:t> method reads a word of input as a </a:t>
            </a:r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String</a:t>
            </a:r>
            <a:r>
              <a:rPr lang="en-US" altLang="en-US">
                <a:ea typeface="ＭＳ Ｐゴシック" panose="020B0600070205080204" pitchFamily="34" charset="-128"/>
              </a:rPr>
              <a:t>.</a:t>
            </a:r>
            <a:endParaRPr lang="en-US" altLang="en-US" sz="2200">
              <a:ea typeface="ＭＳ Ｐゴシック" panose="020B0600070205080204" pitchFamily="34" charset="-128"/>
            </a:endParaRPr>
          </a:p>
          <a:p>
            <a:pPr marL="639763" lvl="1" indent="-246063">
              <a:lnSpc>
                <a:spcPct val="70000"/>
              </a:lnSpc>
              <a:buFontTx/>
              <a:buNone/>
            </a:pPr>
            <a:endParaRPr lang="en-US" altLang="en-US" sz="90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marL="639763" lvl="1" indent="-246063">
              <a:lnSpc>
                <a:spcPct val="7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	Scanner console = new Scanner(System.in);</a:t>
            </a:r>
          </a:p>
          <a:p>
            <a:pPr marL="639763" lvl="1" indent="-246063">
              <a:lnSpc>
                <a:spcPct val="7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	System.out.print("What is your name? ");</a:t>
            </a:r>
          </a:p>
          <a:p>
            <a:pPr marL="639763" lvl="1" indent="-246063">
              <a:lnSpc>
                <a:spcPct val="70000"/>
              </a:lnSpc>
              <a:buFontTx/>
              <a:buNone/>
            </a:pPr>
            <a:r>
              <a:rPr lang="en-US" altLang="en-US" sz="1800" b="1">
                <a:ea typeface="ＭＳ Ｐゴシック" panose="020B0600070205080204" pitchFamily="34" charset="-128"/>
              </a:rPr>
              <a:t>	</a:t>
            </a:r>
            <a:r>
              <a:rPr lang="en-US" altLang="en-US" sz="18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String name = console.next();</a:t>
            </a:r>
          </a:p>
          <a:p>
            <a:pPr marL="639763" lvl="1" indent="-246063">
              <a:lnSpc>
                <a:spcPct val="7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	System.out.println(”Your name is " + name);</a:t>
            </a:r>
          </a:p>
          <a:p>
            <a:pPr marL="639763" lvl="1" indent="-246063">
              <a:lnSpc>
                <a:spcPct val="90000"/>
              </a:lnSpc>
              <a:buFontTx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Output:</a:t>
            </a:r>
          </a:p>
          <a:p>
            <a:pPr marL="639763" lvl="1" indent="-246063">
              <a:lnSpc>
                <a:spcPct val="9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	What is your name? </a:t>
            </a:r>
            <a:r>
              <a:rPr lang="en-US" altLang="en-US" sz="1800" b="1" u="sng">
                <a:latin typeface="Courier New" panose="02070309020205020404" pitchFamily="49" charset="0"/>
                <a:ea typeface="ＭＳ Ｐゴシック" panose="020B0600070205080204" pitchFamily="34" charset="-128"/>
              </a:rPr>
              <a:t>Chelsey</a:t>
            </a:r>
          </a:p>
          <a:p>
            <a:pPr marL="639763" lvl="1" indent="-246063">
              <a:lnSpc>
                <a:spcPct val="9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	Your name is Chelsey. </a:t>
            </a:r>
          </a:p>
          <a:p>
            <a:pPr marL="639763" lvl="1" indent="-246063">
              <a:lnSpc>
                <a:spcPct val="90000"/>
              </a:lnSpc>
              <a:buFontTx/>
              <a:buNone/>
            </a:pPr>
            <a:endParaRPr lang="en-US" altLang="en-US" sz="180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marL="273050" indent="-273050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The </a:t>
            </a:r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nextLine</a:t>
            </a:r>
            <a:r>
              <a:rPr lang="en-US" altLang="en-US">
                <a:ea typeface="ＭＳ Ｐゴシック" panose="020B0600070205080204" pitchFamily="34" charset="-128"/>
              </a:rPr>
              <a:t> method reads a line of input as a </a:t>
            </a:r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String</a:t>
            </a:r>
            <a:r>
              <a:rPr lang="en-US" altLang="en-US">
                <a:ea typeface="ＭＳ Ｐゴシック" panose="020B0600070205080204" pitchFamily="34" charset="-128"/>
              </a:rPr>
              <a:t>.</a:t>
            </a:r>
          </a:p>
          <a:p>
            <a:pPr marL="639763" lvl="1" indent="-246063">
              <a:lnSpc>
                <a:spcPct val="90000"/>
              </a:lnSpc>
              <a:buFontTx/>
              <a:buNone/>
            </a:pPr>
            <a:endParaRPr lang="en-US" altLang="en-US" sz="90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marL="639763" lvl="1" indent="-246063">
              <a:lnSpc>
                <a:spcPct val="9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	System.out.print("What is your address? ");</a:t>
            </a:r>
          </a:p>
          <a:p>
            <a:pPr marL="639763" lvl="1" indent="-246063">
              <a:lnSpc>
                <a:spcPct val="9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	String address = </a:t>
            </a:r>
            <a:r>
              <a:rPr lang="en-US" altLang="en-US" sz="18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console.nextLine();</a:t>
            </a:r>
          </a:p>
          <a:p>
            <a:pPr marL="639763" lvl="1" indent="-246063">
              <a:lnSpc>
                <a:spcPct val="90000"/>
              </a:lnSpc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	</a:t>
            </a: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System.out.println(”Your address is ” + address);</a:t>
            </a:r>
            <a:endParaRPr lang="en-US" altLang="en-US" sz="1800" b="1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marL="639763" lvl="1" indent="-246063">
              <a:lnSpc>
                <a:spcPct val="90000"/>
              </a:lnSpc>
              <a:buFontTx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Output:</a:t>
            </a:r>
          </a:p>
          <a:p>
            <a:pPr marL="639763" lvl="1" indent="-246063">
              <a:lnSpc>
                <a:spcPct val="9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	What is your address? </a:t>
            </a:r>
            <a:r>
              <a:rPr lang="en-US" altLang="en-US" sz="1800" b="1" u="sng">
                <a:latin typeface="Courier New" panose="02070309020205020404" pitchFamily="49" charset="0"/>
                <a:ea typeface="ＭＳ Ｐゴシック" panose="020B0600070205080204" pitchFamily="34" charset="-128"/>
              </a:rPr>
              <a:t>123 Fake st.</a:t>
            </a:r>
            <a:endParaRPr lang="en-US" altLang="en-US" sz="180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marL="639763" lvl="1" indent="-246063">
              <a:lnSpc>
                <a:spcPct val="9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	Your address is 123 Fake st.</a:t>
            </a:r>
            <a:endParaRPr lang="en-US" altLang="en-US" sz="1800" b="1" u="sng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marL="639763" lvl="1" indent="-246063">
              <a:lnSpc>
                <a:spcPct val="90000"/>
              </a:lnSpc>
              <a:buFontTx/>
              <a:buNone/>
            </a:pPr>
            <a:endParaRPr lang="en-US" altLang="en-US" sz="1800" b="1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</p:txBody>
      </p:sp>
      <p:sp>
        <p:nvSpPr>
          <p:cNvPr id="14339" name="Rectangle 8">
            <a:extLst>
              <a:ext uri="{FF2B5EF4-FFF2-40B4-BE49-F238E27FC236}">
                <a16:creationId xmlns:a16="http://schemas.microsoft.com/office/drawing/2014/main" id="{2AC88E1C-826F-4930-AB67-06FEA1FA48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4400" b="1">
                <a:solidFill>
                  <a:schemeClr val="bg1"/>
                </a:solidFill>
                <a:latin typeface="Tahoma" panose="020B0604030504040204" pitchFamily="34" charset="0"/>
              </a:rPr>
              <a:t>Strings as user input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3679</TotalTime>
  <Words>851</Words>
  <Application>Microsoft Office PowerPoint</Application>
  <PresentationFormat>On-screen Show (4:3)</PresentationFormat>
  <Paragraphs>151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ＭＳ Ｐゴシック</vt:lpstr>
      <vt:lpstr>Tahoma</vt:lpstr>
      <vt:lpstr>Andale Mono</vt:lpstr>
      <vt:lpstr>Verdana</vt:lpstr>
      <vt:lpstr>Courier New</vt:lpstr>
      <vt:lpstr>Times New Roman</vt:lpstr>
      <vt:lpstr>Wingdings</vt:lpstr>
      <vt:lpstr>Default Design</vt:lpstr>
      <vt:lpstr>User Input with Scanner</vt:lpstr>
      <vt:lpstr>Input and System.in</vt:lpstr>
      <vt:lpstr>Scanner syntax</vt:lpstr>
      <vt:lpstr>Scanner methods</vt:lpstr>
      <vt:lpstr>Scanner example</vt:lpstr>
      <vt:lpstr>Input tokens</vt:lpstr>
      <vt:lpstr>Scanner example 2</vt:lpstr>
      <vt:lpstr>PowerPoint Presentation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142 Python Slides</dc:title>
  <dc:creator>Marty Stepp</dc:creator>
  <cp:keywords>Python</cp:keywords>
  <dc:description>Slides used in the University of Washington's CSE 142 Python sessions.</dc:description>
  <cp:lastModifiedBy>Jonathan Virak</cp:lastModifiedBy>
  <cp:revision>227</cp:revision>
  <cp:lastPrinted>2019-09-12T13:40:33Z</cp:lastPrinted>
  <dcterms:created xsi:type="dcterms:W3CDTF">2008-06-28T20:57:21Z</dcterms:created>
  <dcterms:modified xsi:type="dcterms:W3CDTF">2022-05-05T21:26:12Z</dcterms:modified>
</cp:coreProperties>
</file>