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264" r:id="rId2"/>
    <p:sldId id="283" r:id="rId3"/>
    <p:sldId id="305" r:id="rId4"/>
    <p:sldId id="300" r:id="rId5"/>
    <p:sldId id="299" r:id="rId6"/>
    <p:sldId id="302" r:id="rId7"/>
    <p:sldId id="295" r:id="rId8"/>
    <p:sldId id="296" r:id="rId9"/>
    <p:sldId id="301" r:id="rId10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DEAC"/>
    <a:srgbClr val="54C1EF"/>
    <a:srgbClr val="00AEEF"/>
    <a:srgbClr val="F6F6F6"/>
    <a:srgbClr val="CCCCCC"/>
    <a:srgbClr val="8DC63F"/>
    <a:srgbClr val="FFCA40"/>
    <a:srgbClr val="819C3C"/>
    <a:srgbClr val="DFB525"/>
    <a:srgbClr val="808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9" autoAdjust="0"/>
    <p:restoredTop sz="96866" autoAdjust="0"/>
  </p:normalViewPr>
  <p:slideViewPr>
    <p:cSldViewPr snapToGrid="0">
      <p:cViewPr>
        <p:scale>
          <a:sx n="102" d="100"/>
          <a:sy n="102" d="100"/>
        </p:scale>
        <p:origin x="288" y="1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Franklin Gothic Book" panose="020B05030201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05085-3BA4-4EC0-8A6A-6109D3C7A4A1}" type="datetimeFigureOut">
              <a:rPr lang="en-US" smtClean="0">
                <a:latin typeface="Franklin Gothic Book" panose="020B0503020102020204" pitchFamily="34" charset="0"/>
              </a:rPr>
              <a:t>5/24/18</a:t>
            </a:fld>
            <a:endParaRPr lang="en-US" dirty="0">
              <a:latin typeface="Franklin Gothic Book" panose="020B0503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Franklin Gothic Book" panose="020B05030201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C7AD8-7A27-47E0-BFCF-DDC7DDD6AB95}" type="slidenum">
              <a:rPr lang="en-US" smtClean="0">
                <a:latin typeface="Franklin Gothic Book" panose="020B0503020102020204" pitchFamily="34" charset="0"/>
              </a:rPr>
              <a:t>‹#›</a:t>
            </a:fld>
            <a:endParaRPr lang="en-US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0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Franklin Gothic Book" panose="020B05030201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>
                <a:latin typeface="Franklin Gothic Book" panose="020B0503020102020204" pitchFamily="34" charset="0"/>
              </a:defRPr>
            </a:lvl1pPr>
          </a:lstStyle>
          <a:p>
            <a:fld id="{5FEABA52-963B-438D-9094-087AA6B73BA0}" type="datetimeFigureOut">
              <a:rPr lang="en-US" smtClean="0"/>
              <a:pPr/>
              <a:t>5/24/18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Franklin Gothic Book" panose="020B05030201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>
                <a:latin typeface="Franklin Gothic Book" panose="020B0503020102020204" pitchFamily="34" charset="0"/>
              </a:defRPr>
            </a:lvl1pPr>
          </a:lstStyle>
          <a:p>
            <a:fld id="{E88D5CE3-4E28-4A10-8694-E2BCF62BF7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398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ChangeArrowheads="1"/>
          </p:cNvSpPr>
          <p:nvPr userDrawn="1"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2"/>
          </a:solidFill>
          <a:ln w="12700"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ctr" anchorCtr="0"/>
          <a:lstStyle/>
          <a:p>
            <a:pPr lvl="0"/>
            <a:endParaRPr lang="en-US" sz="1200">
              <a:solidFill>
                <a:schemeClr val="accent3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Snip Single Corner Rectangle 13"/>
          <p:cNvSpPr/>
          <p:nvPr userDrawn="1"/>
        </p:nvSpPr>
        <p:spPr>
          <a:xfrm flipH="1">
            <a:off x="10310326" y="245275"/>
            <a:ext cx="1907072" cy="395280"/>
          </a:xfrm>
          <a:prstGeom prst="snip1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0" rIns="0" bIns="0" rtlCol="0" anchor="t" anchorCtr="0"/>
          <a:lstStyle/>
          <a:p>
            <a:endParaRPr lang="en-US" sz="1200" dirty="0">
              <a:latin typeface="Franklin Gothic Book" panose="020B05030201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Freeform 10"/>
          <p:cNvSpPr/>
          <p:nvPr userDrawn="1"/>
        </p:nvSpPr>
        <p:spPr>
          <a:xfrm>
            <a:off x="0" y="0"/>
            <a:ext cx="9617869" cy="6860382"/>
          </a:xfrm>
          <a:custGeom>
            <a:avLst/>
            <a:gdLst>
              <a:gd name="connsiteX0" fmla="*/ 0 w 9410700"/>
              <a:gd name="connsiteY0" fmla="*/ 0 h 6867525"/>
              <a:gd name="connsiteX1" fmla="*/ 8010525 w 9410700"/>
              <a:gd name="connsiteY1" fmla="*/ 0 h 6867525"/>
              <a:gd name="connsiteX2" fmla="*/ 9410700 w 9410700"/>
              <a:gd name="connsiteY2" fmla="*/ 4362450 h 6867525"/>
              <a:gd name="connsiteX3" fmla="*/ 8553450 w 9410700"/>
              <a:gd name="connsiteY3" fmla="*/ 6867525 h 6867525"/>
              <a:gd name="connsiteX4" fmla="*/ 0 w 9410700"/>
              <a:gd name="connsiteY4" fmla="*/ 6867525 h 6867525"/>
              <a:gd name="connsiteX5" fmla="*/ 0 w 9410700"/>
              <a:gd name="connsiteY5" fmla="*/ 0 h 6867525"/>
              <a:gd name="connsiteX0" fmla="*/ 0 w 9410700"/>
              <a:gd name="connsiteY0" fmla="*/ 0 h 6867525"/>
              <a:gd name="connsiteX1" fmla="*/ 8419686 w 9410700"/>
              <a:gd name="connsiteY1" fmla="*/ 0 h 6867525"/>
              <a:gd name="connsiteX2" fmla="*/ 9410700 w 9410700"/>
              <a:gd name="connsiteY2" fmla="*/ 4362450 h 6867525"/>
              <a:gd name="connsiteX3" fmla="*/ 8553450 w 9410700"/>
              <a:gd name="connsiteY3" fmla="*/ 6867525 h 6867525"/>
              <a:gd name="connsiteX4" fmla="*/ 0 w 9410700"/>
              <a:gd name="connsiteY4" fmla="*/ 6867525 h 6867525"/>
              <a:gd name="connsiteX5" fmla="*/ 0 w 9410700"/>
              <a:gd name="connsiteY5" fmla="*/ 0 h 6867525"/>
              <a:gd name="connsiteX0" fmla="*/ 0 w 9608144"/>
              <a:gd name="connsiteY0" fmla="*/ 0 h 6867525"/>
              <a:gd name="connsiteX1" fmla="*/ 8419686 w 9608144"/>
              <a:gd name="connsiteY1" fmla="*/ 0 h 6867525"/>
              <a:gd name="connsiteX2" fmla="*/ 9608144 w 9608144"/>
              <a:gd name="connsiteY2" fmla="*/ 4345782 h 6867525"/>
              <a:gd name="connsiteX3" fmla="*/ 8553450 w 9608144"/>
              <a:gd name="connsiteY3" fmla="*/ 6867525 h 6867525"/>
              <a:gd name="connsiteX4" fmla="*/ 0 w 9608144"/>
              <a:gd name="connsiteY4" fmla="*/ 6867525 h 6867525"/>
              <a:gd name="connsiteX5" fmla="*/ 0 w 9608144"/>
              <a:gd name="connsiteY5" fmla="*/ 0 h 6867525"/>
              <a:gd name="connsiteX0" fmla="*/ 0 w 9608144"/>
              <a:gd name="connsiteY0" fmla="*/ 0 h 6867525"/>
              <a:gd name="connsiteX1" fmla="*/ 8419686 w 9608144"/>
              <a:gd name="connsiteY1" fmla="*/ 0 h 6867525"/>
              <a:gd name="connsiteX2" fmla="*/ 9608144 w 9608144"/>
              <a:gd name="connsiteY2" fmla="*/ 4345782 h 6867525"/>
              <a:gd name="connsiteX3" fmla="*/ 8762788 w 9608144"/>
              <a:gd name="connsiteY3" fmla="*/ 6865143 h 6867525"/>
              <a:gd name="connsiteX4" fmla="*/ 0 w 9608144"/>
              <a:gd name="connsiteY4" fmla="*/ 6867525 h 6867525"/>
              <a:gd name="connsiteX5" fmla="*/ 0 w 9608144"/>
              <a:gd name="connsiteY5" fmla="*/ 0 h 6867525"/>
              <a:gd name="connsiteX0" fmla="*/ 0 w 9608144"/>
              <a:gd name="connsiteY0" fmla="*/ 0 h 6869906"/>
              <a:gd name="connsiteX1" fmla="*/ 8419686 w 9608144"/>
              <a:gd name="connsiteY1" fmla="*/ 0 h 6869906"/>
              <a:gd name="connsiteX2" fmla="*/ 9608144 w 9608144"/>
              <a:gd name="connsiteY2" fmla="*/ 4345782 h 6869906"/>
              <a:gd name="connsiteX3" fmla="*/ 8762788 w 9608144"/>
              <a:gd name="connsiteY3" fmla="*/ 6869906 h 6869906"/>
              <a:gd name="connsiteX4" fmla="*/ 0 w 9608144"/>
              <a:gd name="connsiteY4" fmla="*/ 6867525 h 6869906"/>
              <a:gd name="connsiteX5" fmla="*/ 0 w 9608144"/>
              <a:gd name="connsiteY5" fmla="*/ 0 h 6869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08144" h="6869906">
                <a:moveTo>
                  <a:pt x="0" y="0"/>
                </a:moveTo>
                <a:lnTo>
                  <a:pt x="8419686" y="0"/>
                </a:lnTo>
                <a:lnTo>
                  <a:pt x="9608144" y="4345782"/>
                </a:lnTo>
                <a:lnTo>
                  <a:pt x="8762788" y="6869906"/>
                </a:lnTo>
                <a:lnTo>
                  <a:pt x="0" y="686752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ctr" anchorCtr="0"/>
          <a:lstStyle/>
          <a:p>
            <a:pPr lvl="0"/>
            <a:endParaRPr lang="en-US" sz="1200">
              <a:solidFill>
                <a:schemeClr val="accent3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58092" y="1198563"/>
            <a:ext cx="7288033" cy="2230437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858760" y="3432070"/>
            <a:ext cx="7286625" cy="7493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lang="en-US" sz="1800" dirty="0">
                <a:solidFill>
                  <a:schemeClr val="tx1"/>
                </a:solidFill>
                <a:latin typeface="Franklin Gothic Book" panose="020B0503020102020204" pitchFamily="34" charset="0"/>
                <a:cs typeface="Verdana" panose="020B0604030504040204" pitchFamily="34" charset="0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2" hasCustomPrompt="1"/>
          </p:nvPr>
        </p:nvSpPr>
        <p:spPr>
          <a:xfrm>
            <a:off x="10310327" y="245275"/>
            <a:ext cx="1879600" cy="395280"/>
          </a:xfrm>
          <a:prstGeom prst="rect">
            <a:avLst/>
          </a:prstGeom>
        </p:spPr>
        <p:txBody>
          <a:bodyPr rIns="182880" anchor="ctr" anchorCtr="0">
            <a:noAutofit/>
          </a:bodyPr>
          <a:lstStyle>
            <a:lvl1pPr marL="0" indent="0" algn="r">
              <a:buNone/>
              <a:defRPr sz="12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Enter Department</a:t>
            </a:r>
            <a:endParaRPr lang="en-US" dirty="0"/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7950653" y="0"/>
            <a:ext cx="1866901" cy="6858000"/>
            <a:chOff x="7950653" y="0"/>
            <a:chExt cx="1866901" cy="6858000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8145385" y="0"/>
              <a:ext cx="1672169" cy="6858000"/>
            </a:xfrm>
            <a:custGeom>
              <a:avLst/>
              <a:gdLst/>
              <a:ahLst/>
              <a:cxnLst/>
              <a:rect l="l" t="t" r="r" b="b"/>
              <a:pathLst>
                <a:path w="1254127" h="6858000">
                  <a:moveTo>
                    <a:pt x="0" y="0"/>
                  </a:moveTo>
                  <a:lnTo>
                    <a:pt x="365127" y="0"/>
                  </a:lnTo>
                  <a:lnTo>
                    <a:pt x="1254127" y="4337050"/>
                  </a:lnTo>
                  <a:lnTo>
                    <a:pt x="619127" y="6858000"/>
                  </a:lnTo>
                  <a:lnTo>
                    <a:pt x="257175" y="6858000"/>
                  </a:lnTo>
                  <a:lnTo>
                    <a:pt x="892175" y="43370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7950653" y="0"/>
              <a:ext cx="1528232" cy="6858000"/>
            </a:xfrm>
            <a:custGeom>
              <a:avLst/>
              <a:gdLst/>
              <a:ahLst/>
              <a:cxnLst/>
              <a:rect l="l" t="t" r="r" b="b"/>
              <a:pathLst>
                <a:path w="1146174" h="6858000">
                  <a:moveTo>
                    <a:pt x="0" y="0"/>
                  </a:moveTo>
                  <a:lnTo>
                    <a:pt x="253999" y="0"/>
                  </a:lnTo>
                  <a:lnTo>
                    <a:pt x="1146174" y="4337050"/>
                  </a:lnTo>
                  <a:lnTo>
                    <a:pt x="511174" y="6858000"/>
                  </a:lnTo>
                  <a:lnTo>
                    <a:pt x="254000" y="6858000"/>
                  </a:lnTo>
                  <a:lnTo>
                    <a:pt x="892175" y="43370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innerShdw blurRad="177800" dist="50800" dir="108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864973" y="5893457"/>
            <a:ext cx="11327027" cy="344707"/>
            <a:chOff x="864973" y="5893457"/>
            <a:chExt cx="11327027" cy="344707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864973" y="6238164"/>
              <a:ext cx="11327027" cy="0"/>
            </a:xfrm>
            <a:prstGeom prst="line">
              <a:avLst/>
            </a:prstGeom>
            <a:ln w="31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973" y="5893457"/>
              <a:ext cx="3657600" cy="2979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97878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op, 1 Bottom Content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838200" y="1373730"/>
            <a:ext cx="5191125" cy="224028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006063"/>
            <a:ext cx="5191125" cy="320040"/>
          </a:xfrm>
        </p:spPr>
        <p:txBody>
          <a:bodyPr vert="horz" lIns="91440" tIns="45720" rIns="91440" bIns="0" rtlCol="0" anchor="b">
            <a:noAutofit/>
          </a:bodyPr>
          <a:lstStyle>
            <a:lvl1pPr>
              <a:defRPr lang="en-US" sz="1600" b="1" dirty="0">
                <a:solidFill>
                  <a:schemeClr val="accent2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14"/>
          </p:nvPr>
        </p:nvSpPr>
        <p:spPr>
          <a:xfrm>
            <a:off x="838200" y="4034583"/>
            <a:ext cx="10515600" cy="224028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666918"/>
            <a:ext cx="10515600" cy="320040"/>
          </a:xfrm>
        </p:spPr>
        <p:txBody>
          <a:bodyPr vert="horz" lIns="91440" tIns="45720" rIns="91440" bIns="0" rtlCol="0" anchor="b">
            <a:noAutofit/>
          </a:bodyPr>
          <a:lstStyle>
            <a:lvl1pPr>
              <a:defRPr lang="en-US" sz="1600" b="1" dirty="0">
                <a:solidFill>
                  <a:schemeClr val="accent2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6162675" y="1373730"/>
            <a:ext cx="5191125" cy="224028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62675" y="1006063"/>
            <a:ext cx="5191125" cy="320040"/>
          </a:xfrm>
        </p:spPr>
        <p:txBody>
          <a:bodyPr vert="horz" lIns="91440" tIns="45720" rIns="91440" bIns="0" rtlCol="0" anchor="b">
            <a:noAutofit/>
          </a:bodyPr>
          <a:lstStyle>
            <a:lvl1pPr>
              <a:defRPr lang="en-US" sz="1600" b="1" dirty="0">
                <a:solidFill>
                  <a:schemeClr val="accent2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8199" y="6356351"/>
            <a:ext cx="731045" cy="203200"/>
          </a:xfrm>
          <a:prstGeom prst="rect">
            <a:avLst/>
          </a:prstGeom>
        </p:spPr>
        <p:txBody>
          <a:bodyPr/>
          <a:lstStyle/>
          <a:p>
            <a:fld id="{4760FB50-7135-4C49-9C91-B40697B7BD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27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_no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838200" y="1006057"/>
            <a:ext cx="5191125" cy="2603917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14"/>
          </p:nvPr>
        </p:nvSpPr>
        <p:spPr>
          <a:xfrm>
            <a:off x="838200" y="3676674"/>
            <a:ext cx="5191125" cy="2599622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6"/>
          </p:nvPr>
        </p:nvSpPr>
        <p:spPr>
          <a:xfrm>
            <a:off x="6162675" y="3676674"/>
            <a:ext cx="5191125" cy="2599622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6162675" y="1006057"/>
            <a:ext cx="5191125" cy="2603917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8199" y="6356351"/>
            <a:ext cx="731045" cy="203200"/>
          </a:xfrm>
          <a:prstGeom prst="rect">
            <a:avLst/>
          </a:prstGeom>
        </p:spPr>
        <p:txBody>
          <a:bodyPr/>
          <a:lstStyle/>
          <a:p>
            <a:fld id="{4760FB50-7135-4C49-9C91-B40697B7BD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849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838200" y="1373725"/>
            <a:ext cx="5191125" cy="224028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006059"/>
            <a:ext cx="5191125" cy="320040"/>
          </a:xfrm>
        </p:spPr>
        <p:txBody>
          <a:bodyPr vert="horz" lIns="91440" tIns="45720" rIns="91440" bIns="0" rtlCol="0" anchor="b">
            <a:noAutofit/>
          </a:bodyPr>
          <a:lstStyle>
            <a:lvl1pPr>
              <a:defRPr lang="en-US" sz="1600" b="1" dirty="0">
                <a:solidFill>
                  <a:schemeClr val="accent2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14"/>
          </p:nvPr>
        </p:nvSpPr>
        <p:spPr>
          <a:xfrm>
            <a:off x="838200" y="4035060"/>
            <a:ext cx="5191125" cy="224028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669302"/>
            <a:ext cx="5191125" cy="320040"/>
          </a:xfrm>
        </p:spPr>
        <p:txBody>
          <a:bodyPr vert="horz" lIns="91440" tIns="45720" rIns="91440" bIns="0" rtlCol="0" anchor="b">
            <a:noAutofit/>
          </a:bodyPr>
          <a:lstStyle>
            <a:lvl1pPr>
              <a:defRPr lang="en-US" sz="1600" b="1" dirty="0">
                <a:solidFill>
                  <a:schemeClr val="accent2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6"/>
          </p:nvPr>
        </p:nvSpPr>
        <p:spPr>
          <a:xfrm>
            <a:off x="6162675" y="4035060"/>
            <a:ext cx="5191125" cy="224028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162675" y="3669302"/>
            <a:ext cx="5191125" cy="320040"/>
          </a:xfrm>
        </p:spPr>
        <p:txBody>
          <a:bodyPr vert="horz" lIns="91440" tIns="45720" rIns="91440" bIns="0" rtlCol="0" anchor="b">
            <a:noAutofit/>
          </a:bodyPr>
          <a:lstStyle>
            <a:lvl1pPr>
              <a:defRPr lang="en-US" sz="1600" b="1" dirty="0">
                <a:solidFill>
                  <a:schemeClr val="accent2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6162675" y="1373725"/>
            <a:ext cx="5191125" cy="224028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62675" y="1006059"/>
            <a:ext cx="5191125" cy="320040"/>
          </a:xfrm>
        </p:spPr>
        <p:txBody>
          <a:bodyPr vert="horz" lIns="91440" tIns="45720" rIns="91440" bIns="0" rtlCol="0" anchor="b">
            <a:noAutofit/>
          </a:bodyPr>
          <a:lstStyle>
            <a:lvl1pPr>
              <a:defRPr lang="en-US" sz="1600" b="1" dirty="0">
                <a:solidFill>
                  <a:schemeClr val="accent2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8199" y="6356351"/>
            <a:ext cx="731045" cy="203200"/>
          </a:xfrm>
          <a:prstGeom prst="rect">
            <a:avLst/>
          </a:prstGeom>
        </p:spPr>
        <p:txBody>
          <a:bodyPr/>
          <a:lstStyle/>
          <a:p>
            <a:fld id="{4760FB50-7135-4C49-9C91-B40697B7BD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7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894691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>
            <a:off x="0" y="0"/>
            <a:ext cx="9617869" cy="6860382"/>
          </a:xfrm>
          <a:custGeom>
            <a:avLst/>
            <a:gdLst>
              <a:gd name="connsiteX0" fmla="*/ 0 w 9410700"/>
              <a:gd name="connsiteY0" fmla="*/ 0 h 6867525"/>
              <a:gd name="connsiteX1" fmla="*/ 8010525 w 9410700"/>
              <a:gd name="connsiteY1" fmla="*/ 0 h 6867525"/>
              <a:gd name="connsiteX2" fmla="*/ 9410700 w 9410700"/>
              <a:gd name="connsiteY2" fmla="*/ 4362450 h 6867525"/>
              <a:gd name="connsiteX3" fmla="*/ 8553450 w 9410700"/>
              <a:gd name="connsiteY3" fmla="*/ 6867525 h 6867525"/>
              <a:gd name="connsiteX4" fmla="*/ 0 w 9410700"/>
              <a:gd name="connsiteY4" fmla="*/ 6867525 h 6867525"/>
              <a:gd name="connsiteX5" fmla="*/ 0 w 9410700"/>
              <a:gd name="connsiteY5" fmla="*/ 0 h 6867525"/>
              <a:gd name="connsiteX0" fmla="*/ 0 w 9410700"/>
              <a:gd name="connsiteY0" fmla="*/ 0 h 6867525"/>
              <a:gd name="connsiteX1" fmla="*/ 8419686 w 9410700"/>
              <a:gd name="connsiteY1" fmla="*/ 0 h 6867525"/>
              <a:gd name="connsiteX2" fmla="*/ 9410700 w 9410700"/>
              <a:gd name="connsiteY2" fmla="*/ 4362450 h 6867525"/>
              <a:gd name="connsiteX3" fmla="*/ 8553450 w 9410700"/>
              <a:gd name="connsiteY3" fmla="*/ 6867525 h 6867525"/>
              <a:gd name="connsiteX4" fmla="*/ 0 w 9410700"/>
              <a:gd name="connsiteY4" fmla="*/ 6867525 h 6867525"/>
              <a:gd name="connsiteX5" fmla="*/ 0 w 9410700"/>
              <a:gd name="connsiteY5" fmla="*/ 0 h 6867525"/>
              <a:gd name="connsiteX0" fmla="*/ 0 w 9608144"/>
              <a:gd name="connsiteY0" fmla="*/ 0 h 6867525"/>
              <a:gd name="connsiteX1" fmla="*/ 8419686 w 9608144"/>
              <a:gd name="connsiteY1" fmla="*/ 0 h 6867525"/>
              <a:gd name="connsiteX2" fmla="*/ 9608144 w 9608144"/>
              <a:gd name="connsiteY2" fmla="*/ 4345782 h 6867525"/>
              <a:gd name="connsiteX3" fmla="*/ 8553450 w 9608144"/>
              <a:gd name="connsiteY3" fmla="*/ 6867525 h 6867525"/>
              <a:gd name="connsiteX4" fmla="*/ 0 w 9608144"/>
              <a:gd name="connsiteY4" fmla="*/ 6867525 h 6867525"/>
              <a:gd name="connsiteX5" fmla="*/ 0 w 9608144"/>
              <a:gd name="connsiteY5" fmla="*/ 0 h 6867525"/>
              <a:gd name="connsiteX0" fmla="*/ 0 w 9608144"/>
              <a:gd name="connsiteY0" fmla="*/ 0 h 6867525"/>
              <a:gd name="connsiteX1" fmla="*/ 8419686 w 9608144"/>
              <a:gd name="connsiteY1" fmla="*/ 0 h 6867525"/>
              <a:gd name="connsiteX2" fmla="*/ 9608144 w 9608144"/>
              <a:gd name="connsiteY2" fmla="*/ 4345782 h 6867525"/>
              <a:gd name="connsiteX3" fmla="*/ 8762788 w 9608144"/>
              <a:gd name="connsiteY3" fmla="*/ 6865143 h 6867525"/>
              <a:gd name="connsiteX4" fmla="*/ 0 w 9608144"/>
              <a:gd name="connsiteY4" fmla="*/ 6867525 h 6867525"/>
              <a:gd name="connsiteX5" fmla="*/ 0 w 9608144"/>
              <a:gd name="connsiteY5" fmla="*/ 0 h 6867525"/>
              <a:gd name="connsiteX0" fmla="*/ 0 w 9608144"/>
              <a:gd name="connsiteY0" fmla="*/ 0 h 6869906"/>
              <a:gd name="connsiteX1" fmla="*/ 8419686 w 9608144"/>
              <a:gd name="connsiteY1" fmla="*/ 0 h 6869906"/>
              <a:gd name="connsiteX2" fmla="*/ 9608144 w 9608144"/>
              <a:gd name="connsiteY2" fmla="*/ 4345782 h 6869906"/>
              <a:gd name="connsiteX3" fmla="*/ 8762788 w 9608144"/>
              <a:gd name="connsiteY3" fmla="*/ 6869906 h 6869906"/>
              <a:gd name="connsiteX4" fmla="*/ 0 w 9608144"/>
              <a:gd name="connsiteY4" fmla="*/ 6867525 h 6869906"/>
              <a:gd name="connsiteX5" fmla="*/ 0 w 9608144"/>
              <a:gd name="connsiteY5" fmla="*/ 0 h 6869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08144" h="6869906">
                <a:moveTo>
                  <a:pt x="0" y="0"/>
                </a:moveTo>
                <a:lnTo>
                  <a:pt x="8419686" y="0"/>
                </a:lnTo>
                <a:lnTo>
                  <a:pt x="9608144" y="4345782"/>
                </a:lnTo>
                <a:lnTo>
                  <a:pt x="8762788" y="6869906"/>
                </a:lnTo>
                <a:lnTo>
                  <a:pt x="0" y="6867525"/>
                </a:lnTo>
                <a:lnTo>
                  <a:pt x="0" y="0"/>
                </a:lnTo>
                <a:close/>
              </a:path>
            </a:pathLst>
          </a:custGeom>
          <a:solidFill>
            <a:srgbClr val="F6F6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ctr" anchorCtr="0"/>
          <a:lstStyle/>
          <a:p>
            <a:pPr lvl="0"/>
            <a:endParaRPr lang="en-US" sz="1200">
              <a:solidFill>
                <a:schemeClr val="accent3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58092" y="1198563"/>
            <a:ext cx="7288033" cy="2230437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3" name="Freeform 2"/>
          <p:cNvSpPr>
            <a:spLocks noChangeArrowheads="1"/>
          </p:cNvSpPr>
          <p:nvPr userDrawn="1"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rgbClr val="CCCCCC"/>
          </a:solidFill>
          <a:ln w="12700"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ctr" anchorCtr="0"/>
          <a:lstStyle/>
          <a:p>
            <a:pPr lvl="0"/>
            <a:endParaRPr lang="en-US" sz="1200">
              <a:solidFill>
                <a:schemeClr val="accent3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858760" y="3431583"/>
            <a:ext cx="7286625" cy="7493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lang="en-US" sz="1800" dirty="0">
                <a:solidFill>
                  <a:schemeClr val="tx1"/>
                </a:solidFill>
                <a:latin typeface="Franklin Gothic Book" panose="020B0503020102020204" pitchFamily="34" charset="0"/>
                <a:cs typeface="Verdana" panose="020B0604030504040204" pitchFamily="34" charset="0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Click to edit Master text styles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7950653" y="0"/>
            <a:ext cx="1866901" cy="6858000"/>
            <a:chOff x="7950653" y="0"/>
            <a:chExt cx="1866901" cy="6858000"/>
          </a:xfrm>
        </p:grpSpPr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8145385" y="0"/>
              <a:ext cx="1672169" cy="6858000"/>
            </a:xfrm>
            <a:custGeom>
              <a:avLst/>
              <a:gdLst/>
              <a:ahLst/>
              <a:cxnLst/>
              <a:rect l="l" t="t" r="r" b="b"/>
              <a:pathLst>
                <a:path w="1254127" h="6858000">
                  <a:moveTo>
                    <a:pt x="0" y="0"/>
                  </a:moveTo>
                  <a:lnTo>
                    <a:pt x="365127" y="0"/>
                  </a:lnTo>
                  <a:lnTo>
                    <a:pt x="1254127" y="4337050"/>
                  </a:lnTo>
                  <a:lnTo>
                    <a:pt x="619127" y="6858000"/>
                  </a:lnTo>
                  <a:lnTo>
                    <a:pt x="257175" y="6858000"/>
                  </a:lnTo>
                  <a:lnTo>
                    <a:pt x="892175" y="43370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7950653" y="0"/>
              <a:ext cx="1528232" cy="6858000"/>
            </a:xfrm>
            <a:custGeom>
              <a:avLst/>
              <a:gdLst/>
              <a:ahLst/>
              <a:cxnLst/>
              <a:rect l="l" t="t" r="r" b="b"/>
              <a:pathLst>
                <a:path w="1146174" h="6858000">
                  <a:moveTo>
                    <a:pt x="0" y="0"/>
                  </a:moveTo>
                  <a:lnTo>
                    <a:pt x="253999" y="0"/>
                  </a:lnTo>
                  <a:lnTo>
                    <a:pt x="1146174" y="4337050"/>
                  </a:lnTo>
                  <a:lnTo>
                    <a:pt x="511174" y="6858000"/>
                  </a:lnTo>
                  <a:lnTo>
                    <a:pt x="254000" y="6858000"/>
                  </a:lnTo>
                  <a:lnTo>
                    <a:pt x="892175" y="43370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innerShdw blurRad="177800" dist="50800" dir="108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/>
            </a:p>
          </p:txBody>
        </p:sp>
      </p:grpSp>
      <p:grpSp>
        <p:nvGrpSpPr>
          <p:cNvPr id="5" name="Group 4"/>
          <p:cNvGrpSpPr/>
          <p:nvPr userDrawn="1"/>
        </p:nvGrpSpPr>
        <p:grpSpPr>
          <a:xfrm>
            <a:off x="871506" y="1015892"/>
            <a:ext cx="6000977" cy="173146"/>
            <a:chOff x="871506" y="1015892"/>
            <a:chExt cx="6000977" cy="173146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871506" y="1189038"/>
              <a:ext cx="6000977" cy="0"/>
            </a:xfrm>
            <a:prstGeom prst="line">
              <a:avLst/>
            </a:prstGeom>
            <a:ln w="31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506" y="1015892"/>
              <a:ext cx="1828800" cy="1489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23837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8199" y="6356351"/>
            <a:ext cx="731045" cy="203200"/>
          </a:xfrm>
          <a:prstGeom prst="rect">
            <a:avLst/>
          </a:prstGeom>
        </p:spPr>
        <p:txBody>
          <a:bodyPr/>
          <a:lstStyle/>
          <a:p>
            <a:fld id="{4760FB50-7135-4C49-9C91-B40697B7BD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300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_no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096F-5655-4676-A198-5F7E249B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044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838200" y="1380262"/>
            <a:ext cx="10515600" cy="4901184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006058"/>
            <a:ext cx="10515600" cy="320040"/>
          </a:xfrm>
        </p:spPr>
        <p:txBody>
          <a:bodyPr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2"/>
                </a:solidFill>
              </a:defRPr>
            </a:lvl1pPr>
            <a:lvl2pPr marL="457200" indent="0" algn="ctr">
              <a:buNone/>
              <a:defRPr/>
            </a:lvl2pPr>
            <a:lvl3pPr marL="790575" indent="0" algn="ctr">
              <a:buNone/>
              <a:defRPr/>
            </a:lvl3pPr>
            <a:lvl4pPr marL="1085850" indent="0" algn="ctr">
              <a:buNone/>
              <a:defRPr/>
            </a:lvl4pPr>
            <a:lvl5pPr marL="1428750" indent="0" algn="ctr">
              <a:buNone/>
              <a:defRPr/>
            </a:lvl5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8199" y="6356351"/>
            <a:ext cx="731045" cy="203200"/>
          </a:xfrm>
          <a:prstGeom prst="rect">
            <a:avLst/>
          </a:prstGeom>
        </p:spPr>
        <p:txBody>
          <a:bodyPr/>
          <a:lstStyle/>
          <a:p>
            <a:fld id="{4760FB50-7135-4C49-9C91-B40697B7BD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121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horizontal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838200" y="1373147"/>
            <a:ext cx="10515600" cy="224028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006061"/>
            <a:ext cx="10515600" cy="320040"/>
          </a:xfrm>
        </p:spPr>
        <p:txBody>
          <a:bodyPr vert="horz" lIns="91440" tIns="45720" rIns="91440" bIns="0" rtlCol="0" anchor="b">
            <a:noAutofit/>
          </a:bodyPr>
          <a:lstStyle>
            <a:lvl1pPr>
              <a:defRPr lang="en-US" sz="1600" b="1" dirty="0">
                <a:solidFill>
                  <a:schemeClr val="accent2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14"/>
          </p:nvPr>
        </p:nvSpPr>
        <p:spPr>
          <a:xfrm>
            <a:off x="838200" y="4035293"/>
            <a:ext cx="10515600" cy="2241682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669301"/>
            <a:ext cx="10515600" cy="320040"/>
          </a:xfrm>
        </p:spPr>
        <p:txBody>
          <a:bodyPr vert="horz" lIns="91440" tIns="45720" rIns="91440" bIns="0" rtlCol="0" anchor="b">
            <a:noAutofit/>
          </a:bodyPr>
          <a:lstStyle>
            <a:lvl1pPr>
              <a:defRPr lang="en-US" sz="1600" b="1" dirty="0">
                <a:solidFill>
                  <a:schemeClr val="accent2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8199" y="6356351"/>
            <a:ext cx="731045" cy="203200"/>
          </a:xfrm>
          <a:prstGeom prst="rect">
            <a:avLst/>
          </a:prstGeom>
        </p:spPr>
        <p:txBody>
          <a:bodyPr/>
          <a:lstStyle/>
          <a:p>
            <a:fld id="{4760FB50-7135-4C49-9C91-B40697B7BD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92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vertical_no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838200" y="1003300"/>
            <a:ext cx="5191125" cy="5270184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6162675" y="1003300"/>
            <a:ext cx="5191125" cy="5270184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8199" y="6356351"/>
            <a:ext cx="731045" cy="203200"/>
          </a:xfrm>
          <a:prstGeom prst="rect">
            <a:avLst/>
          </a:prstGeom>
        </p:spPr>
        <p:txBody>
          <a:bodyPr/>
          <a:lstStyle/>
          <a:p>
            <a:fld id="{4760FB50-7135-4C49-9C91-B40697B7BD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705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vertical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838200" y="1369291"/>
            <a:ext cx="5191125" cy="490768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6162675" y="1369291"/>
            <a:ext cx="5191125" cy="490768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003300"/>
            <a:ext cx="5191125" cy="320040"/>
          </a:xfrm>
        </p:spPr>
        <p:txBody>
          <a:bodyPr vert="horz" lIns="91440" tIns="45720" rIns="91440" bIns="0" rtlCol="0" anchor="b">
            <a:noAutofit/>
          </a:bodyPr>
          <a:lstStyle>
            <a:lvl1pPr>
              <a:defRPr lang="en-US" sz="1600" b="1" dirty="0">
                <a:solidFill>
                  <a:schemeClr val="accent2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162675" y="1003300"/>
            <a:ext cx="5191125" cy="320040"/>
          </a:xfrm>
        </p:spPr>
        <p:txBody>
          <a:bodyPr vert="horz" lIns="91440" tIns="45720" rIns="91440" bIns="0" rtlCol="0" anchor="b">
            <a:noAutofit/>
          </a:bodyPr>
          <a:lstStyle>
            <a:lvl1pPr>
              <a:defRPr lang="en-US" sz="1600" b="1" dirty="0">
                <a:solidFill>
                  <a:schemeClr val="accent2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8199" y="6356351"/>
            <a:ext cx="731045" cy="203200"/>
          </a:xfrm>
          <a:prstGeom prst="rect">
            <a:avLst/>
          </a:prstGeom>
        </p:spPr>
        <p:txBody>
          <a:bodyPr/>
          <a:lstStyle/>
          <a:p>
            <a:fld id="{4760FB50-7135-4C49-9C91-B40697B7BD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865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op, 2 Bottom Content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838200" y="1369292"/>
            <a:ext cx="10515600" cy="224068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003300"/>
            <a:ext cx="10515600" cy="320040"/>
          </a:xfrm>
        </p:spPr>
        <p:txBody>
          <a:bodyPr vert="horz" lIns="91440" tIns="45720" rIns="91440" bIns="0" rtlCol="0" anchor="b">
            <a:noAutofit/>
          </a:bodyPr>
          <a:lstStyle>
            <a:lvl1pPr>
              <a:defRPr lang="en-US" sz="1600" b="1" dirty="0">
                <a:solidFill>
                  <a:schemeClr val="accent2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14"/>
          </p:nvPr>
        </p:nvSpPr>
        <p:spPr>
          <a:xfrm>
            <a:off x="838200" y="4035292"/>
            <a:ext cx="5191125" cy="224028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674063"/>
            <a:ext cx="5191125" cy="320040"/>
          </a:xfrm>
        </p:spPr>
        <p:txBody>
          <a:bodyPr vert="horz" lIns="91440" tIns="45720" rIns="91440" bIns="0" rtlCol="0" anchor="b">
            <a:noAutofit/>
          </a:bodyPr>
          <a:lstStyle>
            <a:lvl1pPr>
              <a:defRPr lang="en-US" sz="1600" b="1" dirty="0">
                <a:solidFill>
                  <a:schemeClr val="accent2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6"/>
          </p:nvPr>
        </p:nvSpPr>
        <p:spPr>
          <a:xfrm>
            <a:off x="6162675" y="4035292"/>
            <a:ext cx="5191125" cy="224028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162675" y="3674063"/>
            <a:ext cx="5191125" cy="320040"/>
          </a:xfrm>
        </p:spPr>
        <p:txBody>
          <a:bodyPr vert="horz" lIns="91440" tIns="45720" rIns="91440" bIns="0" rtlCol="0" anchor="b">
            <a:noAutofit/>
          </a:bodyPr>
          <a:lstStyle>
            <a:lvl1pPr>
              <a:defRPr lang="en-US" sz="1600" b="1" dirty="0">
                <a:solidFill>
                  <a:schemeClr val="accent2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8199" y="6356351"/>
            <a:ext cx="731045" cy="203200"/>
          </a:xfrm>
          <a:prstGeom prst="rect">
            <a:avLst/>
          </a:prstGeom>
        </p:spPr>
        <p:txBody>
          <a:bodyPr/>
          <a:lstStyle/>
          <a:p>
            <a:fld id="{4760FB50-7135-4C49-9C91-B40697B7BD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691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 userDrawn="1"/>
        </p:nvSpPr>
        <p:spPr>
          <a:xfrm>
            <a:off x="0" y="-2382"/>
            <a:ext cx="11322844" cy="9144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ctr" anchorCtr="0"/>
          <a:lstStyle/>
          <a:p>
            <a:pPr lvl="0"/>
            <a:endParaRPr lang="en-US" sz="1200">
              <a:solidFill>
                <a:schemeClr val="accent3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11322844" y="-2382"/>
            <a:ext cx="869156" cy="914400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ctr" anchorCtr="0"/>
          <a:lstStyle/>
          <a:p>
            <a:pPr lvl="0"/>
            <a:endParaRPr lang="en-US" sz="1200">
              <a:solidFill>
                <a:schemeClr val="accent3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838199" y="-2382"/>
            <a:ext cx="9975033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idx="1"/>
          </p:nvPr>
        </p:nvSpPr>
        <p:spPr>
          <a:xfrm>
            <a:off x="838200" y="1003458"/>
            <a:ext cx="10516546" cy="5273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3" name="Slide Number Placeholder 2"/>
          <p:cNvSpPr>
            <a:spLocks noGrp="1"/>
          </p:cNvSpPr>
          <p:nvPr userDrawn="1">
            <p:ph type="sldNum" sz="quarter" idx="4"/>
          </p:nvPr>
        </p:nvSpPr>
        <p:spPr>
          <a:xfrm>
            <a:off x="838199" y="6362924"/>
            <a:ext cx="844551" cy="203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EFBD096F-5655-4676-A198-5F7E249BDCE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5353769" y="6394800"/>
            <a:ext cx="6000977" cy="171324"/>
            <a:chOff x="5353769" y="6394800"/>
            <a:chExt cx="6000977" cy="171324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5353769" y="6566124"/>
              <a:ext cx="6000977" cy="0"/>
            </a:xfrm>
            <a:prstGeom prst="line">
              <a:avLst/>
            </a:prstGeom>
            <a:ln w="31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946" y="6394800"/>
              <a:ext cx="1828800" cy="148971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 userDrawn="1"/>
        </p:nvGrpSpPr>
        <p:grpSpPr>
          <a:xfrm>
            <a:off x="10852563" y="-2382"/>
            <a:ext cx="822325" cy="914400"/>
            <a:chOff x="17219613" y="4564856"/>
            <a:chExt cx="822325" cy="912019"/>
          </a:xfrm>
        </p:grpSpPr>
        <p:sp>
          <p:nvSpPr>
            <p:cNvPr id="14" name="Freeform 13"/>
            <p:cNvSpPr/>
            <p:nvPr userDrawn="1"/>
          </p:nvSpPr>
          <p:spPr>
            <a:xfrm>
              <a:off x="17551401" y="4564856"/>
              <a:ext cx="490537" cy="912019"/>
            </a:xfrm>
            <a:custGeom>
              <a:avLst/>
              <a:gdLst>
                <a:gd name="connsiteX0" fmla="*/ 0 w 490537"/>
                <a:gd name="connsiteY0" fmla="*/ 0 h 912019"/>
                <a:gd name="connsiteX1" fmla="*/ 335756 w 490537"/>
                <a:gd name="connsiteY1" fmla="*/ 0 h 912019"/>
                <a:gd name="connsiteX2" fmla="*/ 490537 w 490537"/>
                <a:gd name="connsiteY2" fmla="*/ 542925 h 912019"/>
                <a:gd name="connsiteX3" fmla="*/ 364331 w 490537"/>
                <a:gd name="connsiteY3" fmla="*/ 912019 h 912019"/>
                <a:gd name="connsiteX4" fmla="*/ 23812 w 490537"/>
                <a:gd name="connsiteY4" fmla="*/ 912019 h 912019"/>
                <a:gd name="connsiteX5" fmla="*/ 152400 w 490537"/>
                <a:gd name="connsiteY5" fmla="*/ 545306 h 912019"/>
                <a:gd name="connsiteX6" fmla="*/ 0 w 490537"/>
                <a:gd name="connsiteY6" fmla="*/ 0 h 912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0537" h="912019">
                  <a:moveTo>
                    <a:pt x="0" y="0"/>
                  </a:moveTo>
                  <a:lnTo>
                    <a:pt x="335756" y="0"/>
                  </a:lnTo>
                  <a:lnTo>
                    <a:pt x="490537" y="542925"/>
                  </a:lnTo>
                  <a:lnTo>
                    <a:pt x="364331" y="912019"/>
                  </a:lnTo>
                  <a:lnTo>
                    <a:pt x="23812" y="912019"/>
                  </a:lnTo>
                  <a:lnTo>
                    <a:pt x="152400" y="5453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3" name="Freeform 12"/>
            <p:cNvSpPr/>
            <p:nvPr userDrawn="1"/>
          </p:nvSpPr>
          <p:spPr>
            <a:xfrm>
              <a:off x="17219613" y="4564856"/>
              <a:ext cx="490537" cy="912019"/>
            </a:xfrm>
            <a:custGeom>
              <a:avLst/>
              <a:gdLst>
                <a:gd name="connsiteX0" fmla="*/ 0 w 490537"/>
                <a:gd name="connsiteY0" fmla="*/ 0 h 912019"/>
                <a:gd name="connsiteX1" fmla="*/ 335756 w 490537"/>
                <a:gd name="connsiteY1" fmla="*/ 0 h 912019"/>
                <a:gd name="connsiteX2" fmla="*/ 490537 w 490537"/>
                <a:gd name="connsiteY2" fmla="*/ 542925 h 912019"/>
                <a:gd name="connsiteX3" fmla="*/ 364331 w 490537"/>
                <a:gd name="connsiteY3" fmla="*/ 912019 h 912019"/>
                <a:gd name="connsiteX4" fmla="*/ 23812 w 490537"/>
                <a:gd name="connsiteY4" fmla="*/ 912019 h 912019"/>
                <a:gd name="connsiteX5" fmla="*/ 152400 w 490537"/>
                <a:gd name="connsiteY5" fmla="*/ 545306 h 912019"/>
                <a:gd name="connsiteX6" fmla="*/ 0 w 490537"/>
                <a:gd name="connsiteY6" fmla="*/ 0 h 912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0537" h="912019">
                  <a:moveTo>
                    <a:pt x="0" y="0"/>
                  </a:moveTo>
                  <a:lnTo>
                    <a:pt x="335756" y="0"/>
                  </a:lnTo>
                  <a:lnTo>
                    <a:pt x="490537" y="542925"/>
                  </a:lnTo>
                  <a:lnTo>
                    <a:pt x="364331" y="912019"/>
                  </a:lnTo>
                  <a:lnTo>
                    <a:pt x="23812" y="912019"/>
                  </a:lnTo>
                  <a:lnTo>
                    <a:pt x="152400" y="5453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innerShdw blurRad="177800" dist="50800" dir="108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1081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spcAft>
          <a:spcPts val="600"/>
        </a:spcAft>
        <a:buNone/>
        <a:defRPr lang="en-US" sz="2400" b="0" kern="1200" dirty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100000"/>
        </a:lnSpc>
        <a:spcBef>
          <a:spcPts val="100"/>
        </a:spcBef>
        <a:spcAft>
          <a:spcPts val="300"/>
        </a:spcAft>
        <a:buClr>
          <a:schemeClr val="accent1"/>
        </a:buClr>
        <a:buFont typeface="Wingdings 3" panose="05040102010807070707" pitchFamily="18" charset="2"/>
        <a:buChar char=""/>
        <a:defRPr lang="en-US" sz="1600" kern="1200" smtClean="0">
          <a:solidFill>
            <a:schemeClr val="accent2"/>
          </a:solidFill>
          <a:latin typeface="+mn-lt"/>
          <a:ea typeface="+mn-ea"/>
          <a:cs typeface="+mn-cs"/>
        </a:defRPr>
      </a:lvl1pPr>
      <a:lvl2pPr marL="638175" indent="-180975" algn="l" defTabSz="914400" rtl="0" eaLnBrk="1" latinLnBrk="0" hangingPunct="1">
        <a:lnSpc>
          <a:spcPct val="100000"/>
        </a:lnSpc>
        <a:spcBef>
          <a:spcPts val="10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}"/>
        <a:defRPr lang="en-US" sz="1400" kern="1200" smtClean="0">
          <a:solidFill>
            <a:schemeClr val="accent2"/>
          </a:solidFill>
          <a:latin typeface="+mn-lt"/>
          <a:ea typeface="+mn-ea"/>
          <a:cs typeface="+mn-cs"/>
        </a:defRPr>
      </a:lvl2pPr>
      <a:lvl3pPr marL="971550" indent="-180975" algn="l" defTabSz="914400" rtl="0" eaLnBrk="1" latinLnBrk="0" hangingPunct="1">
        <a:lnSpc>
          <a:spcPct val="100000"/>
        </a:lnSpc>
        <a:spcBef>
          <a:spcPts val="100"/>
        </a:spcBef>
        <a:spcAft>
          <a:spcPts val="300"/>
        </a:spcAft>
        <a:buClr>
          <a:schemeClr val="tx1">
            <a:lumMod val="50000"/>
            <a:lumOff val="50000"/>
          </a:schemeClr>
        </a:buClr>
        <a:buFont typeface="Calibri" panose="020F0502020204030204" pitchFamily="34" charset="0"/>
        <a:buChar char="»"/>
        <a:defRPr lang="en-US" sz="1200" kern="1200" smtClean="0">
          <a:solidFill>
            <a:schemeClr val="accent2"/>
          </a:solidFill>
          <a:latin typeface="+mn-lt"/>
          <a:ea typeface="+mn-ea"/>
          <a:cs typeface="+mn-cs"/>
        </a:defRPr>
      </a:lvl3pPr>
      <a:lvl4pPr marL="1257300" indent="-171450" algn="l" defTabSz="914400" rtl="0" eaLnBrk="1" latinLnBrk="0" hangingPunct="1">
        <a:lnSpc>
          <a:spcPct val="100000"/>
        </a:lnSpc>
        <a:spcBef>
          <a:spcPts val="100"/>
        </a:spcBef>
        <a:spcAft>
          <a:spcPts val="300"/>
        </a:spcAft>
        <a:buClr>
          <a:schemeClr val="tx1">
            <a:lumMod val="50000"/>
            <a:lumOff val="50000"/>
          </a:schemeClr>
        </a:buClr>
        <a:buFont typeface="Wingdings 3" panose="05040102010807070707" pitchFamily="18" charset="2"/>
        <a:buChar char=""/>
        <a:defRPr lang="en-US" sz="1100" kern="1200" smtClean="0">
          <a:solidFill>
            <a:schemeClr val="accent2"/>
          </a:solidFill>
          <a:latin typeface="+mn-lt"/>
          <a:ea typeface="+mn-ea"/>
          <a:cs typeface="+mn-cs"/>
        </a:defRPr>
      </a:lvl4pPr>
      <a:lvl5pPr marL="1600200" indent="-171450" algn="l" defTabSz="914400" rtl="0" eaLnBrk="1" latinLnBrk="0" hangingPunct="1">
        <a:lnSpc>
          <a:spcPct val="100000"/>
        </a:lnSpc>
        <a:spcBef>
          <a:spcPts val="100"/>
        </a:spcBef>
        <a:spcAft>
          <a:spcPts val="300"/>
        </a:spcAft>
        <a:buClr>
          <a:schemeClr val="bg1">
            <a:lumMod val="50000"/>
          </a:schemeClr>
        </a:buClr>
        <a:buFont typeface="Arial" panose="020B0604020202020204" pitchFamily="34" charset="0"/>
        <a:buChar char="•"/>
        <a:defRPr lang="en-US" sz="11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74" userDrawn="1">
          <p15:clr>
            <a:srgbClr val="F26B43"/>
          </p15:clr>
        </p15:guide>
        <p15:guide id="2" pos="527">
          <p15:clr>
            <a:srgbClr val="F26B43"/>
          </p15:clr>
        </p15:guide>
        <p15:guide id="3" pos="3840">
          <p15:clr>
            <a:srgbClr val="F26B43"/>
          </p15:clr>
        </p15:guide>
        <p15:guide id="4" pos="7152">
          <p15:clr>
            <a:srgbClr val="F26B43"/>
          </p15:clr>
        </p15:guide>
        <p15:guide id="5" orient="horz" pos="632" userDrawn="1">
          <p15:clr>
            <a:srgbClr val="F26B43"/>
          </p15:clr>
        </p15:guide>
        <p15:guide id="6" orient="horz" pos="3954" userDrawn="1">
          <p15:clr>
            <a:srgbClr val="F26B43"/>
          </p15:clr>
        </p15:guide>
        <p15:guide id="7" pos="3881">
          <p15:clr>
            <a:srgbClr val="F26B43"/>
          </p15:clr>
        </p15:guide>
        <p15:guide id="8" pos="3798">
          <p15:clr>
            <a:srgbClr val="F26B43"/>
          </p15:clr>
        </p15:guide>
        <p15:guide id="9" orient="horz" pos="23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Architecture Development Methodology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Dawit Lessanu</a:t>
            </a:r>
          </a:p>
          <a:p>
            <a:pPr marL="0" indent="0">
              <a:buNone/>
            </a:pPr>
            <a:r>
              <a:rPr lang="en-US" sz="1800" dirty="0" smtClean="0"/>
              <a:t>March, 2018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Global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998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Franklin Gothic Book" panose="020B0503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Where does architecture fit in at HS?</a:t>
            </a:r>
            <a:endParaRPr lang="en-US" sz="2000" dirty="0">
              <a:latin typeface="Franklin Gothic Book" panose="020B05030201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096F-5655-4676-A198-5F7E249BDCE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1079500"/>
            <a:ext cx="76962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49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Franklin Gothic Book" panose="020B0503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TOGAF - Architecture Development Methodology (ADM)</a:t>
            </a:r>
            <a:endParaRPr lang="en-US" sz="2000" dirty="0">
              <a:latin typeface="Franklin Gothic Book" panose="020B05030201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096F-5655-4676-A198-5F7E249BDCE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983625"/>
            <a:ext cx="5575300" cy="5715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1236" y="1357113"/>
            <a:ext cx="27807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Franklin Gothic Book" panose="020B0503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ADM is designed to align and communicate information that informs organizational decisions on strategic execution.</a:t>
            </a:r>
          </a:p>
        </p:txBody>
      </p:sp>
      <p:sp>
        <p:nvSpPr>
          <p:cNvPr id="9" name="Rectangle 8"/>
          <p:cNvSpPr/>
          <p:nvPr/>
        </p:nvSpPr>
        <p:spPr>
          <a:xfrm>
            <a:off x="9302481" y="4072409"/>
            <a:ext cx="27807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Franklin Gothic Book" panose="020B0503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ADM is highly iterative and each phase informs the next. </a:t>
            </a:r>
          </a:p>
        </p:txBody>
      </p:sp>
    </p:spTree>
    <p:extLst>
      <p:ext uri="{BB962C8B-B14F-4D97-AF65-F5344CB8AC3E}">
        <p14:creationId xmlns:p14="http://schemas.microsoft.com/office/powerpoint/2010/main" val="676617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 modified for </a:t>
            </a:r>
            <a:r>
              <a:rPr lang="en-US" dirty="0" err="1" smtClean="0"/>
              <a:t>Hedgeserv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096F-5655-4676-A198-5F7E249BDCE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127" y="1071685"/>
            <a:ext cx="8788602" cy="51525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8357" y="2696515"/>
            <a:ext cx="27807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Franklin Gothic Book" panose="020B0503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modified ADM is very similar to the traditional TOGAF model.  Key goals and activities are highlighted.</a:t>
            </a:r>
          </a:p>
        </p:txBody>
      </p:sp>
    </p:spTree>
    <p:extLst>
      <p:ext uri="{BB962C8B-B14F-4D97-AF65-F5344CB8AC3E}">
        <p14:creationId xmlns:p14="http://schemas.microsoft.com/office/powerpoint/2010/main" val="112942903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Franklin Gothic Book" panose="020B0503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Fit-for-Purpose ADM</a:t>
            </a:r>
            <a:endParaRPr lang="en-US" sz="2000" dirty="0">
              <a:latin typeface="Franklin Gothic Book" panose="020B05030201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Franklin Gothic Book" panose="020B0503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modified ADM has 7 phases.  The highlighted phases should be our immediate near-term focus:</a:t>
            </a:r>
          </a:p>
          <a:p>
            <a:r>
              <a:rPr lang="en-US" sz="1800" b="1" dirty="0" smtClean="0">
                <a:latin typeface="Franklin Gothic Book" panose="020B0503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Analysis</a:t>
            </a:r>
          </a:p>
          <a:p>
            <a:r>
              <a:rPr lang="en-US" sz="1800" b="1" dirty="0" smtClean="0">
                <a:latin typeface="Franklin Gothic Book" panose="020B0503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Architecture Vision </a:t>
            </a:r>
          </a:p>
          <a:p>
            <a:r>
              <a:rPr lang="en-US" sz="1800" b="1" dirty="0" smtClean="0">
                <a:latin typeface="Franklin Gothic Book" panose="020B0503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Business Architecture</a:t>
            </a:r>
          </a:p>
          <a:p>
            <a:r>
              <a:rPr lang="en-US" sz="1800" b="1" dirty="0" smtClean="0">
                <a:latin typeface="Franklin Gothic Book" panose="020B0503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Technology Architecture</a:t>
            </a:r>
          </a:p>
          <a:p>
            <a:r>
              <a:rPr lang="en-US" sz="1800" b="1" dirty="0" smtClean="0">
                <a:latin typeface="Franklin Gothic Book" panose="020B0503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Opportunities &amp; Solutions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Franklin Gothic Book" panose="020B0503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Migration Planning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Franklin Gothic Book" panose="020B0503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Governance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096F-5655-4676-A198-5F7E249BDCE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43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1: Preliminary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phase is the preliminary </a:t>
            </a:r>
            <a:r>
              <a:rPr lang="en-US" dirty="0"/>
              <a:t>assessment </a:t>
            </a:r>
            <a:r>
              <a:rPr lang="en-US" dirty="0" smtClean="0"/>
              <a:t>and kickoff phase</a:t>
            </a:r>
          </a:p>
          <a:p>
            <a:r>
              <a:rPr lang="en-US" dirty="0">
                <a:latin typeface="Franklin Gothic Book" panose="020B0503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Limit the scope of architecture focus and develop a small sustainable engagement model (scale up)</a:t>
            </a:r>
          </a:p>
          <a:p>
            <a:r>
              <a:rPr lang="en-US" dirty="0">
                <a:latin typeface="Franklin Gothic Book" panose="020B0503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Establish a common vision</a:t>
            </a:r>
          </a:p>
          <a:p>
            <a:r>
              <a:rPr lang="en-US" dirty="0">
                <a:latin typeface="Franklin Gothic Book" panose="020B0503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Agree on </a:t>
            </a:r>
            <a:r>
              <a:rPr lang="en-US" u="sng" dirty="0">
                <a:latin typeface="Franklin Gothic Book" panose="020B0503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relevant early artifacts (outputs)</a:t>
            </a:r>
            <a:r>
              <a:rPr lang="en-US" dirty="0">
                <a:latin typeface="Franklin Gothic Book" panose="020B0503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subsequent phases</a:t>
            </a:r>
          </a:p>
          <a:p>
            <a:r>
              <a:rPr lang="en-US" dirty="0">
                <a:latin typeface="Franklin Gothic Book" panose="020B0503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Execute Business &amp; Technology streams in parallel.</a:t>
            </a:r>
            <a:endParaRPr lang="en-US" sz="1400" dirty="0">
              <a:latin typeface="Franklin Gothic Book" panose="020B05030201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096F-5655-4676-A198-5F7E249BDC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0281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Establish an Architecture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architecture vision in this case is a set of guiding principles and rules that will guide subsequent architecture activities to ensure the creation of a relevant and valuable reference architecture.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Scalable</a:t>
            </a:r>
          </a:p>
          <a:p>
            <a:r>
              <a:rPr lang="en-US" dirty="0" smtClean="0"/>
              <a:t>Secure</a:t>
            </a:r>
          </a:p>
          <a:p>
            <a:r>
              <a:rPr lang="en-US" dirty="0" smtClean="0"/>
              <a:t>Responsive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Consolidated &amp; Centralized</a:t>
            </a:r>
          </a:p>
          <a:p>
            <a:r>
              <a:rPr lang="en-US" dirty="0" smtClean="0"/>
              <a:t>Transparently Data Driven</a:t>
            </a:r>
          </a:p>
          <a:p>
            <a:r>
              <a:rPr lang="en-US" dirty="0" smtClean="0"/>
              <a:t>Service Oriented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Adaptable to change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These 7 principles should inform both Business and Technology Architectures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096F-5655-4676-A198-5F7E249BDCE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26617" y="2223688"/>
            <a:ext cx="3119743" cy="2528615"/>
          </a:xfrm>
          <a:prstGeom prst="rect">
            <a:avLst/>
          </a:prstGeom>
          <a:noFill/>
          <a:ln>
            <a:solidFill>
              <a:schemeClr val="bg1">
                <a:lumMod val="1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044420" y="2223688"/>
            <a:ext cx="3103808" cy="1086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</a:t>
            </a:r>
          </a:p>
          <a:p>
            <a:pPr algn="ctr"/>
            <a:r>
              <a:rPr lang="en-US" dirty="0" smtClean="0"/>
              <a:t>Architectures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044420" y="3640366"/>
            <a:ext cx="3103808" cy="1086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Technology </a:t>
            </a:r>
          </a:p>
          <a:p>
            <a:pPr algn="ctr"/>
            <a:r>
              <a:rPr lang="en-US" dirty="0" smtClean="0"/>
              <a:t>Architectures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>
            <a:off x="7596324" y="3309870"/>
            <a:ext cx="0" cy="3304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1"/>
          </p:cNvCxnSpPr>
          <p:nvPr/>
        </p:nvCxnSpPr>
        <p:spPr>
          <a:xfrm flipH="1">
            <a:off x="3846360" y="2766779"/>
            <a:ext cx="2198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</p:cNvCxnSpPr>
          <p:nvPr/>
        </p:nvCxnSpPr>
        <p:spPr>
          <a:xfrm flipH="1">
            <a:off x="3846360" y="4183457"/>
            <a:ext cx="2198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11546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3: Establish a Business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business architecture will </a:t>
            </a:r>
            <a:r>
              <a:rPr lang="en-US" dirty="0" smtClean="0"/>
              <a:t>capture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Current state:</a:t>
            </a:r>
          </a:p>
          <a:p>
            <a:pPr lvl="1"/>
            <a:r>
              <a:rPr lang="en-US" dirty="0" smtClean="0"/>
              <a:t>Organization structure (roles and responsibilities)</a:t>
            </a:r>
          </a:p>
          <a:p>
            <a:pPr lvl="1"/>
            <a:r>
              <a:rPr lang="en-US" dirty="0" smtClean="0"/>
              <a:t>Organization activities (inputs, outputs, constraints, mechanisms)</a:t>
            </a:r>
          </a:p>
          <a:p>
            <a:pPr lvl="1"/>
            <a:r>
              <a:rPr lang="en-US" dirty="0" smtClean="0"/>
              <a:t>Organization process mapping (internal and external dependencies)</a:t>
            </a:r>
          </a:p>
          <a:p>
            <a:pPr lvl="1"/>
            <a:r>
              <a:rPr lang="en-US" dirty="0" smtClean="0"/>
              <a:t>Organization KPIs (Key Performance Indicators)</a:t>
            </a:r>
          </a:p>
          <a:p>
            <a:r>
              <a:rPr lang="en-US" dirty="0" smtClean="0"/>
              <a:t>Desired state:</a:t>
            </a:r>
          </a:p>
          <a:p>
            <a:pPr lvl="1"/>
            <a:r>
              <a:rPr lang="en-US" dirty="0" smtClean="0"/>
              <a:t>Optimal organization structure</a:t>
            </a:r>
          </a:p>
          <a:p>
            <a:pPr lvl="1"/>
            <a:r>
              <a:rPr lang="en-US" dirty="0" smtClean="0"/>
              <a:t>Optimal activities</a:t>
            </a:r>
          </a:p>
          <a:p>
            <a:pPr lvl="1"/>
            <a:r>
              <a:rPr lang="en-US" dirty="0" smtClean="0"/>
              <a:t>Optimal process mappings (to achieve KPIs)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096F-5655-4676-A198-5F7E249BDCE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64459" y="3049892"/>
            <a:ext cx="1926509" cy="1584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384146" y="1991344"/>
            <a:ext cx="0" cy="93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935791" y="2318197"/>
            <a:ext cx="0" cy="605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448800" y="2614411"/>
            <a:ext cx="0" cy="3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050704" y="3271234"/>
            <a:ext cx="915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50703" y="3840019"/>
            <a:ext cx="915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050702" y="4340148"/>
            <a:ext cx="915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935791" y="4754300"/>
            <a:ext cx="0" cy="28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9420896" y="4754300"/>
            <a:ext cx="0" cy="56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9925318" y="4754300"/>
            <a:ext cx="0" cy="81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489365" y="3243297"/>
            <a:ext cx="915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0489364" y="3812082"/>
            <a:ext cx="915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489363" y="4312211"/>
            <a:ext cx="915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95256" y="1733844"/>
            <a:ext cx="1481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Constraint</a:t>
            </a:r>
            <a:endParaRPr lang="en-US" sz="1200"/>
          </a:p>
        </p:txBody>
      </p:sp>
      <p:sp>
        <p:nvSpPr>
          <p:cNvPr id="28" name="TextBox 27"/>
          <p:cNvSpPr txBox="1"/>
          <p:nvPr/>
        </p:nvSpPr>
        <p:spPr>
          <a:xfrm>
            <a:off x="8709898" y="2070421"/>
            <a:ext cx="1481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Constraint</a:t>
            </a:r>
            <a:endParaRPr lang="en-US" sz="1200"/>
          </a:p>
        </p:txBody>
      </p:sp>
      <p:sp>
        <p:nvSpPr>
          <p:cNvPr id="29" name="TextBox 28"/>
          <p:cNvSpPr txBox="1"/>
          <p:nvPr/>
        </p:nvSpPr>
        <p:spPr>
          <a:xfrm>
            <a:off x="9253087" y="2376936"/>
            <a:ext cx="1481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Constraint</a:t>
            </a:r>
            <a:endParaRPr lang="en-US" sz="1200"/>
          </a:p>
        </p:txBody>
      </p:sp>
      <p:sp>
        <p:nvSpPr>
          <p:cNvPr id="30" name="TextBox 29"/>
          <p:cNvSpPr txBox="1"/>
          <p:nvPr/>
        </p:nvSpPr>
        <p:spPr>
          <a:xfrm>
            <a:off x="6360146" y="3124849"/>
            <a:ext cx="1481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Input A</a:t>
            </a:r>
            <a:endParaRPr lang="en-US" sz="1200"/>
          </a:p>
        </p:txBody>
      </p:sp>
      <p:sp>
        <p:nvSpPr>
          <p:cNvPr id="31" name="TextBox 30"/>
          <p:cNvSpPr txBox="1"/>
          <p:nvPr/>
        </p:nvSpPr>
        <p:spPr>
          <a:xfrm>
            <a:off x="6360146" y="3645344"/>
            <a:ext cx="1481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Input B</a:t>
            </a:r>
            <a:endParaRPr lang="en-US" sz="1200"/>
          </a:p>
        </p:txBody>
      </p:sp>
      <p:sp>
        <p:nvSpPr>
          <p:cNvPr id="32" name="TextBox 31"/>
          <p:cNvSpPr txBox="1"/>
          <p:nvPr/>
        </p:nvSpPr>
        <p:spPr>
          <a:xfrm>
            <a:off x="6360146" y="4165839"/>
            <a:ext cx="1481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Input C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1451465" y="3049892"/>
            <a:ext cx="1481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Output X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11435577" y="3640366"/>
            <a:ext cx="1481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Output Y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11451465" y="4165838"/>
            <a:ext cx="1481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Output Z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914006" y="5017997"/>
            <a:ext cx="1481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Mechanism 1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487178" y="5377287"/>
            <a:ext cx="1481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Mechanism 2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8999706" y="5660214"/>
            <a:ext cx="1481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Mechanism 3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2060620" y="4445689"/>
            <a:ext cx="971433" cy="873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603801" y="4807811"/>
            <a:ext cx="971433" cy="873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041941" y="5403989"/>
            <a:ext cx="971433" cy="873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cxnSp>
        <p:nvCxnSpPr>
          <p:cNvPr id="47" name="Elbow Connector 46"/>
          <p:cNvCxnSpPr>
            <a:stCxn id="43" idx="3"/>
            <a:endCxn id="44" idx="1"/>
          </p:cNvCxnSpPr>
          <p:nvPr/>
        </p:nvCxnSpPr>
        <p:spPr>
          <a:xfrm>
            <a:off x="3032053" y="4882332"/>
            <a:ext cx="571748" cy="3621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4" idx="3"/>
            <a:endCxn id="45" idx="1"/>
          </p:cNvCxnSpPr>
          <p:nvPr/>
        </p:nvCxnSpPr>
        <p:spPr>
          <a:xfrm>
            <a:off x="4575234" y="5244454"/>
            <a:ext cx="466707" cy="5961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5" idx="0"/>
            <a:endCxn id="44" idx="0"/>
          </p:cNvCxnSpPr>
          <p:nvPr/>
        </p:nvCxnSpPr>
        <p:spPr>
          <a:xfrm rot="16200000" flipV="1">
            <a:off x="4510499" y="4386830"/>
            <a:ext cx="596178" cy="1438140"/>
          </a:xfrm>
          <a:prstGeom prst="bentConnector3">
            <a:avLst>
              <a:gd name="adj1" fmla="val 1772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5" idx="3"/>
          </p:cNvCxnSpPr>
          <p:nvPr/>
        </p:nvCxnSpPr>
        <p:spPr>
          <a:xfrm>
            <a:off x="6013374" y="5840632"/>
            <a:ext cx="593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3" idx="1"/>
          </p:cNvCxnSpPr>
          <p:nvPr/>
        </p:nvCxnSpPr>
        <p:spPr>
          <a:xfrm>
            <a:off x="1506828" y="4882332"/>
            <a:ext cx="553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21228" y="6159865"/>
            <a:ext cx="2321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Business Workflow Mappings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3683323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5: Opportunities &amp;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838200" y="890724"/>
            <a:ext cx="10516546" cy="5373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Based on our grasp of current state and our desired state, prioritized roadmaps can start to emerge as part of the </a:t>
            </a:r>
            <a:r>
              <a:rPr lang="en-US" dirty="0"/>
              <a:t>e</a:t>
            </a:r>
            <a:r>
              <a:rPr lang="en-US" dirty="0" smtClean="0"/>
              <a:t>valuation of Opportunities and Solutions Phase (5). </a:t>
            </a:r>
            <a:r>
              <a:rPr lang="en-US" b="1" dirty="0" smtClean="0"/>
              <a:t>Research and Development </a:t>
            </a:r>
            <a:r>
              <a:rPr lang="en-US" dirty="0" smtClean="0"/>
              <a:t>support is critical at this stage.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096F-5655-4676-A198-5F7E249BDCE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388039" y="2102139"/>
            <a:ext cx="875352" cy="27255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2"/>
                </a:solidFill>
              </a:rPr>
              <a:t>Activities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29625" y="3041200"/>
            <a:ext cx="1302997" cy="2535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2"/>
                </a:solidFill>
              </a:rPr>
              <a:t>UI/UX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153116" y="3612477"/>
            <a:ext cx="1302997" cy="269678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2"/>
                </a:solidFill>
              </a:rPr>
              <a:t>UI/UX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11958" y="3795056"/>
            <a:ext cx="839338" cy="2487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2"/>
                </a:solidFill>
              </a:rPr>
              <a:t>Services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56782" y="4588734"/>
            <a:ext cx="839338" cy="270767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2"/>
                </a:solidFill>
              </a:rPr>
              <a:t>Services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46182" y="4206847"/>
            <a:ext cx="839338" cy="263727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2"/>
                </a:solidFill>
              </a:rPr>
              <a:t>Services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215714" y="5287950"/>
            <a:ext cx="1580405" cy="260685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2"/>
                </a:solidFill>
              </a:rPr>
              <a:t>Data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96472" y="5013840"/>
            <a:ext cx="1489047" cy="274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2"/>
                </a:solidFill>
              </a:rPr>
              <a:t>Data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0004" y="1345812"/>
            <a:ext cx="1481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</a:rPr>
              <a:t>Intermediate States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cxnSp>
        <p:nvCxnSpPr>
          <p:cNvPr id="39" name="Straight Arrow Connector 38"/>
          <p:cNvCxnSpPr>
            <a:stCxn id="143" idx="3"/>
            <a:endCxn id="27" idx="1"/>
          </p:cNvCxnSpPr>
          <p:nvPr/>
        </p:nvCxnSpPr>
        <p:spPr>
          <a:xfrm flipV="1">
            <a:off x="3093498" y="3167987"/>
            <a:ext cx="1836127" cy="5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3" idx="3"/>
            <a:endCxn id="28" idx="1"/>
          </p:cNvCxnSpPr>
          <p:nvPr/>
        </p:nvCxnSpPr>
        <p:spPr>
          <a:xfrm>
            <a:off x="3093498" y="3226156"/>
            <a:ext cx="3059618" cy="52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4" idx="3"/>
            <a:endCxn id="31" idx="1"/>
          </p:cNvCxnSpPr>
          <p:nvPr/>
        </p:nvCxnSpPr>
        <p:spPr>
          <a:xfrm flipV="1">
            <a:off x="3093498" y="3919427"/>
            <a:ext cx="1318460" cy="289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4" idx="3"/>
            <a:endCxn id="32" idx="1"/>
          </p:cNvCxnSpPr>
          <p:nvPr/>
        </p:nvCxnSpPr>
        <p:spPr>
          <a:xfrm>
            <a:off x="3093498" y="4208798"/>
            <a:ext cx="1863284" cy="51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44" idx="3"/>
            <a:endCxn id="33" idx="1"/>
          </p:cNvCxnSpPr>
          <p:nvPr/>
        </p:nvCxnSpPr>
        <p:spPr>
          <a:xfrm>
            <a:off x="3093498" y="4208798"/>
            <a:ext cx="3652684" cy="129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45" idx="3"/>
            <a:endCxn id="35" idx="1"/>
          </p:cNvCxnSpPr>
          <p:nvPr/>
        </p:nvCxnSpPr>
        <p:spPr>
          <a:xfrm>
            <a:off x="3093498" y="5126693"/>
            <a:ext cx="1122216" cy="29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45" idx="3"/>
            <a:endCxn id="36" idx="1"/>
          </p:cNvCxnSpPr>
          <p:nvPr/>
        </p:nvCxnSpPr>
        <p:spPr>
          <a:xfrm>
            <a:off x="3093498" y="5126693"/>
            <a:ext cx="3002974" cy="2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023119" y="1629325"/>
            <a:ext cx="3820255" cy="4934826"/>
          </a:xfrm>
          <a:prstGeom prst="rect">
            <a:avLst/>
          </a:prstGeom>
          <a:noFill/>
          <a:ln>
            <a:solidFill>
              <a:schemeClr val="bg1">
                <a:lumMod val="1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215716" y="5656369"/>
            <a:ext cx="3369804" cy="30432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accent2"/>
                </a:solidFill>
              </a:rPr>
              <a:t>Hybrid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215714" y="2440045"/>
            <a:ext cx="875352" cy="29292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2"/>
                </a:solidFill>
              </a:rPr>
              <a:t>Activities</a:t>
            </a:r>
            <a:endParaRPr lang="en-US" sz="1400" dirty="0">
              <a:solidFill>
                <a:schemeClr val="accent2"/>
              </a:solidFill>
            </a:endParaRPr>
          </a:p>
        </p:txBody>
      </p:sp>
      <p:cxnSp>
        <p:nvCxnSpPr>
          <p:cNvPr id="69" name="Straight Arrow Connector 68"/>
          <p:cNvCxnSpPr>
            <a:stCxn id="70" idx="3"/>
            <a:endCxn id="60" idx="1"/>
          </p:cNvCxnSpPr>
          <p:nvPr/>
        </p:nvCxnSpPr>
        <p:spPr>
          <a:xfrm>
            <a:off x="3093498" y="5808530"/>
            <a:ext cx="1122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8597331" y="5092265"/>
            <a:ext cx="2454176" cy="519791"/>
            <a:chOff x="8725610" y="4979531"/>
            <a:chExt cx="2454176" cy="519791"/>
          </a:xfrm>
          <a:solidFill>
            <a:schemeClr val="accent6">
              <a:lumMod val="50000"/>
            </a:schemeClr>
          </a:solidFill>
        </p:grpSpPr>
        <p:sp>
          <p:nvSpPr>
            <p:cNvPr id="140" name="Rectangle 139"/>
            <p:cNvSpPr/>
            <p:nvPr/>
          </p:nvSpPr>
          <p:spPr>
            <a:xfrm>
              <a:off x="8725610" y="4979532"/>
              <a:ext cx="1139608" cy="519790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Multi Data Repos</a:t>
              </a:r>
              <a:endParaRPr lang="en-US" sz="1600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0040178" y="4979531"/>
              <a:ext cx="1139608" cy="519790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Multi Data </a:t>
              </a:r>
              <a:r>
                <a:rPr lang="en-US" sz="1600" dirty="0" smtClean="0"/>
                <a:t>Repos</a:t>
              </a:r>
              <a:endParaRPr lang="en-US" sz="1600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8472493" y="4124267"/>
            <a:ext cx="2703852" cy="477807"/>
            <a:chOff x="8745468" y="4011533"/>
            <a:chExt cx="2703852" cy="477807"/>
          </a:xfrm>
          <a:solidFill>
            <a:schemeClr val="accent6">
              <a:lumMod val="75000"/>
            </a:schemeClr>
          </a:solidFill>
        </p:grpSpPr>
        <p:sp>
          <p:nvSpPr>
            <p:cNvPr id="137" name="Rectangle 136"/>
            <p:cNvSpPr/>
            <p:nvPr/>
          </p:nvSpPr>
          <p:spPr>
            <a:xfrm>
              <a:off x="8745468" y="4011533"/>
              <a:ext cx="839338" cy="477807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Micro Services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9666866" y="4011533"/>
              <a:ext cx="839338" cy="477807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Micro </a:t>
              </a:r>
              <a:r>
                <a:rPr lang="en-US" sz="1200" dirty="0" smtClean="0"/>
                <a:t>Services</a:t>
              </a:r>
              <a:endParaRPr lang="en-US" sz="120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0609982" y="4011533"/>
              <a:ext cx="839338" cy="477807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Micro </a:t>
              </a:r>
              <a:r>
                <a:rPr lang="en-US" sz="1200" dirty="0" smtClean="0"/>
                <a:t>Services</a:t>
              </a:r>
              <a:endParaRPr lang="en-US" sz="1200" dirty="0"/>
            </a:p>
          </p:txBody>
        </p:sp>
      </p:grpSp>
      <p:sp>
        <p:nvSpPr>
          <p:cNvPr id="115" name="Rectangle 114"/>
          <p:cNvSpPr/>
          <p:nvPr/>
        </p:nvSpPr>
        <p:spPr>
          <a:xfrm>
            <a:off x="8776146" y="3124101"/>
            <a:ext cx="781976" cy="4295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UI/UX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090714" y="3124101"/>
            <a:ext cx="781976" cy="4295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UI/UX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8574741" y="1983520"/>
            <a:ext cx="1184787" cy="519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9889309" y="1983519"/>
            <a:ext cx="1184787" cy="519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8268168" y="1638761"/>
            <a:ext cx="3119743" cy="4925390"/>
          </a:xfrm>
          <a:prstGeom prst="rect">
            <a:avLst/>
          </a:prstGeom>
          <a:noFill/>
          <a:ln>
            <a:solidFill>
              <a:schemeClr val="bg1">
                <a:lumMod val="1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9275606" y="1361762"/>
            <a:ext cx="1481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2"/>
                </a:solidFill>
              </a:rPr>
              <a:t>Desired State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8367137" y="2751398"/>
            <a:ext cx="2918814" cy="3674453"/>
          </a:xfrm>
          <a:prstGeom prst="rect">
            <a:avLst/>
          </a:prstGeom>
          <a:noFill/>
          <a:ln>
            <a:solidFill>
              <a:schemeClr val="bg1">
                <a:lumMod val="1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8798029" y="6005514"/>
            <a:ext cx="1958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Future Supporting Technology Architecture</a:t>
            </a:r>
            <a:endParaRPr lang="en-US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8834236" y="2773874"/>
            <a:ext cx="1958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Mechanism</a:t>
            </a:r>
            <a:endParaRPr lang="en-US" sz="1200" dirty="0"/>
          </a:p>
        </p:txBody>
      </p:sp>
      <p:cxnSp>
        <p:nvCxnSpPr>
          <p:cNvPr id="124" name="Straight Connector 123"/>
          <p:cNvCxnSpPr>
            <a:stCxn id="107" idx="2"/>
          </p:cNvCxnSpPr>
          <p:nvPr/>
        </p:nvCxnSpPr>
        <p:spPr>
          <a:xfrm>
            <a:off x="8892162" y="4602074"/>
            <a:ext cx="274973" cy="4901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2"/>
            <a:endCxn id="106" idx="0"/>
          </p:cNvCxnSpPr>
          <p:nvPr/>
        </p:nvCxnSpPr>
        <p:spPr>
          <a:xfrm>
            <a:off x="8892162" y="4602074"/>
            <a:ext cx="1589541" cy="4901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08" idx="2"/>
          </p:cNvCxnSpPr>
          <p:nvPr/>
        </p:nvCxnSpPr>
        <p:spPr>
          <a:xfrm flipH="1">
            <a:off x="9167135" y="4602074"/>
            <a:ext cx="646425" cy="4901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08" idx="2"/>
            <a:endCxn id="106" idx="0"/>
          </p:cNvCxnSpPr>
          <p:nvPr/>
        </p:nvCxnSpPr>
        <p:spPr>
          <a:xfrm>
            <a:off x="9813560" y="4602074"/>
            <a:ext cx="668143" cy="4901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09" idx="2"/>
          </p:cNvCxnSpPr>
          <p:nvPr/>
        </p:nvCxnSpPr>
        <p:spPr>
          <a:xfrm flipH="1">
            <a:off x="9167135" y="4602074"/>
            <a:ext cx="1589541" cy="4901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09" idx="2"/>
            <a:endCxn id="106" idx="0"/>
          </p:cNvCxnSpPr>
          <p:nvPr/>
        </p:nvCxnSpPr>
        <p:spPr>
          <a:xfrm flipH="1">
            <a:off x="10481703" y="4602074"/>
            <a:ext cx="274973" cy="4901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10" idx="2"/>
            <a:endCxn id="107" idx="0"/>
          </p:cNvCxnSpPr>
          <p:nvPr/>
        </p:nvCxnSpPr>
        <p:spPr>
          <a:xfrm flipH="1">
            <a:off x="8892162" y="3553679"/>
            <a:ext cx="274972" cy="570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10" idx="2"/>
            <a:endCxn id="109" idx="0"/>
          </p:cNvCxnSpPr>
          <p:nvPr/>
        </p:nvCxnSpPr>
        <p:spPr>
          <a:xfrm>
            <a:off x="9167134" y="3553679"/>
            <a:ext cx="1589542" cy="570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13" idx="2"/>
            <a:endCxn id="108" idx="0"/>
          </p:cNvCxnSpPr>
          <p:nvPr/>
        </p:nvCxnSpPr>
        <p:spPr>
          <a:xfrm flipH="1">
            <a:off x="9813560" y="3553679"/>
            <a:ext cx="668142" cy="570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13" idx="2"/>
            <a:endCxn id="109" idx="0"/>
          </p:cNvCxnSpPr>
          <p:nvPr/>
        </p:nvCxnSpPr>
        <p:spPr>
          <a:xfrm>
            <a:off x="10481702" y="3553679"/>
            <a:ext cx="274974" cy="570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10" idx="2"/>
            <a:endCxn id="108" idx="0"/>
          </p:cNvCxnSpPr>
          <p:nvPr/>
        </p:nvCxnSpPr>
        <p:spPr>
          <a:xfrm>
            <a:off x="9167134" y="3553679"/>
            <a:ext cx="646426" cy="570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10" idx="0"/>
            <a:endCxn id="117" idx="2"/>
          </p:cNvCxnSpPr>
          <p:nvPr/>
        </p:nvCxnSpPr>
        <p:spPr>
          <a:xfrm flipV="1">
            <a:off x="9167134" y="2503310"/>
            <a:ext cx="1" cy="620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13" idx="0"/>
            <a:endCxn id="118" idx="2"/>
          </p:cNvCxnSpPr>
          <p:nvPr/>
        </p:nvCxnSpPr>
        <p:spPr>
          <a:xfrm flipV="1">
            <a:off x="10481702" y="2503309"/>
            <a:ext cx="1" cy="62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1226061" y="2966261"/>
            <a:ext cx="1867437" cy="5197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</a:rPr>
              <a:t>UI/UX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226061" y="3948903"/>
            <a:ext cx="1867437" cy="5197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Monolithic Services</a:t>
            </a:r>
            <a:endParaRPr lang="en-US" sz="1600" dirty="0"/>
          </a:p>
        </p:txBody>
      </p:sp>
      <p:sp>
        <p:nvSpPr>
          <p:cNvPr id="145" name="Rectangle 144"/>
          <p:cNvSpPr/>
          <p:nvPr/>
        </p:nvSpPr>
        <p:spPr>
          <a:xfrm>
            <a:off x="1226061" y="4866798"/>
            <a:ext cx="1867437" cy="519790"/>
          </a:xfrm>
          <a:prstGeom prst="rect">
            <a:avLst/>
          </a:prstGeom>
          <a:solidFill>
            <a:schemeClr val="bg1">
              <a:lumMod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Mono Data Repos</a:t>
            </a:r>
            <a:endParaRPr lang="en-US" sz="1600" dirty="0"/>
          </a:p>
        </p:txBody>
      </p:sp>
      <p:sp>
        <p:nvSpPr>
          <p:cNvPr id="146" name="Rectangle 145"/>
          <p:cNvSpPr/>
          <p:nvPr/>
        </p:nvSpPr>
        <p:spPr>
          <a:xfrm>
            <a:off x="1226061" y="1870785"/>
            <a:ext cx="1867437" cy="519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147" name="Rectangle 146"/>
          <p:cNvSpPr/>
          <p:nvPr/>
        </p:nvSpPr>
        <p:spPr>
          <a:xfrm>
            <a:off x="884771" y="1635617"/>
            <a:ext cx="2550017" cy="4928534"/>
          </a:xfrm>
          <a:prstGeom prst="rect">
            <a:avLst/>
          </a:prstGeom>
          <a:noFill/>
          <a:ln>
            <a:solidFill>
              <a:schemeClr val="bg1">
                <a:lumMod val="1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1419244" y="1352325"/>
            <a:ext cx="1481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accent2"/>
                </a:solidFill>
              </a:rPr>
              <a:t>Current State</a:t>
            </a:r>
            <a:endParaRPr lang="en-US" sz="1200" b="1">
              <a:solidFill>
                <a:schemeClr val="accent2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075028" y="2642992"/>
            <a:ext cx="2169502" cy="3747017"/>
          </a:xfrm>
          <a:prstGeom prst="rect">
            <a:avLst/>
          </a:prstGeom>
          <a:noFill/>
          <a:ln>
            <a:solidFill>
              <a:schemeClr val="bg1">
                <a:lumMod val="1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1180456" y="5964186"/>
            <a:ext cx="1958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Current Supporting </a:t>
            </a:r>
            <a:r>
              <a:rPr lang="en-US" sz="1200" dirty="0" smtClean="0"/>
              <a:t>Technology Architecture</a:t>
            </a:r>
            <a:endParaRPr lang="en-US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180456" y="2661140"/>
            <a:ext cx="1958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Mechanism</a:t>
            </a:r>
            <a:endParaRPr lang="en-US" sz="1200" dirty="0"/>
          </a:p>
        </p:txBody>
      </p:sp>
      <p:cxnSp>
        <p:nvCxnSpPr>
          <p:cNvPr id="152" name="Straight Arrow Connector 151"/>
          <p:cNvCxnSpPr>
            <a:endCxn id="154" idx="2"/>
          </p:cNvCxnSpPr>
          <p:nvPr/>
        </p:nvCxnSpPr>
        <p:spPr>
          <a:xfrm flipV="1">
            <a:off x="2159779" y="2390575"/>
            <a:ext cx="1" cy="25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6" idx="2"/>
            <a:endCxn id="147" idx="0"/>
          </p:cNvCxnSpPr>
          <p:nvPr/>
        </p:nvCxnSpPr>
        <p:spPr>
          <a:xfrm flipV="1">
            <a:off x="2159780" y="1635617"/>
            <a:ext cx="0" cy="7549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226061" y="5656370"/>
            <a:ext cx="1867437" cy="30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Infrastructure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>
          <a:xfrm>
            <a:off x="8472493" y="5740311"/>
            <a:ext cx="2703852" cy="3043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accent2"/>
                </a:solidFill>
              </a:rPr>
              <a:t>Robust Cloud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934043" y="4578309"/>
            <a:ext cx="1651475" cy="25666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accent2"/>
                </a:solidFill>
              </a:rPr>
              <a:t>Containers</a:t>
            </a:r>
            <a:endParaRPr lang="en-US" sz="1200" dirty="0" smtClean="0">
              <a:solidFill>
                <a:schemeClr val="accent2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595237" y="1804578"/>
            <a:ext cx="875352" cy="25202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2"/>
                </a:solidFill>
              </a:rPr>
              <a:t>Activities</a:t>
            </a:r>
            <a:endParaRPr lang="en-US" sz="1400" dirty="0">
              <a:solidFill>
                <a:schemeClr val="accent2"/>
              </a:solidFill>
            </a:endParaRPr>
          </a:p>
        </p:txBody>
      </p:sp>
      <p:cxnSp>
        <p:nvCxnSpPr>
          <p:cNvPr id="38" name="Straight Arrow Connector 37"/>
          <p:cNvCxnSpPr>
            <a:stCxn id="146" idx="3"/>
            <a:endCxn id="26" idx="1"/>
          </p:cNvCxnSpPr>
          <p:nvPr/>
        </p:nvCxnSpPr>
        <p:spPr>
          <a:xfrm>
            <a:off x="3093498" y="2130680"/>
            <a:ext cx="2294541" cy="107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46" idx="3"/>
            <a:endCxn id="94" idx="1"/>
          </p:cNvCxnSpPr>
          <p:nvPr/>
        </p:nvCxnSpPr>
        <p:spPr>
          <a:xfrm flipV="1">
            <a:off x="3093498" y="1930592"/>
            <a:ext cx="3501739" cy="200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6" idx="3"/>
            <a:endCxn id="62" idx="1"/>
          </p:cNvCxnSpPr>
          <p:nvPr/>
        </p:nvCxnSpPr>
        <p:spPr>
          <a:xfrm>
            <a:off x="3093498" y="2130680"/>
            <a:ext cx="1122216" cy="45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45" idx="0"/>
            <a:endCxn id="144" idx="2"/>
          </p:cNvCxnSpPr>
          <p:nvPr/>
        </p:nvCxnSpPr>
        <p:spPr>
          <a:xfrm rot="5400000" flipH="1" flipV="1">
            <a:off x="1960728" y="4667746"/>
            <a:ext cx="398105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958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dgeServ Theme">
  <a:themeElements>
    <a:clrScheme name="HedgeServ Colors">
      <a:dk1>
        <a:srgbClr val="808285"/>
      </a:dk1>
      <a:lt1>
        <a:srgbClr val="F6F6F6"/>
      </a:lt1>
      <a:dk2>
        <a:srgbClr val="CCCCCC"/>
      </a:dk2>
      <a:lt2>
        <a:srgbClr val="FFFFFF"/>
      </a:lt2>
      <a:accent1>
        <a:srgbClr val="BE1E2D"/>
      </a:accent1>
      <a:accent2>
        <a:srgbClr val="000000"/>
      </a:accent2>
      <a:accent3>
        <a:srgbClr val="004E6D"/>
      </a:accent3>
      <a:accent4>
        <a:srgbClr val="808285"/>
      </a:accent4>
      <a:accent5>
        <a:srgbClr val="DFB525"/>
      </a:accent5>
      <a:accent6>
        <a:srgbClr val="819C3C"/>
      </a:accent6>
      <a:hlink>
        <a:srgbClr val="0563C1"/>
      </a:hlink>
      <a:folHlink>
        <a:srgbClr val="85C0FB"/>
      </a:folHlink>
    </a:clrScheme>
    <a:fontScheme name="HedgeServ Fonts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dgeServ Template.potx" id="{BC90ADCA-C5D8-4CB7-B0BB-4E1259923709}" vid="{782EAFA7-EC44-4C21-935E-FD7981270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33330</TotalTime>
  <Words>433</Words>
  <Application>Microsoft Macintosh PowerPoint</Application>
  <PresentationFormat>Widescreen</PresentationFormat>
  <Paragraphs>117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Franklin Gothic Book</vt:lpstr>
      <vt:lpstr>Verdana</vt:lpstr>
      <vt:lpstr>Wingdings 3</vt:lpstr>
      <vt:lpstr>HedgeServ Theme</vt:lpstr>
      <vt:lpstr>Architecture Development Methodology</vt:lpstr>
      <vt:lpstr>Where does architecture fit in at HS?</vt:lpstr>
      <vt:lpstr>TOGAF - Architecture Development Methodology (ADM)</vt:lpstr>
      <vt:lpstr>ADM modified for Hedgeserv</vt:lpstr>
      <vt:lpstr>Fit-for-Purpose ADM</vt:lpstr>
      <vt:lpstr>Phase 1: Preliminary Analysis</vt:lpstr>
      <vt:lpstr>Phase 2: Establish an Architecture Vision</vt:lpstr>
      <vt:lpstr>Phase 3: Establish a Business Architecture</vt:lpstr>
      <vt:lpstr>Phase 5: Opportunities &amp; Solutions</vt:lpstr>
    </vt:vector>
  </TitlesOfParts>
  <Manager>Kevin Loo</Manager>
  <Company>HedgeServ</Company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Enterprise Architecture</dc:subject>
  <dc:creator>Dawit Lessanu</dc:creator>
  <cp:keywords>Architecture</cp:keywords>
  <dc:description/>
  <cp:lastModifiedBy>Microsoft Office User</cp:lastModifiedBy>
  <cp:revision>173</cp:revision>
  <cp:lastPrinted>2017-08-03T17:04:24Z</cp:lastPrinted>
  <dcterms:created xsi:type="dcterms:W3CDTF">2017-08-02T15:27:33Z</dcterms:created>
  <dcterms:modified xsi:type="dcterms:W3CDTF">2018-05-24T14:48:26Z</dcterms:modified>
  <cp:category>Architecture</cp:category>
</cp:coreProperties>
</file>