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0"/>
  </p:notesMasterIdLst>
  <p:sldIdLst>
    <p:sldId id="294" r:id="rId2"/>
    <p:sldId id="276" r:id="rId3"/>
    <p:sldId id="297" r:id="rId4"/>
    <p:sldId id="27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8" r:id="rId17"/>
    <p:sldId id="299" r:id="rId18"/>
    <p:sldId id="292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1CDE-288D-4020-BE8C-685C725EFF9F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5448-DBC4-4207-ABF9-6F8B3DA08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85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Tijdelijke aanduiding voor dia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4317" indent="-270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3564" indent="-2167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6990" indent="-2167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50415" indent="-2167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3841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7266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50692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4118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3920B9A-56B5-4868-B533-C29A9A878B5B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12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6" name="Tijdelijke aanduiding voor dia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4317" indent="-270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3564" indent="-2167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6990" indent="-2167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50415" indent="-2167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3841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7266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50692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4118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739CAFB-97D3-41B5-8CF3-ADAEE6ABC4AF}" type="slidenum">
              <a:rPr lang="nl-BE" smtClean="0"/>
              <a:pPr>
                <a:defRPr/>
              </a:pPr>
              <a:t>6</a:t>
            </a:fld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351818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Tijdelijke aanduiding voor dia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4317" indent="-270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3564" indent="-2167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6990" indent="-2167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50415" indent="-2167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3841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7266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50692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4118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7B96C68-1160-46B2-A4A1-2C256E189518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760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" name="Tijdelijke aanduiding voor dia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4317" indent="-270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3564" indent="-2167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6990" indent="-2167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50415" indent="-2167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3841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7266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50692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4118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C5B8495-F813-45C4-BFFE-CD5E24C64E2D}" type="slidenum">
              <a:rPr lang="nl-BE" smtClean="0"/>
              <a:pPr>
                <a:defRPr/>
              </a:pPr>
              <a:t>12</a:t>
            </a:fld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22537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Tijdelijke aanduiding voor dia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4317" indent="-270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3564" indent="-2167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6990" indent="-2167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50415" indent="-2167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3841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7266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50692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4118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30B3391-17FB-4CC0-8B5A-39052BE4CDCF}" type="slidenum">
              <a:rPr lang="nl-BE" smtClean="0"/>
              <a:pPr>
                <a:defRPr/>
              </a:pPr>
              <a:t>14</a:t>
            </a:fld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36348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2" name="Tijdelijke aanduiding voor dia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4317" indent="-270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3564" indent="-2167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6990" indent="-2167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50415" indent="-2167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3841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7266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50692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4118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3CD8C71-662D-4BE7-809A-2D7D09F0379A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361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0927E2-F850-4729-8B98-A044AEC21FE7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-Elektronica-ICT/BAP_Stage_StudentRepo" TargetMode="External"/><Relationship Id="rId2" Type="http://schemas.openxmlformats.org/officeDocument/2006/relationships/hyperlink" Target="https://github.com/AP-Elektronica-ICT/BAP_Stage_Syllab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ssroom.github.com/assignment-invitations/0dc72ab64122870eca584943da29b37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jnLf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-Elektronica-ICT/BAP_Stage_Syllab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BAP 15-16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Infosessie + bekendmaking onderwerpen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29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Scriptie</a:t>
            </a: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Test-</a:t>
            </a:r>
            <a:r>
              <a:rPr lang="en-IE" dirty="0" err="1" smtClean="0"/>
              <a:t>scriptie</a:t>
            </a:r>
            <a:r>
              <a:rPr lang="en-IE" dirty="0" smtClean="0"/>
              <a:t>: </a:t>
            </a:r>
            <a:r>
              <a:rPr lang="en-IE" dirty="0" err="1" smtClean="0"/>
              <a:t>technologiebespreking</a:t>
            </a:r>
            <a:r>
              <a:rPr lang="en-IE" dirty="0" smtClean="0"/>
              <a:t> en </a:t>
            </a:r>
            <a:r>
              <a:rPr lang="en-IE" dirty="0" err="1" smtClean="0"/>
              <a:t>introductie</a:t>
            </a:r>
            <a:endParaRPr lang="en-IE" dirty="0" smtClean="0"/>
          </a:p>
          <a:p>
            <a:r>
              <a:rPr lang="en-IE" dirty="0" smtClean="0"/>
              <a:t>Finale </a:t>
            </a:r>
            <a:r>
              <a:rPr lang="en-IE" dirty="0" err="1" smtClean="0"/>
              <a:t>scriptie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err="1" smtClean="0"/>
              <a:t>Te</a:t>
            </a:r>
            <a:r>
              <a:rPr lang="en-IE" dirty="0" smtClean="0"/>
              <a:t> </a:t>
            </a:r>
            <a:r>
              <a:rPr lang="en-IE" dirty="0" err="1" smtClean="0"/>
              <a:t>maken</a:t>
            </a:r>
            <a:r>
              <a:rPr lang="en-IE" dirty="0" smtClean="0"/>
              <a:t> in Markdown (</a:t>
            </a:r>
            <a:r>
              <a:rPr lang="en-IE" dirty="0" err="1" smtClean="0"/>
              <a:t>sjabloon</a:t>
            </a:r>
            <a:r>
              <a:rPr lang="en-IE" dirty="0" smtClean="0"/>
              <a:t>/to be discussed)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b="1" u="sng" dirty="0" err="1" smtClean="0">
                <a:solidFill>
                  <a:srgbClr val="FF0000"/>
                </a:solidFill>
              </a:rPr>
              <a:t>Schrijf</a:t>
            </a:r>
            <a:r>
              <a:rPr lang="en-IE" b="1" u="sng" dirty="0" smtClean="0">
                <a:solidFill>
                  <a:srgbClr val="FF0000"/>
                </a:solidFill>
              </a:rPr>
              <a:t> constant </a:t>
            </a:r>
            <a:r>
              <a:rPr lang="en-IE" b="1" u="sng" dirty="0" err="1" smtClean="0">
                <a:solidFill>
                  <a:srgbClr val="FF0000"/>
                </a:solidFill>
              </a:rPr>
              <a:t>aan</a:t>
            </a:r>
            <a:r>
              <a:rPr lang="en-IE" b="1" u="sng" dirty="0" smtClean="0">
                <a:solidFill>
                  <a:srgbClr val="FF0000"/>
                </a:solidFill>
              </a:rPr>
              <a:t> </a:t>
            </a:r>
            <a:r>
              <a:rPr lang="en-IE" b="1" u="sng" dirty="0" err="1" smtClean="0">
                <a:solidFill>
                  <a:srgbClr val="FF0000"/>
                </a:solidFill>
              </a:rPr>
              <a:t>scriptie</a:t>
            </a:r>
            <a:r>
              <a:rPr lang="en-IE" b="1" u="sng" dirty="0" smtClean="0">
                <a:solidFill>
                  <a:srgbClr val="FF0000"/>
                </a:solidFill>
              </a:rPr>
              <a:t>, </a:t>
            </a:r>
            <a:r>
              <a:rPr lang="en-IE" b="1" u="sng" dirty="0" err="1" smtClean="0">
                <a:solidFill>
                  <a:srgbClr val="FF0000"/>
                </a:solidFill>
              </a:rPr>
              <a:t>stel</a:t>
            </a:r>
            <a:r>
              <a:rPr lang="en-IE" b="1" u="sng" dirty="0" smtClean="0">
                <a:solidFill>
                  <a:srgbClr val="FF0000"/>
                </a:solidFill>
              </a:rPr>
              <a:t> </a:t>
            </a:r>
            <a:r>
              <a:rPr lang="en-IE" b="1" u="sng" dirty="0" err="1" smtClean="0">
                <a:solidFill>
                  <a:srgbClr val="FF0000"/>
                </a:solidFill>
              </a:rPr>
              <a:t>dit</a:t>
            </a:r>
            <a:r>
              <a:rPr lang="en-IE" b="1" u="sng" dirty="0" smtClean="0">
                <a:solidFill>
                  <a:srgbClr val="FF0000"/>
                </a:solidFill>
              </a:rPr>
              <a:t> </a:t>
            </a:r>
            <a:r>
              <a:rPr lang="en-IE" b="1" u="sng" dirty="0" err="1" smtClean="0">
                <a:solidFill>
                  <a:srgbClr val="FF0000"/>
                </a:solidFill>
              </a:rPr>
              <a:t>niet</a:t>
            </a:r>
            <a:r>
              <a:rPr lang="en-IE" b="1" u="sng" dirty="0" smtClean="0">
                <a:solidFill>
                  <a:srgbClr val="FF0000"/>
                </a:solidFill>
              </a:rPr>
              <a:t> </a:t>
            </a:r>
            <a:r>
              <a:rPr lang="en-IE" b="1" u="sng" dirty="0" err="1" smtClean="0">
                <a:solidFill>
                  <a:srgbClr val="FF0000"/>
                </a:solidFill>
              </a:rPr>
              <a:t>uit</a:t>
            </a:r>
            <a:r>
              <a:rPr lang="en-IE" b="1" u="sng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203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Portfolio</a:t>
            </a:r>
            <a:endParaRPr lang="nl-NL" smtClean="0"/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Alle inleverstukken van BAP via </a:t>
            </a:r>
            <a:r>
              <a:rPr lang="nl-BE" dirty="0" err="1" smtClean="0"/>
              <a:t>Github</a:t>
            </a:r>
            <a:endParaRPr lang="nl-BE" dirty="0" smtClean="0"/>
          </a:p>
          <a:p>
            <a:pPr lvl="1"/>
            <a:r>
              <a:rPr lang="nl-BE" dirty="0" smtClean="0"/>
              <a:t>Scriptie</a:t>
            </a:r>
          </a:p>
          <a:p>
            <a:pPr lvl="1"/>
            <a:r>
              <a:rPr lang="nl-BE" dirty="0" smtClean="0"/>
              <a:t>code, (+</a:t>
            </a:r>
            <a:r>
              <a:rPr lang="nl-BE" dirty="0" err="1" smtClean="0"/>
              <a:t>comments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Verslagen</a:t>
            </a:r>
          </a:p>
          <a:p>
            <a:pPr lvl="1"/>
            <a:r>
              <a:rPr lang="nl-BE" dirty="0" smtClean="0"/>
              <a:t>Geannoteerde </a:t>
            </a:r>
            <a:r>
              <a:rPr lang="nl-BE" dirty="0" err="1" smtClean="0"/>
              <a:t>literatuurllijst</a:t>
            </a:r>
            <a:endParaRPr lang="nl-BE" dirty="0" smtClean="0"/>
          </a:p>
          <a:p>
            <a:pPr lvl="1"/>
            <a:r>
              <a:rPr lang="nl-BE" dirty="0" smtClean="0"/>
              <a:t>Logboek</a:t>
            </a:r>
          </a:p>
          <a:p>
            <a:pPr lvl="1"/>
            <a:r>
              <a:rPr lang="nl-BE" dirty="0" smtClean="0"/>
              <a:t>Video</a:t>
            </a:r>
          </a:p>
          <a:p>
            <a:pPr lvl="1"/>
            <a:r>
              <a:rPr lang="nl-BE" dirty="0" smtClean="0"/>
              <a:t>Artikel</a:t>
            </a:r>
          </a:p>
          <a:p>
            <a:pPr lvl="1"/>
            <a:r>
              <a:rPr lang="nl-BE" dirty="0" err="1" smtClean="0"/>
              <a:t>etc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Portfolio is niet hetzelfde als ‘vuilbak’: orden alles en herschrijf indien nodig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144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Communicatie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Praktische zaken, inhoud BAP:</a:t>
            </a:r>
          </a:p>
          <a:p>
            <a:pPr lvl="1"/>
            <a:r>
              <a:rPr lang="nl-BE" dirty="0" smtClean="0"/>
              <a:t>Promotor</a:t>
            </a:r>
          </a:p>
          <a:p>
            <a:r>
              <a:rPr lang="nl-BE" dirty="0" smtClean="0"/>
              <a:t>Problemen, algemene vragen:</a:t>
            </a:r>
          </a:p>
          <a:p>
            <a:pPr lvl="1"/>
            <a:r>
              <a:rPr lang="nl-BE" dirty="0" smtClean="0"/>
              <a:t>Dams, Smets  </a:t>
            </a:r>
          </a:p>
          <a:p>
            <a:r>
              <a:rPr lang="nl-BE" dirty="0" smtClean="0"/>
              <a:t>Administratieve problemen</a:t>
            </a:r>
            <a:r>
              <a:rPr lang="nl-BE" dirty="0"/>
              <a:t>, algemene vragen:</a:t>
            </a:r>
          </a:p>
          <a:p>
            <a:pPr lvl="1"/>
            <a:r>
              <a:rPr lang="nl-BE" dirty="0" smtClean="0"/>
              <a:t>Smets, Dams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Stijl:</a:t>
            </a:r>
          </a:p>
          <a:p>
            <a:pPr lvl="1"/>
            <a:r>
              <a:rPr lang="nl-BE" dirty="0" smtClean="0"/>
              <a:t>Let op taal</a:t>
            </a:r>
          </a:p>
          <a:p>
            <a:pPr lvl="1"/>
            <a:r>
              <a:rPr lang="nl-BE" dirty="0" err="1" smtClean="0"/>
              <a:t>Signature</a:t>
            </a:r>
            <a:r>
              <a:rPr lang="nl-BE" dirty="0" smtClean="0"/>
              <a:t> in mail!</a:t>
            </a:r>
          </a:p>
          <a:p>
            <a:pPr lvl="1"/>
            <a:r>
              <a:rPr lang="nl-BE" dirty="0" smtClean="0"/>
              <a:t>Juiste mensen in cc (niet overdrijven)</a:t>
            </a:r>
          </a:p>
          <a:p>
            <a:pPr lvl="1"/>
            <a:r>
              <a:rPr lang="nl-BE" dirty="0" smtClean="0"/>
              <a:t>Bundel vragen (bv iedere vrijdag)</a:t>
            </a:r>
          </a:p>
        </p:txBody>
      </p:sp>
      <p:pic>
        <p:nvPicPr>
          <p:cNvPr id="15364" name="Picture 2" descr="http://www.igotnewsforyou.com/images/asking_for_he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4171950"/>
            <a:ext cx="33337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Problemen</a:t>
            </a:r>
          </a:p>
        </p:txBody>
      </p:sp>
      <p:sp>
        <p:nvSpPr>
          <p:cNvPr id="16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Stel ze niet uit met aan te kaarten.</a:t>
            </a:r>
          </a:p>
          <a:p>
            <a:endParaRPr lang="nl-BE" smtClean="0"/>
          </a:p>
          <a:p>
            <a:endParaRPr lang="nl-BE" smtClean="0"/>
          </a:p>
          <a:p>
            <a:r>
              <a:rPr lang="nl-BE" b="1" u="sng" smtClean="0">
                <a:solidFill>
                  <a:srgbClr val="FF0000"/>
                </a:solidFill>
              </a:rPr>
              <a:t>Belangrijk: partner werkt niet goed mee?! Onmiddellijk rapporteren!</a:t>
            </a:r>
          </a:p>
        </p:txBody>
      </p:sp>
    </p:spTree>
    <p:extLst>
      <p:ext uri="{BB962C8B-B14F-4D97-AF65-F5344CB8AC3E}">
        <p14:creationId xmlns:p14="http://schemas.microsoft.com/office/powerpoint/2010/main" val="27749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Plagiaat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Kopieren</a:t>
            </a:r>
            <a:r>
              <a:rPr lang="nl-BE" dirty="0" smtClean="0"/>
              <a:t> mag, maar:</a:t>
            </a:r>
          </a:p>
          <a:p>
            <a:pPr lvl="1"/>
            <a:r>
              <a:rPr lang="nl-BE" dirty="0" smtClean="0"/>
              <a:t>Beperkt percentage</a:t>
            </a:r>
          </a:p>
          <a:p>
            <a:pPr lvl="1"/>
            <a:r>
              <a:rPr lang="nl-BE" dirty="0" err="1" smtClean="0"/>
              <a:t>Stééds</a:t>
            </a:r>
            <a:r>
              <a:rPr lang="nl-BE" dirty="0" smtClean="0"/>
              <a:t> refereren naar bron, anders heet dit plagiaat</a:t>
            </a:r>
          </a:p>
          <a:p>
            <a:endParaRPr lang="nl-BE" dirty="0" smtClean="0"/>
          </a:p>
          <a:p>
            <a:r>
              <a:rPr lang="nl-BE" dirty="0" smtClean="0"/>
              <a:t>Plagiaat in scriptie/portfolio= ONAANVAARDBAAR (!!)</a:t>
            </a:r>
          </a:p>
          <a:p>
            <a:endParaRPr lang="nl-BE" dirty="0" smtClean="0"/>
          </a:p>
          <a:p>
            <a:r>
              <a:rPr lang="nl-BE" dirty="0" smtClean="0"/>
              <a:t>Zal gecontroleerd worden:</a:t>
            </a:r>
          </a:p>
          <a:p>
            <a:pPr lvl="1"/>
            <a:r>
              <a:rPr lang="nl-BE" dirty="0" smtClean="0"/>
              <a:t>Automatisch</a:t>
            </a:r>
          </a:p>
          <a:p>
            <a:pPr lvl="1"/>
            <a:r>
              <a:rPr lang="nl-BE" dirty="0" smtClean="0"/>
              <a:t>Handmatig</a:t>
            </a:r>
          </a:p>
        </p:txBody>
      </p:sp>
      <p:pic>
        <p:nvPicPr>
          <p:cNvPr id="17412" name="Picture 2" descr="http://img.slate.com/media/1/123125/2110822/2156509/2156510/070111_HB_PlagiarismTN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6" y="3500438"/>
            <a:ext cx="19526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3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Evaluatie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</a:t>
            </a:r>
            <a:r>
              <a:rPr lang="en-IE" dirty="0" err="1" smtClean="0"/>
              <a:t>samenspraak</a:t>
            </a:r>
            <a:r>
              <a:rPr lang="en-IE" dirty="0" smtClean="0"/>
              <a:t> met </a:t>
            </a:r>
            <a:r>
              <a:rPr lang="en-IE" dirty="0" err="1" smtClean="0"/>
              <a:t>alle</a:t>
            </a:r>
            <a:r>
              <a:rPr lang="en-IE" dirty="0" smtClean="0"/>
              <a:t> </a:t>
            </a:r>
            <a:r>
              <a:rPr lang="en-IE" dirty="0" err="1" smtClean="0"/>
              <a:t>promotoren</a:t>
            </a:r>
            <a:r>
              <a:rPr lang="en-IE" dirty="0" smtClean="0"/>
              <a:t> (intern en extern)</a:t>
            </a:r>
            <a:endParaRPr lang="en-IE" dirty="0" smtClean="0">
              <a:hlinkClick r:id="" action="ppaction://hlinkfile"/>
            </a:endParaRPr>
          </a:p>
          <a:p>
            <a:endParaRPr lang="en-IE" dirty="0" smtClean="0"/>
          </a:p>
        </p:txBody>
      </p:sp>
      <p:sp>
        <p:nvSpPr>
          <p:cNvPr id="18436" name="Tijdelijke aanduiding voor dianumm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2BD42FDE-69F5-46A3-A850-201D9E45039E}" type="slidenum">
              <a:rPr lang="nl-NL" smtClean="0"/>
              <a:pPr>
                <a:defRPr/>
              </a:pPr>
              <a:t>15</a:t>
            </a:fld>
            <a:endParaRPr lang="nl-NL" smtClean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84" y="2348880"/>
            <a:ext cx="8001000" cy="962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Toelichting git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Stagesyllabus</a:t>
            </a:r>
            <a:r>
              <a:rPr lang="nl-BE" dirty="0" smtClean="0"/>
              <a:t>: </a:t>
            </a:r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</a:t>
            </a:r>
            <a:r>
              <a:rPr lang="nl-BE" dirty="0" smtClean="0">
                <a:hlinkClick r:id="rId2"/>
              </a:rPr>
              <a:t>github.com/AP-Elektronica-ICT/BAP_Stage_Syllabus</a:t>
            </a:r>
            <a:endParaRPr lang="nl-BE" dirty="0" smtClean="0"/>
          </a:p>
          <a:p>
            <a:r>
              <a:rPr lang="nl-BE" dirty="0" smtClean="0"/>
              <a:t>Student voorbeeld </a:t>
            </a:r>
            <a:r>
              <a:rPr lang="nl-BE" dirty="0" err="1" smtClean="0"/>
              <a:t>repo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https://</a:t>
            </a:r>
            <a:r>
              <a:rPr lang="nl-BE" dirty="0" smtClean="0">
                <a:hlinkClick r:id="rId3"/>
              </a:rPr>
              <a:t>github.com/AP-Elektronica-ICT/BAP_Stage_StudentRepo</a:t>
            </a:r>
            <a:r>
              <a:rPr lang="nl-BE" dirty="0" smtClean="0"/>
              <a:t> </a:t>
            </a:r>
          </a:p>
          <a:p>
            <a:r>
              <a:rPr lang="nl-BE" dirty="0" smtClean="0"/>
              <a:t>Eigen </a:t>
            </a:r>
            <a:r>
              <a:rPr lang="nl-BE" dirty="0" err="1" smtClean="0"/>
              <a:t>baprepo</a:t>
            </a:r>
            <a:r>
              <a:rPr lang="nl-BE" dirty="0" smtClean="0"/>
              <a:t> via </a:t>
            </a:r>
            <a:r>
              <a:rPr lang="nl-BE" dirty="0"/>
              <a:t>Classroom : </a:t>
            </a:r>
            <a:r>
              <a:rPr lang="nl-BE" dirty="0">
                <a:hlinkClick r:id="rId4"/>
              </a:rPr>
              <a:t>https://</a:t>
            </a:r>
            <a:r>
              <a:rPr lang="nl-BE" dirty="0" smtClean="0">
                <a:hlinkClick r:id="rId4"/>
              </a:rPr>
              <a:t>classroom.github.com/assignment-invitations/0dc72ab64122870eca584943da29b37d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68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 de onderwerpen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Vrijdag 2/10 </a:t>
            </a:r>
            <a:r>
              <a:rPr lang="nl-BE" dirty="0" err="1" smtClean="0"/>
              <a:t>keues</a:t>
            </a:r>
            <a:r>
              <a:rPr lang="nl-BE" dirty="0"/>
              <a:t> indienen via </a:t>
            </a:r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bit.ly/1jnLfVE</a:t>
            </a:r>
            <a:r>
              <a:rPr lang="nl-BE" dirty="0" smtClean="0"/>
              <a:t> 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82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Referenties</a:t>
            </a:r>
            <a:endParaRPr lang="nl-NL" smtClean="0"/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Draaiboek</a:t>
            </a:r>
          </a:p>
          <a:p>
            <a:endParaRPr lang="nl-BE" smtClean="0"/>
          </a:p>
          <a:p>
            <a:r>
              <a:rPr lang="nl-BE" smtClean="0"/>
              <a:t>Volgende boek:</a:t>
            </a:r>
          </a:p>
          <a:p>
            <a:endParaRPr lang="nl-BE" smtClean="0"/>
          </a:p>
          <a:p>
            <a:endParaRPr lang="nl-NL" smtClean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9D2EE06-CA53-4777-AB66-0EEFBF0DD6A8}" type="slidenum">
              <a:rPr lang="nl-NL" smtClean="0"/>
              <a:pPr>
                <a:defRPr/>
              </a:pPr>
              <a:t>18</a:t>
            </a:fld>
            <a:endParaRPr lang="nl-NL" smtClean="0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4" y="2222500"/>
            <a:ext cx="2725737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0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Stagesyllabus</a:t>
            </a:r>
            <a:endParaRPr lang="nl-NL" dirty="0" smtClean="0"/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“Het heilige boek” van de </a:t>
            </a:r>
            <a:r>
              <a:rPr lang="nl-BE" dirty="0" err="1" smtClean="0"/>
              <a:t>bachelorproef</a:t>
            </a:r>
            <a:endParaRPr lang="nl-BE" dirty="0" smtClean="0"/>
          </a:p>
          <a:p>
            <a:pPr lvl="1"/>
            <a:r>
              <a:rPr lang="nl-BE" dirty="0" smtClean="0"/>
              <a:t>Alle afspraken, data en inleverstukken staan hierin</a:t>
            </a:r>
          </a:p>
          <a:p>
            <a:pPr lvl="2"/>
            <a:r>
              <a:rPr lang="nl-BE" dirty="0" smtClean="0"/>
              <a:t>Waarom</a:t>
            </a:r>
          </a:p>
          <a:p>
            <a:pPr lvl="2"/>
            <a:r>
              <a:rPr lang="nl-BE" dirty="0" smtClean="0"/>
              <a:t>Wanneer</a:t>
            </a:r>
          </a:p>
          <a:p>
            <a:pPr lvl="2"/>
            <a:r>
              <a:rPr lang="nl-BE" dirty="0" smtClean="0"/>
              <a:t>Hoe</a:t>
            </a:r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r>
              <a:rPr lang="nl-BE" dirty="0" smtClean="0"/>
              <a:t>Meest recente </a:t>
            </a:r>
            <a:r>
              <a:rPr lang="nl-BE" dirty="0"/>
              <a:t>versie steeds op</a:t>
            </a:r>
            <a:r>
              <a:rPr lang="nl-BE" dirty="0" smtClean="0"/>
              <a:t>:</a:t>
            </a:r>
          </a:p>
          <a:p>
            <a:r>
              <a:rPr lang="nl-BE" dirty="0"/>
              <a:t>	</a:t>
            </a:r>
            <a:r>
              <a:rPr lang="nl-BE" dirty="0" smtClean="0"/>
              <a:t> </a:t>
            </a:r>
            <a:r>
              <a:rPr lang="nl-BE" dirty="0">
                <a:hlinkClick r:id="rId3"/>
              </a:rPr>
              <a:t>https://</a:t>
            </a:r>
            <a:r>
              <a:rPr lang="nl-BE" dirty="0" smtClean="0">
                <a:hlinkClick r:id="rId3"/>
              </a:rPr>
              <a:t>github.com/AP-Elektronica-ICT/BAP_Stage_Syllabus</a:t>
            </a:r>
            <a:r>
              <a:rPr lang="nl-BE" dirty="0" smtClean="0"/>
              <a:t> </a:t>
            </a:r>
          </a:p>
          <a:p>
            <a:r>
              <a:rPr lang="nl-BE" b="0" i="1" dirty="0"/>
              <a:t>(Versie BB kan soms </a:t>
            </a:r>
            <a:r>
              <a:rPr lang="nl-BE" b="0" i="1" dirty="0" err="1"/>
              <a:t>outdated</a:t>
            </a:r>
            <a:r>
              <a:rPr lang="nl-BE" b="0" i="1" dirty="0"/>
              <a:t> zijn)</a:t>
            </a:r>
          </a:p>
          <a:p>
            <a:pPr lvl="2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8484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“Ja maar ik doe…”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smtClean="0"/>
              <a:t>Draaiboek </a:t>
            </a:r>
            <a:r>
              <a:rPr lang="nl-BE" dirty="0" err="1" smtClean="0"/>
              <a:t>niét</a:t>
            </a:r>
            <a:r>
              <a:rPr lang="nl-BE" dirty="0" smtClean="0"/>
              <a:t> volgen. Enkel “gratis” eindpresentatie geven</a:t>
            </a:r>
          </a:p>
          <a:p>
            <a:r>
              <a:rPr lang="nl-BE" dirty="0" smtClean="0"/>
              <a:t>Erasmus: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smtClean="0"/>
              <a:t>Draaiboek </a:t>
            </a:r>
            <a:r>
              <a:rPr lang="nl-BE" dirty="0" err="1" smtClean="0"/>
              <a:t>niét</a:t>
            </a:r>
            <a:r>
              <a:rPr lang="nl-BE" dirty="0" smtClean="0"/>
              <a:t> volgen, BEHALVE:</a:t>
            </a:r>
          </a:p>
          <a:p>
            <a:pPr marL="800100" lvl="1" indent="-342900"/>
            <a:r>
              <a:rPr lang="nl-BE" dirty="0" smtClean="0"/>
              <a:t>Wekelijkse rapportage aan Belgische promotor</a:t>
            </a:r>
          </a:p>
          <a:p>
            <a:pPr marL="800100" lvl="1" indent="-342900"/>
            <a:r>
              <a:rPr lang="nl-BE" dirty="0" smtClean="0"/>
              <a:t>Afgeven voortgangsverslag én scriptie (Engels)</a:t>
            </a:r>
          </a:p>
          <a:p>
            <a:pPr marL="800100" lvl="1" indent="-342900"/>
            <a:r>
              <a:rPr lang="nl-BE" dirty="0" smtClean="0"/>
              <a:t>Geven eindpresentatie (mogelijk voor minder punten)</a:t>
            </a:r>
          </a:p>
          <a:p>
            <a:r>
              <a:rPr lang="nl-BE" dirty="0" smtClean="0"/>
              <a:t>Stage op bedrijf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Draaiboek </a:t>
            </a:r>
            <a:r>
              <a:rPr lang="nl-BE" dirty="0" smtClean="0"/>
              <a:t>volledig volgen EN:</a:t>
            </a:r>
          </a:p>
          <a:p>
            <a:pPr marL="800100" lvl="1" indent="-342900"/>
            <a:r>
              <a:rPr lang="nl-BE" dirty="0" smtClean="0"/>
              <a:t>Eventuele extra afspraken met bedrijf combineren/integreren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23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Semester 5</a:t>
            </a:r>
          </a:p>
        </p:txBody>
      </p:sp>
      <p:sp>
        <p:nvSpPr>
          <p:cNvPr id="512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lvl="1"/>
            <a:r>
              <a:rPr lang="en-IE" dirty="0" err="1" smtClean="0"/>
              <a:t>Maken</a:t>
            </a:r>
            <a:r>
              <a:rPr lang="en-IE" dirty="0" smtClean="0"/>
              <a:t> van </a:t>
            </a:r>
            <a:r>
              <a:rPr lang="en-IE" dirty="0" err="1" smtClean="0"/>
              <a:t>een</a:t>
            </a:r>
            <a:r>
              <a:rPr lang="en-IE" dirty="0" smtClean="0"/>
              <a:t> elevator pitch</a:t>
            </a:r>
          </a:p>
          <a:p>
            <a:pPr lvl="2"/>
            <a:r>
              <a:rPr lang="en-IE" dirty="0" err="1" smtClean="0"/>
              <a:t>Te</a:t>
            </a:r>
            <a:r>
              <a:rPr lang="en-IE" dirty="0" smtClean="0"/>
              <a:t> </a:t>
            </a:r>
            <a:r>
              <a:rPr lang="en-IE" dirty="0" err="1" smtClean="0"/>
              <a:t>presenteren</a:t>
            </a:r>
            <a:r>
              <a:rPr lang="en-IE" dirty="0" smtClean="0"/>
              <a:t> in </a:t>
            </a:r>
            <a:r>
              <a:rPr lang="en-IE" dirty="0" err="1" smtClean="0"/>
              <a:t>januari</a:t>
            </a:r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ADMINISTRATIE: </a:t>
            </a:r>
            <a:r>
              <a:rPr lang="en-IE" dirty="0" err="1" smtClean="0"/>
              <a:t>Risicoanalyse</a:t>
            </a:r>
            <a:r>
              <a:rPr lang="en-IE" dirty="0" smtClean="0"/>
              <a:t>, </a:t>
            </a:r>
            <a:r>
              <a:rPr lang="en-IE" dirty="0" err="1" smtClean="0"/>
              <a:t>stageovereenkomst</a:t>
            </a:r>
            <a:r>
              <a:rPr lang="en-IE" dirty="0" smtClean="0"/>
              <a:t> en </a:t>
            </a:r>
            <a:r>
              <a:rPr lang="en-IE" dirty="0" err="1" smtClean="0"/>
              <a:t>werkpostfiche</a:t>
            </a:r>
            <a:endParaRPr lang="en-IE" dirty="0" smtClean="0"/>
          </a:p>
          <a:p>
            <a:pPr lvl="2"/>
            <a:r>
              <a:rPr lang="en-IE" dirty="0" smtClean="0"/>
              <a:t>=&gt; </a:t>
            </a:r>
            <a:r>
              <a:rPr lang="en-IE" dirty="0" err="1" smtClean="0"/>
              <a:t>dhr</a:t>
            </a:r>
            <a:r>
              <a:rPr lang="en-IE" dirty="0" smtClean="0"/>
              <a:t> Smets</a:t>
            </a:r>
          </a:p>
        </p:txBody>
      </p:sp>
    </p:spTree>
    <p:extLst>
      <p:ext uri="{BB962C8B-B14F-4D97-AF65-F5344CB8AC3E}">
        <p14:creationId xmlns:p14="http://schemas.microsoft.com/office/powerpoint/2010/main" val="24929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Stage-administratie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Lees </a:t>
            </a:r>
            <a:r>
              <a:rPr lang="en-IE" dirty="0" err="1" smtClean="0"/>
              <a:t>stagereglement</a:t>
            </a:r>
            <a:r>
              <a:rPr lang="en-IE" dirty="0" smtClean="0"/>
              <a:t> (BB)</a:t>
            </a:r>
          </a:p>
          <a:p>
            <a:endParaRPr lang="en-IE" dirty="0" smtClean="0"/>
          </a:p>
          <a:p>
            <a:r>
              <a:rPr lang="en-IE" dirty="0" smtClean="0"/>
              <a:t>Stage </a:t>
            </a:r>
            <a:r>
              <a:rPr lang="en-IE" dirty="0" err="1" smtClean="0"/>
              <a:t>kan</a:t>
            </a:r>
            <a:r>
              <a:rPr lang="en-IE" dirty="0" smtClean="0"/>
              <a:t> </a:t>
            </a:r>
            <a:r>
              <a:rPr lang="en-IE" dirty="0" err="1" smtClean="0"/>
              <a:t>niet</a:t>
            </a:r>
            <a:r>
              <a:rPr lang="en-IE" dirty="0" smtClean="0"/>
              <a:t> </a:t>
            </a:r>
            <a:r>
              <a:rPr lang="en-IE" dirty="0" err="1" smtClean="0"/>
              <a:t>beginnen</a:t>
            </a:r>
            <a:r>
              <a:rPr lang="en-IE" dirty="0" smtClean="0"/>
              <a:t> </a:t>
            </a:r>
            <a:r>
              <a:rPr lang="en-IE" dirty="0" err="1" smtClean="0"/>
              <a:t>zonder</a:t>
            </a:r>
            <a:r>
              <a:rPr lang="en-IE" dirty="0" smtClean="0"/>
              <a:t> </a:t>
            </a:r>
            <a:r>
              <a:rPr lang="en-IE" dirty="0" err="1" smtClean="0"/>
              <a:t>invullen</a:t>
            </a:r>
            <a:r>
              <a:rPr lang="en-IE" dirty="0" smtClean="0"/>
              <a:t> </a:t>
            </a:r>
            <a:r>
              <a:rPr lang="en-IE" dirty="0" err="1" smtClean="0"/>
              <a:t>nodige</a:t>
            </a:r>
            <a:r>
              <a:rPr lang="en-IE" dirty="0" smtClean="0"/>
              <a:t> </a:t>
            </a:r>
            <a:r>
              <a:rPr lang="en-IE" dirty="0" err="1" smtClean="0"/>
              <a:t>documenten</a:t>
            </a:r>
            <a:r>
              <a:rPr lang="en-IE" dirty="0" smtClean="0"/>
              <a:t>. </a:t>
            </a:r>
          </a:p>
          <a:p>
            <a:pPr lvl="1"/>
            <a:r>
              <a:rPr lang="en-IE" dirty="0" err="1" smtClean="0"/>
              <a:t>Coordinatie</a:t>
            </a:r>
            <a:r>
              <a:rPr lang="en-IE" dirty="0" smtClean="0"/>
              <a:t> </a:t>
            </a:r>
            <a:r>
              <a:rPr lang="en-IE" dirty="0" err="1" smtClean="0"/>
              <a:t>stagedocumenten</a:t>
            </a:r>
            <a:r>
              <a:rPr lang="en-IE" dirty="0" smtClean="0"/>
              <a:t>: M. Smets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r>
              <a:rPr lang="en-IE" b="1" u="sng" dirty="0" err="1" smtClean="0">
                <a:solidFill>
                  <a:srgbClr val="FF0000"/>
                </a:solidFill>
              </a:rPr>
              <a:t>Alles</a:t>
            </a:r>
            <a:r>
              <a:rPr lang="en-IE" b="1" u="sng" dirty="0" smtClean="0">
                <a:solidFill>
                  <a:srgbClr val="FF0000"/>
                </a:solidFill>
              </a:rPr>
              <a:t> ten </a:t>
            </a:r>
            <a:r>
              <a:rPr lang="en-IE" b="1" u="sng" dirty="0" err="1" smtClean="0">
                <a:solidFill>
                  <a:srgbClr val="FF0000"/>
                </a:solidFill>
              </a:rPr>
              <a:t>laatste</a:t>
            </a:r>
            <a:r>
              <a:rPr lang="en-IE" b="1" u="sng" dirty="0" smtClean="0">
                <a:solidFill>
                  <a:srgbClr val="FF0000"/>
                </a:solidFill>
              </a:rPr>
              <a:t> in </a:t>
            </a:r>
            <a:r>
              <a:rPr lang="en-IE" b="1" u="sng" dirty="0" err="1" smtClean="0">
                <a:solidFill>
                  <a:srgbClr val="FF0000"/>
                </a:solidFill>
              </a:rPr>
              <a:t>lesweek</a:t>
            </a:r>
            <a:r>
              <a:rPr lang="en-IE" b="1" u="sng" dirty="0" smtClean="0">
                <a:solidFill>
                  <a:srgbClr val="FF0000"/>
                </a:solidFill>
              </a:rPr>
              <a:t> 13 in 3voud </a:t>
            </a:r>
            <a:r>
              <a:rPr lang="en-IE" b="1" u="sng" dirty="0" err="1" smtClean="0">
                <a:solidFill>
                  <a:srgbClr val="FF0000"/>
                </a:solidFill>
              </a:rPr>
              <a:t>afgetekend</a:t>
            </a:r>
            <a:r>
              <a:rPr lang="en-IE" b="1" u="sng" dirty="0" smtClean="0">
                <a:solidFill>
                  <a:srgbClr val="FF0000"/>
                </a:solidFill>
              </a:rPr>
              <a:t> </a:t>
            </a:r>
            <a:r>
              <a:rPr lang="en-IE" b="1" u="sng" dirty="0" err="1" smtClean="0">
                <a:solidFill>
                  <a:srgbClr val="FF0000"/>
                </a:solidFill>
              </a:rPr>
              <a:t>afgeven</a:t>
            </a:r>
            <a:r>
              <a:rPr lang="en-IE" b="1" u="sng" dirty="0" smtClean="0">
                <a:solidFill>
                  <a:srgbClr val="FF0000"/>
                </a:solidFill>
              </a:rPr>
              <a:t> </a:t>
            </a:r>
            <a:r>
              <a:rPr lang="en-IE" b="1" u="sng" dirty="0" err="1" smtClean="0">
                <a:solidFill>
                  <a:srgbClr val="FF0000"/>
                </a:solidFill>
              </a:rPr>
              <a:t>bij</a:t>
            </a:r>
            <a:r>
              <a:rPr lang="en-IE" b="1" u="sng" dirty="0" smtClean="0">
                <a:solidFill>
                  <a:srgbClr val="FF0000"/>
                </a:solidFill>
              </a:rPr>
              <a:t> </a:t>
            </a:r>
            <a:r>
              <a:rPr lang="en-IE" b="1" u="sng" dirty="0" err="1" smtClean="0">
                <a:solidFill>
                  <a:srgbClr val="FF0000"/>
                </a:solidFill>
              </a:rPr>
              <a:t>dhr</a:t>
            </a:r>
            <a:r>
              <a:rPr lang="en-IE" b="1" u="sng" dirty="0" smtClean="0">
                <a:solidFill>
                  <a:srgbClr val="FF0000"/>
                </a:solidFill>
              </a:rPr>
              <a:t>. Smets</a:t>
            </a:r>
          </a:p>
        </p:txBody>
      </p:sp>
    </p:spTree>
    <p:extLst>
      <p:ext uri="{BB962C8B-B14F-4D97-AF65-F5344CB8AC3E}">
        <p14:creationId xmlns:p14="http://schemas.microsoft.com/office/powerpoint/2010/main" val="3635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Semester 6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Stage</a:t>
            </a:r>
          </a:p>
          <a:p>
            <a:endParaRPr lang="nl-BE" dirty="0" smtClean="0"/>
          </a:p>
          <a:p>
            <a:r>
              <a:rPr lang="nl-BE" dirty="0" smtClean="0"/>
              <a:t>Wekelijkse vorderingssessie</a:t>
            </a:r>
          </a:p>
          <a:p>
            <a:endParaRPr lang="nl-BE" dirty="0" smtClean="0"/>
          </a:p>
          <a:p>
            <a:r>
              <a:rPr lang="nl-BE" dirty="0" err="1" smtClean="0"/>
              <a:t>VGV’s</a:t>
            </a:r>
            <a:r>
              <a:rPr lang="nl-BE" dirty="0" smtClean="0"/>
              <a:t>  </a:t>
            </a:r>
          </a:p>
          <a:p>
            <a:endParaRPr lang="nl-BE" dirty="0" smtClean="0"/>
          </a:p>
          <a:p>
            <a:r>
              <a:rPr lang="nl-BE" dirty="0" smtClean="0"/>
              <a:t>Test- en finale scriptie</a:t>
            </a:r>
          </a:p>
          <a:p>
            <a:endParaRPr lang="nl-BE" dirty="0" smtClean="0"/>
          </a:p>
          <a:p>
            <a:r>
              <a:rPr lang="nl-BE" dirty="0" smtClean="0"/>
              <a:t>Portfolio</a:t>
            </a:r>
          </a:p>
          <a:p>
            <a:endParaRPr lang="nl-BE" dirty="0"/>
          </a:p>
          <a:p>
            <a:r>
              <a:rPr lang="nl-BE" dirty="0" smtClean="0"/>
              <a:t>Eindpresentatie</a:t>
            </a:r>
          </a:p>
          <a:p>
            <a:endParaRPr lang="nl-BE" dirty="0"/>
          </a:p>
          <a:p>
            <a:r>
              <a:rPr lang="nl-BE" dirty="0" smtClean="0"/>
              <a:t>Video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175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Stage</a:t>
            </a:r>
          </a:p>
        </p:txBody>
      </p:sp>
      <p:sp>
        <p:nvSpPr>
          <p:cNvPr id="10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Combinatie</a:t>
            </a:r>
            <a:r>
              <a:rPr lang="en-IE" dirty="0" smtClean="0"/>
              <a:t> stage/</a:t>
            </a:r>
            <a:r>
              <a:rPr lang="en-IE" dirty="0" err="1" smtClean="0"/>
              <a:t>bachelorproef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err="1" smtClean="0"/>
              <a:t>Bijhouden</a:t>
            </a:r>
            <a:r>
              <a:rPr lang="en-IE" dirty="0" smtClean="0"/>
              <a:t> van </a:t>
            </a:r>
            <a:r>
              <a:rPr lang="en-IE" dirty="0" err="1" smtClean="0"/>
              <a:t>een</a:t>
            </a:r>
            <a:r>
              <a:rPr lang="en-IE" dirty="0" smtClean="0"/>
              <a:t> logbook (</a:t>
            </a:r>
            <a:r>
              <a:rPr lang="en-IE" dirty="0" err="1" smtClean="0"/>
              <a:t>zie</a:t>
            </a:r>
            <a:r>
              <a:rPr lang="en-IE" dirty="0" smtClean="0"/>
              <a:t> </a:t>
            </a:r>
            <a:r>
              <a:rPr lang="en-IE" dirty="0" err="1" smtClean="0"/>
              <a:t>github</a:t>
            </a:r>
            <a:r>
              <a:rPr lang="en-IE" dirty="0" smtClean="0"/>
              <a:t>)</a:t>
            </a:r>
          </a:p>
          <a:p>
            <a:pPr lvl="1"/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11268" name="Tijdelijke aanduiding voor dianumm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FD1D02AD-A2B3-4872-8008-DED77232D1CC}" type="slidenum">
              <a:rPr lang="nl-NL" smtClean="0"/>
              <a:pPr>
                <a:defRPr/>
              </a:pPr>
              <a:t>7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8302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Wekelijkse vorderingssessie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Vaste</a:t>
            </a:r>
            <a:r>
              <a:rPr lang="en-IE" dirty="0" smtClean="0"/>
              <a:t> moment om </a:t>
            </a:r>
            <a:r>
              <a:rPr lang="en-IE" dirty="0" err="1" smtClean="0"/>
              <a:t>wekelijks</a:t>
            </a:r>
            <a:r>
              <a:rPr lang="en-IE" dirty="0" smtClean="0"/>
              <a:t> </a:t>
            </a:r>
            <a:r>
              <a:rPr lang="en-IE" dirty="0" err="1" smtClean="0"/>
              <a:t>voortgang</a:t>
            </a:r>
            <a:r>
              <a:rPr lang="en-IE" dirty="0" smtClean="0"/>
              <a:t> </a:t>
            </a:r>
            <a:r>
              <a:rPr lang="en-IE" dirty="0" err="1" smtClean="0"/>
              <a:t>aan</a:t>
            </a:r>
            <a:r>
              <a:rPr lang="en-IE" dirty="0" smtClean="0"/>
              <a:t> AP promotor </a:t>
            </a:r>
            <a:r>
              <a:rPr lang="en-IE" dirty="0" err="1" smtClean="0"/>
              <a:t>te</a:t>
            </a:r>
            <a:r>
              <a:rPr lang="en-IE" dirty="0" smtClean="0"/>
              <a:t> </a:t>
            </a:r>
            <a:r>
              <a:rPr lang="en-IE" dirty="0" err="1" smtClean="0"/>
              <a:t>melden</a:t>
            </a:r>
            <a:r>
              <a:rPr lang="en-IE" dirty="0" smtClean="0"/>
              <a:t> </a:t>
            </a:r>
          </a:p>
          <a:p>
            <a:endParaRPr lang="en-IE" dirty="0" smtClean="0"/>
          </a:p>
          <a:p>
            <a:pPr lvl="1"/>
            <a:r>
              <a:rPr lang="en-IE" dirty="0" err="1" smtClean="0"/>
              <a:t>Afspreken</a:t>
            </a:r>
            <a:r>
              <a:rPr lang="en-IE" dirty="0" smtClean="0"/>
              <a:t> met interne promotor: mag </a:t>
            </a:r>
            <a:r>
              <a:rPr lang="en-IE" dirty="0" err="1" smtClean="0"/>
              <a:t>schriftelijk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8023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Voortgangsverslag </a:t>
            </a:r>
            <a:br>
              <a:rPr lang="nl-BE" dirty="0" smtClean="0"/>
            </a:br>
            <a:r>
              <a:rPr lang="nl-BE" dirty="0" smtClean="0"/>
              <a:t>(VGV)	</a:t>
            </a: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Sjabloon op BB</a:t>
            </a:r>
          </a:p>
          <a:p>
            <a:endParaRPr lang="nl-BE" smtClean="0"/>
          </a:p>
          <a:p>
            <a:r>
              <a:rPr lang="nl-BE" smtClean="0"/>
              <a:t>Bevat een duidelijke samenvatting van de progressie, problemen, nieuwe contacten etc.</a:t>
            </a:r>
          </a:p>
        </p:txBody>
      </p:sp>
    </p:spTree>
    <p:extLst>
      <p:ext uri="{BB962C8B-B14F-4D97-AF65-F5344CB8AC3E}">
        <p14:creationId xmlns:p14="http://schemas.microsoft.com/office/powerpoint/2010/main" val="4238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el">
  <a:themeElements>
    <a:clrScheme name="Essentie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486</TotalTime>
  <Words>439</Words>
  <Application>Microsoft Office PowerPoint</Application>
  <PresentationFormat>Breedbeeld</PresentationFormat>
  <Paragraphs>143</Paragraphs>
  <Slides>18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Essentieel</vt:lpstr>
      <vt:lpstr>BAP 15-16</vt:lpstr>
      <vt:lpstr>Stagesyllabus</vt:lpstr>
      <vt:lpstr>“Ja maar ik doe…”</vt:lpstr>
      <vt:lpstr>Semester 5</vt:lpstr>
      <vt:lpstr>Stage-administratie</vt:lpstr>
      <vt:lpstr>Semester 6</vt:lpstr>
      <vt:lpstr>Stage</vt:lpstr>
      <vt:lpstr>Wekelijkse vorderingssessie</vt:lpstr>
      <vt:lpstr>Voortgangsverslag  (VGV) </vt:lpstr>
      <vt:lpstr>Scriptie</vt:lpstr>
      <vt:lpstr>Portfolio</vt:lpstr>
      <vt:lpstr>Communicatie</vt:lpstr>
      <vt:lpstr>Problemen</vt:lpstr>
      <vt:lpstr>Plagiaat</vt:lpstr>
      <vt:lpstr>Evaluatie</vt:lpstr>
      <vt:lpstr>Toelichting git</vt:lpstr>
      <vt:lpstr>Over de onderwerpen</vt:lpstr>
      <vt:lpstr>Referenties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Bachelorproef</dc:title>
  <dc:creator>Tim</dc:creator>
  <cp:lastModifiedBy>Tim Dams</cp:lastModifiedBy>
  <cp:revision>31</cp:revision>
  <dcterms:created xsi:type="dcterms:W3CDTF">2011-09-22T08:01:02Z</dcterms:created>
  <dcterms:modified xsi:type="dcterms:W3CDTF">2016-05-26T11:20:43Z</dcterms:modified>
</cp:coreProperties>
</file>