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1"/>
  </p:notesMasterIdLst>
  <p:handoutMasterIdLst>
    <p:handoutMasterId r:id="rId42"/>
  </p:handoutMasterIdLst>
  <p:sldIdLst>
    <p:sldId id="542" r:id="rId2"/>
    <p:sldId id="419" r:id="rId3"/>
    <p:sldId id="481" r:id="rId4"/>
    <p:sldId id="482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9" r:id="rId26"/>
    <p:sldId id="523" r:id="rId27"/>
    <p:sldId id="524" r:id="rId28"/>
    <p:sldId id="528" r:id="rId29"/>
    <p:sldId id="532" r:id="rId30"/>
    <p:sldId id="525" r:id="rId31"/>
    <p:sldId id="534" r:id="rId32"/>
    <p:sldId id="531" r:id="rId33"/>
    <p:sldId id="533" r:id="rId34"/>
    <p:sldId id="535" r:id="rId35"/>
    <p:sldId id="536" r:id="rId36"/>
    <p:sldId id="538" r:id="rId37"/>
    <p:sldId id="539" r:id="rId38"/>
    <p:sldId id="540" r:id="rId39"/>
    <p:sldId id="543" r:id="rId4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54" autoAdjust="0"/>
  </p:normalViewPr>
  <p:slideViewPr>
    <p:cSldViewPr showGuides="1">
      <p:cViewPr varScale="1">
        <p:scale>
          <a:sx n="68" d="100"/>
          <a:sy n="68" d="100"/>
        </p:scale>
        <p:origin x="5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3/10/2017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3/10/2017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6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3983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00645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5944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879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55753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618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33594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85791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034833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190362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81660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36902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9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  <p:sldLayoutId id="2147483678" r:id="rId13"/>
    <p:sldLayoutId id="2147483679" r:id="rId14"/>
    <p:sldLayoutId id="2147483688" r:id="rId15"/>
    <p:sldLayoutId id="2147483687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admin@contoso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mailto:user@contoso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nl-NL" dirty="0"/>
              <a:t>ASP.NET Security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129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SchoolContext.cs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52" y="1256734"/>
            <a:ext cx="8928992" cy="550664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863752" y="3861048"/>
            <a:ext cx="5328592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318840" y="5263773"/>
            <a:ext cx="588161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22" name="Picture 2" descr="Tables in SS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846187"/>
            <a:ext cx="2524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0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Registeer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A0AE"/>
                </a:solidFill>
              </a:rPr>
              <a:t>SchoolContext</a:t>
            </a:r>
            <a:r>
              <a:rPr lang="fr-BE" sz="2800" dirty="0"/>
              <a:t> as a service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539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126775"/>
            <a:ext cx="11077575" cy="37052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935760" y="3134887"/>
            <a:ext cx="1944216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8256240" y="3366000"/>
            <a:ext cx="2664296" cy="423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66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 </a:t>
            </a:r>
          </a:p>
          <a:p>
            <a:r>
              <a:rPr lang="nl-BE" dirty="0" err="1"/>
              <a:t>DbInitializer.cs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2157"/>
          </a:xfrm>
        </p:spPr>
        <p:txBody>
          <a:bodyPr>
            <a:normAutofit fontScale="90000"/>
          </a:bodyPr>
          <a:lstStyle/>
          <a:p>
            <a:r>
              <a:rPr lang="fr-BE" dirty="0"/>
              <a:t>Test Data </a:t>
            </a:r>
            <a:br>
              <a:rPr lang="fr-BE" dirty="0"/>
            </a:br>
            <a:r>
              <a:rPr lang="fr-BE" sz="2000" dirty="0"/>
              <a:t>(</a:t>
            </a:r>
            <a:r>
              <a:rPr lang="fr-BE" sz="2000" dirty="0" err="1"/>
              <a:t>uit</a:t>
            </a:r>
            <a:r>
              <a:rPr lang="fr-BE" sz="2000" dirty="0"/>
              <a:t> 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75941"/>
            <a:ext cx="8126370" cy="657520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367808" y="602896"/>
            <a:ext cx="38164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367808" y="1077842"/>
            <a:ext cx="3816424" cy="12710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367808" y="5096593"/>
            <a:ext cx="3816424" cy="12127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17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Test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311023"/>
            <a:ext cx="7344816" cy="542447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503712" y="1844824"/>
            <a:ext cx="187220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81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9494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40768"/>
            <a:ext cx="8429625" cy="17240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89732" y="1851529"/>
            <a:ext cx="2841972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r="13743"/>
          <a:stretch/>
        </p:blipFill>
        <p:spPr>
          <a:xfrm>
            <a:off x="191344" y="3296321"/>
            <a:ext cx="8429625" cy="24384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589732" y="5090613"/>
            <a:ext cx="42101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265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9042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Run</a:t>
            </a:r>
            <a:r>
              <a:rPr lang="fr-BE" dirty="0"/>
              <a:t> The Application (CTRL-F5)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98790"/>
            <a:ext cx="9972675" cy="16383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080490"/>
            <a:ext cx="997267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52" y="4005065"/>
            <a:ext cx="3449515" cy="2746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93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017224"/>
            <a:ext cx="8112224" cy="4428000"/>
          </a:xfrm>
        </p:spPr>
        <p:txBody>
          <a:bodyPr>
            <a:normAutofit/>
          </a:bodyPr>
          <a:lstStyle/>
          <a:p>
            <a:r>
              <a:rPr lang="fr-BE" sz="2000" dirty="0"/>
              <a:t>Via </a:t>
            </a:r>
            <a:r>
              <a:rPr lang="fr-BE" sz="2000" i="1" dirty="0">
                <a:solidFill>
                  <a:srgbClr val="00A0AE"/>
                </a:solidFill>
              </a:rPr>
              <a:t>Data Migrations</a:t>
            </a:r>
            <a:endParaRPr lang="fr-BE" sz="2000" dirty="0">
              <a:solidFill>
                <a:srgbClr val="00A0AE"/>
              </a:solidFill>
            </a:endParaRPr>
          </a:p>
          <a:p>
            <a:r>
              <a:rPr lang="fr-BE" sz="2000" dirty="0">
                <a:solidFill>
                  <a:schemeClr val="accent6">
                    <a:lumMod val="10000"/>
                  </a:schemeClr>
                </a:solidFill>
              </a:rPr>
              <a:t>Open </a:t>
            </a:r>
            <a:r>
              <a:rPr lang="fr-BE" sz="2000" i="1" dirty="0" err="1">
                <a:solidFill>
                  <a:srgbClr val="00A0AE"/>
                </a:solidFill>
              </a:rPr>
              <a:t>CreateIdentitySchema.cs</a:t>
            </a:r>
            <a:endParaRPr lang="fr-BE" sz="2000" i="1" dirty="0">
              <a:solidFill>
                <a:srgbClr val="00A0AE"/>
              </a:solidFill>
            </a:endParaRPr>
          </a:p>
          <a:p>
            <a:r>
              <a:rPr lang="fr-BE" sz="2000" dirty="0" err="1">
                <a:solidFill>
                  <a:schemeClr val="tx1"/>
                </a:solidFill>
              </a:rPr>
              <a:t>Door</a:t>
            </a:r>
            <a:r>
              <a:rPr lang="fr-BE" sz="2000" dirty="0">
                <a:solidFill>
                  <a:schemeClr val="tx1"/>
                </a:solidFill>
              </a:rPr>
              <a:t> </a:t>
            </a:r>
            <a:r>
              <a:rPr lang="fr-BE" sz="2000" dirty="0" err="1">
                <a:solidFill>
                  <a:schemeClr val="tx1"/>
                </a:solidFill>
              </a:rPr>
              <a:t>bij</a:t>
            </a:r>
            <a:r>
              <a:rPr lang="fr-BE" sz="2000" dirty="0">
                <a:solidFill>
                  <a:schemeClr val="tx1"/>
                </a:solidFill>
              </a:rPr>
              <a:t> de </a:t>
            </a:r>
            <a:r>
              <a:rPr lang="fr-BE" sz="2000" dirty="0" err="1">
                <a:solidFill>
                  <a:schemeClr val="tx1"/>
                </a:solidFill>
              </a:rPr>
              <a:t>creatie</a:t>
            </a:r>
            <a:r>
              <a:rPr lang="fr-BE" sz="2000" dirty="0">
                <a:solidFill>
                  <a:schemeClr val="tx1"/>
                </a:solidFill>
              </a:rPr>
              <a:t> v/h </a:t>
            </a:r>
            <a:r>
              <a:rPr lang="fr-BE" sz="2000" dirty="0" err="1">
                <a:solidFill>
                  <a:schemeClr val="tx1"/>
                </a:solidFill>
              </a:rPr>
              <a:t>project</a:t>
            </a:r>
            <a:r>
              <a:rPr lang="fr-BE" sz="2000" dirty="0">
                <a:solidFill>
                  <a:schemeClr val="tx1"/>
                </a:solidFill>
              </a:rPr>
              <a:t> te </a:t>
            </a:r>
            <a:r>
              <a:rPr lang="fr-BE" sz="2000" dirty="0" err="1">
                <a:solidFill>
                  <a:schemeClr val="tx1"/>
                </a:solidFill>
              </a:rPr>
              <a:t>kiezen</a:t>
            </a:r>
            <a:r>
              <a:rPr lang="fr-BE" sz="2000" dirty="0">
                <a:solidFill>
                  <a:schemeClr val="tx1"/>
                </a:solidFill>
              </a:rPr>
              <a:t> </a:t>
            </a:r>
            <a:r>
              <a:rPr lang="fr-BE" sz="2000" dirty="0" err="1">
                <a:solidFill>
                  <a:schemeClr val="tx1"/>
                </a:solidFill>
              </a:rPr>
              <a:t>voor</a:t>
            </a:r>
            <a:r>
              <a:rPr lang="fr-BE" sz="2000" dirty="0">
                <a:solidFill>
                  <a:schemeClr val="tx1"/>
                </a:solidFill>
              </a:rPr>
              <a:t> </a:t>
            </a:r>
            <a:r>
              <a:rPr lang="fr-BE" sz="2000" i="1" dirty="0" err="1">
                <a:solidFill>
                  <a:schemeClr val="tx1"/>
                </a:solidFill>
              </a:rPr>
              <a:t>Inidividual</a:t>
            </a:r>
            <a:r>
              <a:rPr lang="fr-BE" sz="2000" i="1" dirty="0">
                <a:solidFill>
                  <a:schemeClr val="tx1"/>
                </a:solidFill>
              </a:rPr>
              <a:t> User </a:t>
            </a:r>
            <a:r>
              <a:rPr lang="fr-BE" sz="2000" i="1" dirty="0" err="1">
                <a:solidFill>
                  <a:schemeClr val="tx1"/>
                </a:solidFill>
              </a:rPr>
              <a:t>Accounts</a:t>
            </a:r>
            <a:r>
              <a:rPr lang="fr-BE" sz="2000" i="1" dirty="0">
                <a:solidFill>
                  <a:schemeClr val="tx1"/>
                </a:solidFill>
              </a:rPr>
              <a:t> </a:t>
            </a:r>
            <a:r>
              <a:rPr lang="fr-BE" sz="2000" dirty="0" err="1">
                <a:solidFill>
                  <a:schemeClr val="tx1"/>
                </a:solidFill>
              </a:rPr>
              <a:t>werd</a:t>
            </a:r>
            <a:r>
              <a:rPr lang="fr-BE" sz="2000" dirty="0">
                <a:solidFill>
                  <a:schemeClr val="tx1"/>
                </a:solidFill>
              </a:rPr>
              <a:t> dit </a:t>
            </a:r>
            <a:r>
              <a:rPr lang="fr-BE" sz="2000" dirty="0" err="1">
                <a:solidFill>
                  <a:schemeClr val="tx1"/>
                </a:solidFill>
              </a:rPr>
              <a:t>migratiescript</a:t>
            </a:r>
            <a:r>
              <a:rPr lang="fr-BE" sz="2000" dirty="0">
                <a:solidFill>
                  <a:schemeClr val="tx1"/>
                </a:solidFill>
              </a:rPr>
              <a:t> al </a:t>
            </a:r>
            <a:r>
              <a:rPr lang="fr-BE" sz="2000" dirty="0" err="1">
                <a:solidFill>
                  <a:schemeClr val="tx1"/>
                </a:solidFill>
              </a:rPr>
              <a:t>klaar</a:t>
            </a:r>
            <a:r>
              <a:rPr lang="fr-BE" sz="2000" dirty="0">
                <a:solidFill>
                  <a:schemeClr val="tx1"/>
                </a:solidFill>
              </a:rPr>
              <a:t> </a:t>
            </a:r>
            <a:r>
              <a:rPr lang="fr-BE" sz="2000" dirty="0" err="1">
                <a:solidFill>
                  <a:schemeClr val="tx1"/>
                </a:solidFill>
              </a:rPr>
              <a:t>gezet</a:t>
            </a:r>
            <a:r>
              <a:rPr lang="fr-BE" sz="2000" dirty="0">
                <a:solidFill>
                  <a:schemeClr val="tx1"/>
                </a:solidFill>
              </a:rPr>
              <a:t> </a:t>
            </a:r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3166"/>
          </a:xfrm>
        </p:spPr>
        <p:txBody>
          <a:bodyPr>
            <a:normAutofit fontScale="90000"/>
          </a:bodyPr>
          <a:lstStyle/>
          <a:p>
            <a:r>
              <a:rPr lang="fr-BE" dirty="0"/>
              <a:t>Extra Security 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80547"/>
            <a:ext cx="4162425" cy="24288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41" y="2789969"/>
            <a:ext cx="8343946" cy="396117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4223792" y="3177084"/>
            <a:ext cx="3888432" cy="4679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351584" y="3725230"/>
            <a:ext cx="3096344" cy="4679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16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8395"/>
          </a:xfrm>
        </p:spPr>
        <p:txBody>
          <a:bodyPr>
            <a:normAutofit fontScale="90000"/>
          </a:bodyPr>
          <a:lstStyle/>
          <a:p>
            <a:r>
              <a:rPr lang="fr-BE" dirty="0"/>
              <a:t>Security 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340768"/>
            <a:ext cx="7925892" cy="533837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91544" y="1224614"/>
            <a:ext cx="3096344" cy="8362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8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fr-BE" dirty="0" err="1"/>
              <a:t>Ofwel</a:t>
            </a:r>
            <a:r>
              <a:rPr lang="fr-BE" dirty="0"/>
              <a:t> </a:t>
            </a:r>
          </a:p>
          <a:p>
            <a:pPr lvl="1"/>
            <a:r>
              <a:rPr lang="fr-BE" dirty="0">
                <a:solidFill>
                  <a:srgbClr val="FFC000"/>
                </a:solidFill>
              </a:rPr>
              <a:t>via de command prompt</a:t>
            </a:r>
          </a:p>
          <a:p>
            <a:pPr lvl="1"/>
            <a:r>
              <a:rPr lang="fr-BE" dirty="0" err="1">
                <a:solidFill>
                  <a:srgbClr val="00B050"/>
                </a:solidFill>
              </a:rPr>
              <a:t>door</a:t>
            </a:r>
            <a:r>
              <a:rPr lang="fr-BE" dirty="0">
                <a:solidFill>
                  <a:srgbClr val="00B050"/>
                </a:solidFill>
              </a:rPr>
              <a:t> het </a:t>
            </a:r>
            <a:r>
              <a:rPr lang="fr-BE" dirty="0" err="1">
                <a:solidFill>
                  <a:srgbClr val="00B050"/>
                </a:solidFill>
              </a:rPr>
              <a:t>Contoso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University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project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zelf</a:t>
            </a:r>
            <a:endParaRPr lang="fr-BE" dirty="0">
              <a:solidFill>
                <a:srgbClr val="00B050"/>
              </a:solidFill>
            </a:endParaRPr>
          </a:p>
          <a:p>
            <a:endParaRPr lang="fr-BE" dirty="0"/>
          </a:p>
          <a:p>
            <a:r>
              <a:rPr lang="fr-BE" dirty="0"/>
              <a:t>Login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1344" y="217818"/>
            <a:ext cx="10058400" cy="86539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Migratiescript</a:t>
            </a:r>
            <a:r>
              <a:rPr lang="fr-BE" dirty="0"/>
              <a:t> </a:t>
            </a:r>
            <a:r>
              <a:rPr lang="fr-BE" dirty="0" err="1"/>
              <a:t>toepassen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74079"/>
            <a:ext cx="4738117" cy="65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071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Apply</a:t>
            </a:r>
            <a:r>
              <a:rPr lang="fr-BE" dirty="0"/>
              <a:t> Migrations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324404"/>
            <a:ext cx="7424033" cy="542674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147545" y="3284984"/>
            <a:ext cx="5244599" cy="100811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47544" y="4474516"/>
            <a:ext cx="1644200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604" y="3284984"/>
            <a:ext cx="3709852" cy="100811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2997687" y="2553887"/>
            <a:ext cx="2018193" cy="2990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115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91344" y="2060848"/>
            <a:ext cx="12000656" cy="3519152"/>
          </a:xfrm>
        </p:spPr>
        <p:txBody>
          <a:bodyPr>
            <a:normAutofit/>
          </a:bodyPr>
          <a:lstStyle/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Contoso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University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Data Migrations</a:t>
            </a: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Users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en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Roles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Authentication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Authorization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Areas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/>
              <a:t>Security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88714"/>
            <a:ext cx="2736304" cy="324617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623392" y="2708920"/>
            <a:ext cx="2160240" cy="16231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4718335"/>
            <a:ext cx="11809312" cy="111993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35882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Register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47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Authentication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27" y="1329414"/>
            <a:ext cx="5693945" cy="541488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503712" y="3501008"/>
            <a:ext cx="3960440" cy="6480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14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requirements</a:t>
            </a:r>
            <a:r>
              <a:rPr lang="fr-BE" dirty="0"/>
              <a:t> </a:t>
            </a:r>
            <a:r>
              <a:rPr lang="fr-BE" sz="2400" dirty="0"/>
              <a:t>(startup.cs.txt </a:t>
            </a:r>
            <a:r>
              <a:rPr lang="fr-BE" sz="2400" dirty="0" err="1"/>
              <a:t>uit</a:t>
            </a:r>
            <a:r>
              <a:rPr lang="fr-BE" sz="2400" dirty="0"/>
              <a:t> </a:t>
            </a:r>
            <a:r>
              <a:rPr lang="fr-BE" sz="2400" dirty="0" err="1"/>
              <a:t>resources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88" y="1370841"/>
            <a:ext cx="7458223" cy="535133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711624" y="2204864"/>
            <a:ext cx="7200800" cy="43111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999656" y="2564904"/>
            <a:ext cx="4464496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56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377264"/>
            <a:ext cx="12192000" cy="4428000"/>
          </a:xfrm>
        </p:spPr>
        <p:txBody>
          <a:bodyPr/>
          <a:lstStyle/>
          <a:p>
            <a:r>
              <a:rPr lang="fr-BE" dirty="0" err="1"/>
              <a:t>Register</a:t>
            </a:r>
            <a:endParaRPr lang="fr-BE" dirty="0"/>
          </a:p>
          <a:p>
            <a:r>
              <a:rPr lang="fr-BE" dirty="0">
                <a:hlinkClick r:id="rId2"/>
              </a:rPr>
              <a:t>admin@contoso.com</a:t>
            </a:r>
            <a:endParaRPr lang="fr-BE" dirty="0"/>
          </a:p>
          <a:p>
            <a:r>
              <a:rPr lang="fr-BE" dirty="0" err="1"/>
              <a:t>contoso</a:t>
            </a:r>
            <a:r>
              <a:rPr lang="fr-BE" dirty="0"/>
              <a:t> 2x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71464" y="286604"/>
            <a:ext cx="9884216" cy="792674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Administrator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345760"/>
            <a:ext cx="7048500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2834229"/>
            <a:ext cx="5019675" cy="12858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872" y="4338273"/>
            <a:ext cx="279082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5159896" y="2089949"/>
            <a:ext cx="1224104" cy="40294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901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500" dirty="0" err="1"/>
              <a:t>ContosoUniversity</a:t>
            </a:r>
            <a:r>
              <a:rPr lang="fr-BE" sz="2500" dirty="0"/>
              <a:t> | </a:t>
            </a:r>
            <a:r>
              <a:rPr lang="fr-BE" sz="2500" dirty="0" err="1"/>
              <a:t>Add</a:t>
            </a:r>
            <a:r>
              <a:rPr lang="fr-BE" sz="2500" dirty="0"/>
              <a:t> </a:t>
            </a:r>
            <a:r>
              <a:rPr lang="fr-BE" sz="2500" dirty="0" err="1"/>
              <a:t>Folder</a:t>
            </a:r>
            <a:r>
              <a:rPr lang="fr-BE" sz="2500" dirty="0"/>
              <a:t> | Areas</a:t>
            </a:r>
          </a:p>
          <a:p>
            <a:r>
              <a:rPr lang="fr-BE" sz="2500" dirty="0"/>
              <a:t>Areas | </a:t>
            </a:r>
            <a:r>
              <a:rPr lang="fr-BE" sz="2500" dirty="0" err="1"/>
              <a:t>Add</a:t>
            </a:r>
            <a:r>
              <a:rPr lang="fr-BE" sz="2500" dirty="0"/>
              <a:t> </a:t>
            </a:r>
            <a:r>
              <a:rPr lang="fr-BE" sz="2500" dirty="0" err="1"/>
              <a:t>Folder</a:t>
            </a:r>
            <a:r>
              <a:rPr lang="fr-BE" sz="2500" dirty="0"/>
              <a:t> | Admin</a:t>
            </a:r>
          </a:p>
          <a:p>
            <a:pPr lvl="1"/>
            <a:r>
              <a:rPr lang="fr-BE" dirty="0" err="1"/>
              <a:t>Controllers</a:t>
            </a:r>
            <a:endParaRPr lang="fr-BE" dirty="0"/>
          </a:p>
          <a:p>
            <a:pPr lvl="1"/>
            <a:r>
              <a:rPr lang="fr-BE" dirty="0" err="1"/>
              <a:t>Views</a:t>
            </a:r>
            <a:endParaRPr lang="fr-BE" dirty="0"/>
          </a:p>
          <a:p>
            <a:r>
              <a:rPr lang="fr-BE" sz="2500" dirty="0" err="1"/>
              <a:t>Controllers</a:t>
            </a:r>
            <a:r>
              <a:rPr lang="fr-BE" sz="2500" dirty="0"/>
              <a:t> | </a:t>
            </a:r>
            <a:r>
              <a:rPr lang="fr-BE" sz="2500" dirty="0" err="1"/>
              <a:t>Add</a:t>
            </a:r>
            <a:r>
              <a:rPr lang="fr-BE" sz="2500" dirty="0"/>
              <a:t> Controller</a:t>
            </a:r>
          </a:p>
          <a:p>
            <a:r>
              <a:rPr lang="nl-BE" sz="2500" dirty="0" err="1">
                <a:solidFill>
                  <a:srgbClr val="00A0AE"/>
                </a:solidFill>
              </a:rPr>
              <a:t>MaintainController.cs</a:t>
            </a:r>
            <a:endParaRPr lang="nl-BE" sz="2500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539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aparte</a:t>
            </a:r>
            <a:r>
              <a:rPr lang="fr-BE" dirty="0"/>
              <a:t> 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3333029"/>
            <a:ext cx="6060232" cy="341811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1" y="506844"/>
            <a:ext cx="2747864" cy="265510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7680176" y="3789040"/>
            <a:ext cx="2520280" cy="40294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4468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Maintaincontroller.cs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8AF3F29-E2EC-48FC-B165-7536EFA8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988840"/>
            <a:ext cx="4962525" cy="27432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431704" y="2381869"/>
            <a:ext cx="2448272" cy="54307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0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</a:t>
            </a:r>
            <a:r>
              <a:rPr lang="fr-BE" dirty="0" err="1"/>
              <a:t>Folder</a:t>
            </a:r>
            <a:r>
              <a:rPr lang="fr-BE" dirty="0"/>
              <a:t> | </a:t>
            </a:r>
            <a:r>
              <a:rPr lang="fr-BE" dirty="0" err="1"/>
              <a:t>Maintain</a:t>
            </a:r>
            <a:endParaRPr lang="fr-BE" dirty="0"/>
          </a:p>
          <a:p>
            <a:r>
              <a:rPr lang="fr-BE" dirty="0" err="1"/>
              <a:t>Maintain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Item</a:t>
            </a:r>
          </a:p>
          <a:p>
            <a:r>
              <a:rPr lang="fr-BE" dirty="0"/>
              <a:t>MVC </a:t>
            </a:r>
            <a:r>
              <a:rPr lang="fr-BE" dirty="0" err="1"/>
              <a:t>View</a:t>
            </a:r>
            <a:r>
              <a:rPr lang="fr-BE" dirty="0"/>
              <a:t> Page</a:t>
            </a:r>
          </a:p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Admin 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441984"/>
            <a:ext cx="8148786" cy="430916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5951984" y="3722921"/>
            <a:ext cx="3744416" cy="4981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0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5440" y="116632"/>
            <a:ext cx="10058400" cy="982157"/>
          </a:xfrm>
        </p:spPr>
        <p:txBody>
          <a:bodyPr/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2135560" y="2132856"/>
            <a:ext cx="7632848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Maintain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 Page"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panel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32556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940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Startup.cs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uit</a:t>
            </a:r>
            <a:r>
              <a:rPr lang="fr-BE" sz="2400" dirty="0"/>
              <a:t> startup.cs.txt </a:t>
            </a:r>
            <a:r>
              <a:rPr lang="fr-BE" sz="2400" dirty="0" err="1"/>
              <a:t>resources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700808"/>
            <a:ext cx="9573780" cy="352839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567608" y="2564904"/>
            <a:ext cx="8640960" cy="6480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2279576" y="846008"/>
            <a:ext cx="9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https://docs.microsoft.com/en-us/aspnet/core/mvc/controllers/areas</a:t>
            </a:r>
          </a:p>
        </p:txBody>
      </p:sp>
    </p:spTree>
    <p:extLst>
      <p:ext uri="{BB962C8B-B14F-4D97-AF65-F5344CB8AC3E}">
        <p14:creationId xmlns:p14="http://schemas.microsoft.com/office/powerpoint/2010/main" val="3982504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r>
              <a:rPr lang="fr-BE" dirty="0"/>
              <a:t> </a:t>
            </a:r>
            <a:r>
              <a:rPr lang="fr-BE" sz="2000" dirty="0"/>
              <a:t>(3x </a:t>
            </a:r>
            <a:r>
              <a:rPr lang="fr-BE" sz="2000" dirty="0" err="1"/>
              <a:t>aanpassen</a:t>
            </a:r>
            <a:r>
              <a:rPr lang="fr-BE" sz="2000" dirty="0"/>
              <a:t> </a:t>
            </a:r>
            <a:r>
              <a:rPr lang="fr-BE" sz="2000" dirty="0" err="1"/>
              <a:t>Contoso</a:t>
            </a:r>
            <a:r>
              <a:rPr lang="fr-BE" sz="2000" dirty="0"/>
              <a:t> </a:t>
            </a:r>
            <a:r>
              <a:rPr lang="fr-BE" sz="2000" dirty="0" err="1"/>
              <a:t>University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412776"/>
            <a:ext cx="8953500" cy="42672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871864" y="2492896"/>
            <a:ext cx="2160240" cy="4269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4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958023"/>
            <a:ext cx="12192000" cy="4428000"/>
          </a:xfrm>
        </p:spPr>
        <p:txBody>
          <a:bodyPr/>
          <a:lstStyle/>
          <a:p>
            <a:r>
              <a:rPr lang="fr-BE" dirty="0"/>
              <a:t>File | New Project</a:t>
            </a:r>
          </a:p>
          <a:p>
            <a:r>
              <a:rPr lang="fr-BE" dirty="0" err="1">
                <a:solidFill>
                  <a:srgbClr val="00A0AE"/>
                </a:solidFill>
              </a:rPr>
              <a:t>ContosoUniversity</a:t>
            </a:r>
            <a:endParaRPr lang="fr-BE" dirty="0">
              <a:solidFill>
                <a:srgbClr val="00A0AE"/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Bewaar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in </a:t>
            </a:r>
            <a:r>
              <a:rPr lang="fr-BE" dirty="0">
                <a:solidFill>
                  <a:srgbClr val="00A0AE"/>
                </a:solidFill>
              </a:rPr>
              <a:t>www</a:t>
            </a:r>
          </a:p>
          <a:p>
            <a:r>
              <a:rPr lang="fr-BE" dirty="0" err="1"/>
              <a:t>Create</a:t>
            </a:r>
            <a:r>
              <a:rPr lang="fr-BE" dirty="0"/>
              <a:t> new Git </a:t>
            </a:r>
            <a:r>
              <a:rPr lang="fr-BE" dirty="0" err="1"/>
              <a:t>repository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(</a:t>
            </a:r>
            <a:r>
              <a:rPr lang="fr-BE" dirty="0" err="1"/>
              <a:t>mag</a:t>
            </a:r>
            <a:r>
              <a:rPr lang="fr-BE" dirty="0"/>
              <a:t> je </a:t>
            </a:r>
            <a:r>
              <a:rPr lang="fr-BE" dirty="0" err="1"/>
              <a:t>uit</a:t>
            </a:r>
            <a:r>
              <a:rPr lang="fr-BE" dirty="0"/>
              <a:t> </a:t>
            </a:r>
            <a:r>
              <a:rPr lang="fr-BE" dirty="0" err="1"/>
              <a:t>zetten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163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2602068"/>
            <a:ext cx="6741540" cy="414908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240016" y="5740952"/>
            <a:ext cx="864096" cy="343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2116"/>
          </a:xfrm>
        </p:spPr>
        <p:txBody>
          <a:bodyPr>
            <a:normAutofit fontScale="90000"/>
          </a:bodyPr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5" y="2276872"/>
            <a:ext cx="11263883" cy="252028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487488" y="3356992"/>
            <a:ext cx="10441160" cy="69907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5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Admin menu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45657"/>
            <a:ext cx="9383912" cy="537364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384000" y="1844825"/>
            <a:ext cx="648104" cy="6480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01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Maintain</a:t>
            </a:r>
            <a:r>
              <a:rPr lang="fr-BE" dirty="0"/>
              <a:t> page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67" y="1340768"/>
            <a:ext cx="9900266" cy="43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233248"/>
            <a:ext cx="12192000" cy="4428000"/>
          </a:xfrm>
        </p:spPr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r>
              <a:rPr lang="fr-BE" dirty="0"/>
              <a:t> | Copy</a:t>
            </a:r>
          </a:p>
          <a:p>
            <a:r>
              <a:rPr lang="fr-BE" dirty="0" err="1"/>
              <a:t>Paste</a:t>
            </a:r>
            <a:r>
              <a:rPr lang="fr-BE" dirty="0"/>
              <a:t> | </a:t>
            </a:r>
            <a:r>
              <a:rPr lang="fr-BE" dirty="0">
                <a:solidFill>
                  <a:srgbClr val="00A0AE"/>
                </a:solidFill>
              </a:rPr>
              <a:t>_</a:t>
            </a:r>
            <a:r>
              <a:rPr lang="fr-BE" dirty="0" err="1">
                <a:solidFill>
                  <a:srgbClr val="00A0AE"/>
                </a:solidFill>
              </a:rPr>
              <a:t>LayoutAdmin.cshtml</a:t>
            </a:r>
            <a:r>
              <a:rPr lang="fr-BE" dirty="0">
                <a:solidFill>
                  <a:srgbClr val="00A0AE"/>
                </a:solidFill>
              </a:rPr>
              <a:t> 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Andere</a:t>
            </a:r>
            <a:r>
              <a:rPr lang="fr-BE" dirty="0"/>
              <a:t> </a:t>
            </a:r>
            <a:r>
              <a:rPr lang="fr-BE" dirty="0" err="1"/>
              <a:t>layout</a:t>
            </a:r>
            <a:r>
              <a:rPr lang="fr-BE" dirty="0"/>
              <a:t>/menu </a:t>
            </a:r>
            <a:r>
              <a:rPr lang="fr-BE" dirty="0" err="1"/>
              <a:t>voor</a:t>
            </a:r>
            <a:r>
              <a:rPr lang="fr-BE" dirty="0"/>
              <a:t> Admin Pages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780928"/>
            <a:ext cx="11631187" cy="237626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127448" y="3573016"/>
            <a:ext cx="10873208" cy="79208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62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Areas/Admin/</a:t>
            </a:r>
            <a:r>
              <a:rPr lang="fr-BE" dirty="0" err="1"/>
              <a:t>Views</a:t>
            </a:r>
            <a:r>
              <a:rPr lang="fr-BE" dirty="0"/>
              <a:t> </a:t>
            </a:r>
          </a:p>
          <a:p>
            <a:r>
              <a:rPr lang="nl-BE" dirty="0">
                <a:solidFill>
                  <a:srgbClr val="00A0AE"/>
                </a:solidFill>
              </a:rPr>
              <a:t>_</a:t>
            </a:r>
            <a:r>
              <a:rPr lang="nl-BE" dirty="0" err="1">
                <a:solidFill>
                  <a:srgbClr val="00A0AE"/>
                </a:solidFill>
              </a:rPr>
              <a:t>ViewStart.cshtml</a:t>
            </a:r>
            <a:r>
              <a:rPr lang="nl-BE" dirty="0">
                <a:solidFill>
                  <a:srgbClr val="00A0AE"/>
                </a:solidFill>
              </a:rPr>
              <a:t> </a:t>
            </a:r>
            <a:r>
              <a:rPr lang="nl-BE" dirty="0"/>
              <a:t>(kopiëren uit resources)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4125"/>
          </a:xfrm>
        </p:spPr>
        <p:txBody>
          <a:bodyPr>
            <a:normAutofit fontScale="90000"/>
          </a:bodyPr>
          <a:lstStyle/>
          <a:p>
            <a:r>
              <a:rPr lang="fr-BE" dirty="0"/>
              <a:t>Default </a:t>
            </a:r>
            <a:r>
              <a:rPr lang="fr-BE" dirty="0" err="1"/>
              <a:t>Layout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Admin pages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501008"/>
            <a:ext cx="7633657" cy="1224136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931018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671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Alleen</a:t>
            </a:r>
            <a:r>
              <a:rPr lang="fr-BE" dirty="0"/>
              <a:t> Admin </a:t>
            </a:r>
            <a:r>
              <a:rPr lang="fr-BE" dirty="0" err="1"/>
              <a:t>toegang</a:t>
            </a:r>
            <a:r>
              <a:rPr lang="fr-BE" dirty="0"/>
              <a:t> </a:t>
            </a:r>
            <a:r>
              <a:rPr lang="fr-BE" dirty="0" err="1"/>
              <a:t>geven</a:t>
            </a:r>
            <a:r>
              <a:rPr lang="fr-BE" dirty="0"/>
              <a:t> </a:t>
            </a:r>
            <a:r>
              <a:rPr lang="fr-BE" dirty="0" err="1"/>
              <a:t>tot</a:t>
            </a:r>
            <a:r>
              <a:rPr lang="fr-BE" dirty="0"/>
              <a:t> 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04" y="2247442"/>
            <a:ext cx="3048000" cy="3305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343092"/>
            <a:ext cx="8400256" cy="420952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3215680" y="1851398"/>
            <a:ext cx="2664296" cy="79208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6600056" y="1849369"/>
            <a:ext cx="1512168" cy="79208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847528" y="1706021"/>
            <a:ext cx="1008112" cy="3548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63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Authorization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80720" cy="430185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431704" y="2699609"/>
            <a:ext cx="4608512" cy="72939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25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2117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Authorization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2" y="1844824"/>
            <a:ext cx="5114205" cy="341343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844824"/>
            <a:ext cx="6330088" cy="341343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2832822" y="2132855"/>
            <a:ext cx="598882" cy="5760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713772" y="2636912"/>
            <a:ext cx="1390339" cy="5760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0128448" y="2132855"/>
            <a:ext cx="1390339" cy="5760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641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Logoff</a:t>
            </a:r>
            <a:endParaRPr lang="fr-BE" dirty="0"/>
          </a:p>
          <a:p>
            <a:r>
              <a:rPr lang="fr-BE" dirty="0" err="1"/>
              <a:t>Register</a:t>
            </a:r>
            <a:endParaRPr lang="fr-BE" dirty="0"/>
          </a:p>
          <a:p>
            <a:r>
              <a:rPr lang="fr-BE" dirty="0">
                <a:hlinkClick r:id="rId2"/>
              </a:rPr>
              <a:t>user@contoso.com</a:t>
            </a:r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4764"/>
          </a:xfrm>
        </p:spPr>
        <p:txBody>
          <a:bodyPr>
            <a:normAutofit fontScale="90000"/>
          </a:bodyPr>
          <a:lstStyle/>
          <a:p>
            <a:r>
              <a:rPr lang="fr-BE" dirty="0"/>
              <a:t>User </a:t>
            </a:r>
            <a:r>
              <a:rPr lang="fr-BE" dirty="0" err="1"/>
              <a:t>Zonder</a:t>
            </a:r>
            <a:r>
              <a:rPr lang="fr-BE" dirty="0"/>
              <a:t> </a:t>
            </a:r>
            <a:r>
              <a:rPr lang="fr-BE" dirty="0" err="1"/>
              <a:t>Administrator</a:t>
            </a:r>
            <a:r>
              <a:rPr lang="fr-BE" dirty="0"/>
              <a:t> </a:t>
            </a:r>
            <a:r>
              <a:rPr lang="fr-BE" dirty="0" err="1"/>
              <a:t>Role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47" y="980728"/>
            <a:ext cx="7609506" cy="417045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4"/>
          <a:srcRect b="30925"/>
          <a:stretch/>
        </p:blipFill>
        <p:spPr>
          <a:xfrm>
            <a:off x="4439147" y="5301816"/>
            <a:ext cx="7609506" cy="1564367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0704512" y="1412776"/>
            <a:ext cx="766739" cy="582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504890" y="1401506"/>
            <a:ext cx="766739" cy="582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098272" y="5549799"/>
            <a:ext cx="3166080" cy="582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8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4FE53F2-04D0-4EF5-84C6-35C395DA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06DFFA-DE95-498F-84C9-16E5A298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16832"/>
            <a:ext cx="10058400" cy="1944216"/>
          </a:xfrm>
        </p:spPr>
        <p:txBody>
          <a:bodyPr>
            <a:normAutofit fontScale="90000"/>
          </a:bodyPr>
          <a:lstStyle/>
          <a:p>
            <a:r>
              <a:rPr lang="nl-NL" dirty="0"/>
              <a:t>https://docs.microsoft.com/nl-nl/aspnet/core/security/authentication/social/index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442C1A-E2A4-41BA-8A73-DA5AB53EB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B0812-BD5B-464E-B96D-75F0C98C07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870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2157"/>
          </a:xfrm>
        </p:spPr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6" y="1427349"/>
            <a:ext cx="6837036" cy="53292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91" y="1427349"/>
            <a:ext cx="6512843" cy="261812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4295800" y="4091986"/>
            <a:ext cx="1368152" cy="44613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817367" y="2370775"/>
            <a:ext cx="1757232" cy="44613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03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38019"/>
            <a:ext cx="8591550" cy="30765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343"/>
          </a:xfrm>
        </p:spPr>
        <p:txBody>
          <a:bodyPr>
            <a:normAutofit fontScale="90000"/>
          </a:bodyPr>
          <a:lstStyle/>
          <a:p>
            <a:r>
              <a:rPr lang="fr-BE" dirty="0"/>
              <a:t>Data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75520" y="3717033"/>
            <a:ext cx="8280920" cy="11975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871864" y="2708920"/>
            <a:ext cx="2232248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896200" y="2708920"/>
            <a:ext cx="216024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0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Models</a:t>
            </a:r>
            <a:r>
              <a:rPr lang="fr-BE" dirty="0"/>
              <a:t> </a:t>
            </a:r>
          </a:p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5612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Creating</a:t>
            </a:r>
            <a:r>
              <a:rPr lang="fr-BE" dirty="0"/>
              <a:t> the </a:t>
            </a:r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uit</a:t>
            </a:r>
            <a:r>
              <a:rPr lang="fr-BE" sz="2400" dirty="0"/>
              <a:t> </a:t>
            </a:r>
            <a:r>
              <a:rPr lang="fr-BE" sz="2400" dirty="0" err="1"/>
              <a:t>resources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2703023"/>
            <a:ext cx="7829550" cy="40481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248526" y="5848852"/>
            <a:ext cx="6608114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883148"/>
            <a:ext cx="7829550" cy="172490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4583832" y="1973449"/>
            <a:ext cx="4032448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367776" y="1513285"/>
            <a:ext cx="3384408" cy="3651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26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814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Enrollment.cs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82197"/>
            <a:ext cx="4993972" cy="417270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47" y="4437113"/>
            <a:ext cx="8999029" cy="231403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3139241" y="5966426"/>
            <a:ext cx="4396919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129642" y="5211064"/>
            <a:ext cx="4550534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058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Course.cs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88640"/>
            <a:ext cx="7762875" cy="40386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17" y="4406382"/>
            <a:ext cx="9772650" cy="22860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2711624" y="4421327"/>
            <a:ext cx="5040560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655840" y="5842556"/>
            <a:ext cx="4752528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93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 </a:t>
            </a:r>
          </a:p>
          <a:p>
            <a:r>
              <a:rPr lang="fr-BE" dirty="0" err="1"/>
              <a:t>SchoolContext.cs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613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uit</a:t>
            </a:r>
            <a:r>
              <a:rPr lang="fr-BE" sz="2400" dirty="0"/>
              <a:t> </a:t>
            </a:r>
            <a:r>
              <a:rPr lang="fr-BE" sz="2400" dirty="0" err="1"/>
              <a:t>resources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96952"/>
            <a:ext cx="9744075" cy="19812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703512" y="2924944"/>
            <a:ext cx="6192688" cy="54414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1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3145</TotalTime>
  <Words>409</Words>
  <Application>Microsoft Office PowerPoint</Application>
  <PresentationFormat>Breedbeeld</PresentationFormat>
  <Paragraphs>137</Paragraphs>
  <Slides>39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Consolas</vt:lpstr>
      <vt:lpstr>Terugblik</vt:lpstr>
      <vt:lpstr>ASP.NET Security</vt:lpstr>
      <vt:lpstr>Security</vt:lpstr>
      <vt:lpstr>Getting started</vt:lpstr>
      <vt:lpstr>Getting Started</vt:lpstr>
      <vt:lpstr>Data Model</vt:lpstr>
      <vt:lpstr>Creating the models (uit resources)</vt:lpstr>
      <vt:lpstr>Enrollment.cs</vt:lpstr>
      <vt:lpstr>Course.cs</vt:lpstr>
      <vt:lpstr>Database Context (uit resources)</vt:lpstr>
      <vt:lpstr>SchoolContext.cs</vt:lpstr>
      <vt:lpstr>Startup.cs</vt:lpstr>
      <vt:lpstr>Test Data  (uit resources)</vt:lpstr>
      <vt:lpstr>Test Data</vt:lpstr>
      <vt:lpstr>Startup.cs</vt:lpstr>
      <vt:lpstr>Run The Application (CTRL-F5)</vt:lpstr>
      <vt:lpstr>Extra Security Tables</vt:lpstr>
      <vt:lpstr>Security Tables</vt:lpstr>
      <vt:lpstr>Migratiescript toepassen</vt:lpstr>
      <vt:lpstr>Apply Migrations</vt:lpstr>
      <vt:lpstr>Contoso Database</vt:lpstr>
      <vt:lpstr>Authentication</vt:lpstr>
      <vt:lpstr>Password requirements (startup.cs.txt uit resources)</vt:lpstr>
      <vt:lpstr>Administrator</vt:lpstr>
      <vt:lpstr>Een aparte admin Area</vt:lpstr>
      <vt:lpstr>Maintaincontroller.cs</vt:lpstr>
      <vt:lpstr>Admin Index View</vt:lpstr>
      <vt:lpstr>Index.cshtml</vt:lpstr>
      <vt:lpstr>Startup.cs (uit startup.cs.txt resources)</vt:lpstr>
      <vt:lpstr>_Layout.cshtml (3x aanpassen Contoso University)</vt:lpstr>
      <vt:lpstr>_Layout.cshtml</vt:lpstr>
      <vt:lpstr>Admin menu</vt:lpstr>
      <vt:lpstr>Maintain page</vt:lpstr>
      <vt:lpstr>Andere layout/menu voor Admin Pages</vt:lpstr>
      <vt:lpstr>Default Layout voor Admin pages</vt:lpstr>
      <vt:lpstr>Alleen Admin toegang geven tot Admin Area</vt:lpstr>
      <vt:lpstr>Authorization</vt:lpstr>
      <vt:lpstr>Authorization</vt:lpstr>
      <vt:lpstr>User Zonder Administrator Role</vt:lpstr>
      <vt:lpstr>https://docs.microsoft.com/nl-nl/aspnet/core/security/authentication/social/index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Tom</cp:lastModifiedBy>
  <cp:revision>252</cp:revision>
  <dcterms:created xsi:type="dcterms:W3CDTF">2015-09-10T12:21:13Z</dcterms:created>
  <dcterms:modified xsi:type="dcterms:W3CDTF">2017-10-03T08:21:26Z</dcterms:modified>
</cp:coreProperties>
</file>