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5"/>
  </p:notesMasterIdLst>
  <p:handoutMasterIdLst>
    <p:handoutMasterId r:id="rId36"/>
  </p:handoutMasterIdLst>
  <p:sldIdLst>
    <p:sldId id="437" r:id="rId2"/>
    <p:sldId id="389" r:id="rId3"/>
    <p:sldId id="383" r:id="rId4"/>
    <p:sldId id="393" r:id="rId5"/>
    <p:sldId id="412" r:id="rId6"/>
    <p:sldId id="394" r:id="rId7"/>
    <p:sldId id="410" r:id="rId8"/>
    <p:sldId id="434" r:id="rId9"/>
    <p:sldId id="395" r:id="rId10"/>
    <p:sldId id="396" r:id="rId11"/>
    <p:sldId id="397" r:id="rId12"/>
    <p:sldId id="399" r:id="rId13"/>
    <p:sldId id="423" r:id="rId14"/>
    <p:sldId id="436" r:id="rId15"/>
    <p:sldId id="424" r:id="rId16"/>
    <p:sldId id="425" r:id="rId17"/>
    <p:sldId id="438" r:id="rId18"/>
    <p:sldId id="400" r:id="rId19"/>
    <p:sldId id="401" r:id="rId20"/>
    <p:sldId id="402" r:id="rId21"/>
    <p:sldId id="403" r:id="rId22"/>
    <p:sldId id="404" r:id="rId23"/>
    <p:sldId id="407" r:id="rId24"/>
    <p:sldId id="435" r:id="rId25"/>
    <p:sldId id="413" r:id="rId26"/>
    <p:sldId id="414" r:id="rId27"/>
    <p:sldId id="426" r:id="rId28"/>
    <p:sldId id="427" r:id="rId29"/>
    <p:sldId id="428" r:id="rId30"/>
    <p:sldId id="429" r:id="rId31"/>
    <p:sldId id="430" r:id="rId32"/>
    <p:sldId id="431" r:id="rId33"/>
    <p:sldId id="432" r:id="rId3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54" autoAdjust="0"/>
  </p:normalViewPr>
  <p:slideViewPr>
    <p:cSldViewPr showGuides="1">
      <p:cViewPr varScale="1">
        <p:scale>
          <a:sx n="64" d="100"/>
          <a:sy n="64" d="100"/>
        </p:scale>
        <p:origin x="75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3/10/2017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3/10/2017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4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1086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841394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40640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208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703962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5815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37938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281850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270084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209724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7860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97374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  <p:sldLayoutId id="2147483678" r:id="rId13"/>
    <p:sldLayoutId id="2147483679" r:id="rId14"/>
    <p:sldLayoutId id="2147483688" r:id="rId15"/>
    <p:sldLayoutId id="2147483687" r:id="rId1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B4793A3-7D02-46AD-8A5D-3424BE76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4BC4AD1-37FF-4FAA-966D-477430E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Scaffolding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C15450-9103-4FCD-8419-A1DB01FD7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3EE072-0144-4E5C-AD9C-4E04CA9D51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314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7" y="1340768"/>
            <a:ext cx="9305925" cy="43243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2157"/>
          </a:xfrm>
        </p:spPr>
        <p:txBody>
          <a:bodyPr/>
          <a:lstStyle/>
          <a:p>
            <a:r>
              <a:rPr lang="fr-BE" dirty="0" err="1"/>
              <a:t>Details</a:t>
            </a:r>
            <a:r>
              <a:rPr lang="fr-BE" dirty="0"/>
              <a:t> </a:t>
            </a:r>
            <a:r>
              <a:rPr lang="fr-BE" dirty="0" err="1"/>
              <a:t>methode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079776" y="1535598"/>
            <a:ext cx="2088232" cy="5252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351584" y="3405187"/>
            <a:ext cx="7344816" cy="45779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39472" y="4944696"/>
            <a:ext cx="2639696" cy="5252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617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360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Details</a:t>
            </a:r>
            <a:r>
              <a:rPr lang="fr-BE" dirty="0"/>
              <a:t>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2" y="1330988"/>
            <a:ext cx="4583498" cy="541038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964" y="1346987"/>
            <a:ext cx="6396660" cy="5394381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023992" y="1268760"/>
            <a:ext cx="324036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456040" y="4149080"/>
            <a:ext cx="532859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456040" y="4804925"/>
            <a:ext cx="532859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512680" y="3933056"/>
            <a:ext cx="162288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8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80000" y="2306486"/>
            <a:ext cx="6984152" cy="2893100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FirstMidName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Enrollment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Date"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EnrollmentDate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Enrollment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Enrollments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/>
              <a:t>Data Annotations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960001" y="3556356"/>
            <a:ext cx="4199898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654" y="1268760"/>
            <a:ext cx="3875954" cy="457519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7752185" y="3429000"/>
            <a:ext cx="1224136" cy="6480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15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7" y="1340768"/>
            <a:ext cx="9305925" cy="43243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Async</a:t>
            </a:r>
            <a:r>
              <a:rPr lang="fr-BE" dirty="0"/>
              <a:t>, </a:t>
            </a:r>
            <a:r>
              <a:rPr lang="fr-BE" dirty="0" err="1"/>
              <a:t>await</a:t>
            </a:r>
            <a:r>
              <a:rPr lang="fr-BE" dirty="0"/>
              <a:t>, </a:t>
            </a:r>
            <a:r>
              <a:rPr lang="fr-BE" dirty="0" err="1"/>
              <a:t>Task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127448" y="1585103"/>
            <a:ext cx="2952328" cy="47574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351584" y="3405187"/>
            <a:ext cx="792088" cy="45779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672064" y="3400226"/>
            <a:ext cx="936104" cy="45779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52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3332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synchroon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</a:t>
            </a:r>
            <a:r>
              <a:rPr lang="fr-BE" dirty="0" err="1">
                <a:sym typeface="Wingdings" panose="05000000000000000000" pitchFamily="2" charset="2"/>
              </a:rPr>
              <a:t>ASynchroon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>
            <a:off x="3647728" y="2276872"/>
            <a:ext cx="748883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335360" y="1844824"/>
            <a:ext cx="268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ym typeface="Wingdings" panose="05000000000000000000" pitchFamily="2" charset="2"/>
              </a:rPr>
              <a:t>Synchroon</a:t>
            </a:r>
            <a:r>
              <a:rPr lang="fr-BE" dirty="0">
                <a:sym typeface="Wingdings" panose="05000000000000000000" pitchFamily="2" charset="2"/>
              </a:rPr>
              <a:t> (1 thread)</a:t>
            </a:r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11029067" y="237352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tijd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3791744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4151784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9120336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9408368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3430106" y="170545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3790146" y="2399872"/>
            <a:ext cx="1153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naar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db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8254642" y="2420888"/>
            <a:ext cx="136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5624539" y="1854979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>
            <a:off x="10848528" y="212113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10429817" y="1725520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einde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9120336" y="146953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23" name="Rechte verbindingslijn met pijl 22"/>
          <p:cNvCxnSpPr>
            <a:cxnSpLocks/>
          </p:cNvCxnSpPr>
          <p:nvPr/>
        </p:nvCxnSpPr>
        <p:spPr>
          <a:xfrm>
            <a:off x="3647728" y="4480343"/>
            <a:ext cx="72008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 23"/>
          <p:cNvSpPr/>
          <p:nvPr/>
        </p:nvSpPr>
        <p:spPr>
          <a:xfrm>
            <a:off x="335360" y="4048295"/>
            <a:ext cx="292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ym typeface="Wingdings" panose="05000000000000000000" pitchFamily="2" charset="2"/>
              </a:rPr>
              <a:t>Asynchroon</a:t>
            </a:r>
            <a:r>
              <a:rPr lang="fr-BE" dirty="0">
                <a:sym typeface="Wingdings" panose="05000000000000000000" pitchFamily="2" charset="2"/>
              </a:rPr>
              <a:t> (2 threads)</a:t>
            </a:r>
            <a:endParaRPr lang="nl-BE" dirty="0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3791744" y="4345619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4151784" y="4345619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3430106" y="390892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3790146" y="4603343"/>
            <a:ext cx="1153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naar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db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async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5624539" y="4058450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37" name="Rechte verbindingslijn met pijl 36"/>
          <p:cNvCxnSpPr>
            <a:cxnSpLocks/>
          </p:cNvCxnSpPr>
          <p:nvPr/>
        </p:nvCxnSpPr>
        <p:spPr>
          <a:xfrm>
            <a:off x="8961784" y="4448172"/>
            <a:ext cx="21602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37"/>
          <p:cNvSpPr/>
          <p:nvPr/>
        </p:nvSpPr>
        <p:spPr>
          <a:xfrm>
            <a:off x="11014531" y="454482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tijd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41" name="Rechte verbindingslijn 40"/>
          <p:cNvCxnSpPr/>
          <p:nvPr/>
        </p:nvCxnSpPr>
        <p:spPr>
          <a:xfrm>
            <a:off x="9105800" y="43134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9393832" y="43134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8240106" y="4592188"/>
            <a:ext cx="1369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fr-BE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await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  <p:cxnSp>
        <p:nvCxnSpPr>
          <p:cNvPr id="47" name="Rechte verbindingslijn 46"/>
          <p:cNvCxnSpPr/>
          <p:nvPr/>
        </p:nvCxnSpPr>
        <p:spPr>
          <a:xfrm>
            <a:off x="10833992" y="429243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 47"/>
          <p:cNvSpPr/>
          <p:nvPr/>
        </p:nvSpPr>
        <p:spPr>
          <a:xfrm>
            <a:off x="10415281" y="3896820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einde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49" name="Rechthoek 48"/>
          <p:cNvSpPr/>
          <p:nvPr/>
        </p:nvSpPr>
        <p:spPr>
          <a:xfrm>
            <a:off x="9105800" y="364083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2117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Asynchronous</a:t>
            </a:r>
            <a:r>
              <a:rPr lang="nl-BE" dirty="0"/>
              <a:t> code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375242"/>
            <a:ext cx="8466584" cy="537590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631504" y="1268760"/>
            <a:ext cx="8640960" cy="45779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631504" y="3068960"/>
            <a:ext cx="8640960" cy="116989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127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211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Await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662237"/>
            <a:ext cx="8105775" cy="15335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19536" y="2573427"/>
            <a:ext cx="8352928" cy="45779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521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800AB36-90EE-4AEE-A8D7-3C4A935C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2896"/>
            <a:ext cx="12192000" cy="3087104"/>
          </a:xfrm>
        </p:spPr>
        <p:txBody>
          <a:bodyPr>
            <a:normAutofit/>
          </a:bodyPr>
          <a:lstStyle/>
          <a:p>
            <a:pPr algn="ctr"/>
            <a:r>
              <a:rPr lang="nl-NL" sz="3200" b="1" dirty="0"/>
              <a:t>https://docs.microsoft.com/en-us/aspnet/mvc/overview/performance/using-asynchronous-methods-in-aspnet-mvc-4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229A08-1FD6-48F5-9350-6E6FA2C8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2117"/>
          </a:xfrm>
        </p:spPr>
        <p:txBody>
          <a:bodyPr>
            <a:normAutofit fontScale="90000"/>
          </a:bodyPr>
          <a:lstStyle/>
          <a:p>
            <a:r>
              <a:rPr lang="nl-NL" dirty="0"/>
              <a:t>More Info!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BA8BCD-1BB6-4D9F-997E-34E63F9F1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1E6B05-4647-4932-AEE3-A716D1DF4A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887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3476"/>
          </a:xfrm>
        </p:spPr>
        <p:txBody>
          <a:bodyPr>
            <a:normAutofit fontScale="90000"/>
          </a:bodyPr>
          <a:lstStyle/>
          <a:p>
            <a:r>
              <a:rPr lang="fr-BE" dirty="0"/>
              <a:t>2. Index 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465712" y="2044406"/>
            <a:ext cx="535036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2" y="1306218"/>
            <a:ext cx="7029450" cy="147637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2" y="2904469"/>
            <a:ext cx="9291298" cy="38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9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/>
              <a:t>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12776"/>
            <a:ext cx="7829550" cy="52863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703512" y="1294998"/>
            <a:ext cx="6264696" cy="5486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351584" y="3726093"/>
            <a:ext cx="4464497" cy="4580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695716" y="5301032"/>
            <a:ext cx="6072691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1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1"/>
            <a:ext cx="12192000" cy="4725272"/>
          </a:xfrm>
        </p:spPr>
        <p:txBody>
          <a:bodyPr>
            <a:normAutofit/>
          </a:bodyPr>
          <a:lstStyle/>
          <a:p>
            <a:r>
              <a:rPr lang="fr-BE" dirty="0"/>
              <a:t>Controller &amp; </a:t>
            </a:r>
            <a:r>
              <a:rPr lang="fr-BE" dirty="0" err="1"/>
              <a:t>views</a:t>
            </a:r>
            <a:r>
              <a:rPr lang="fr-BE" dirty="0"/>
              <a:t> </a:t>
            </a:r>
            <a:r>
              <a:rPr lang="fr-BE" dirty="0" err="1"/>
              <a:t>genereren</a:t>
            </a:r>
            <a:r>
              <a:rPr lang="fr-BE" dirty="0"/>
              <a:t> </a:t>
            </a:r>
            <a:r>
              <a:rPr lang="fr-BE" dirty="0" err="1"/>
              <a:t>voor</a:t>
            </a:r>
            <a:r>
              <a:rPr lang="fr-BE" dirty="0"/>
              <a:t> CRUD</a:t>
            </a:r>
          </a:p>
          <a:p>
            <a:endParaRPr lang="fr-BE" dirty="0"/>
          </a:p>
          <a:p>
            <a:r>
              <a:rPr lang="fr-BE" dirty="0" err="1"/>
              <a:t>Details</a:t>
            </a:r>
            <a:endParaRPr lang="fr-BE" dirty="0"/>
          </a:p>
          <a:p>
            <a:r>
              <a:rPr lang="fr-BE" dirty="0"/>
              <a:t>Index</a:t>
            </a:r>
          </a:p>
          <a:p>
            <a:r>
              <a:rPr lang="fr-BE" dirty="0"/>
              <a:t>Edit (GET &amp; POST)</a:t>
            </a:r>
          </a:p>
          <a:p>
            <a:r>
              <a:rPr lang="fr-BE" dirty="0" err="1"/>
              <a:t>Create</a:t>
            </a:r>
            <a:r>
              <a:rPr lang="fr-BE" dirty="0"/>
              <a:t>(GET &amp; POST)</a:t>
            </a:r>
          </a:p>
          <a:p>
            <a:r>
              <a:rPr lang="fr-BE" dirty="0" err="1"/>
              <a:t>Delete</a:t>
            </a:r>
            <a:r>
              <a:rPr lang="fr-BE" dirty="0"/>
              <a:t>(GET &amp; POST)</a:t>
            </a:r>
          </a:p>
          <a:p>
            <a:endParaRPr lang="fr-BE" dirty="0"/>
          </a:p>
          <a:p>
            <a:r>
              <a:rPr lang="fr-BE" dirty="0" err="1"/>
              <a:t>Relational</a:t>
            </a:r>
            <a:r>
              <a:rPr lang="fr-BE" dirty="0"/>
              <a:t> data</a:t>
            </a:r>
          </a:p>
          <a:p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Scaffolding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652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87681"/>
            <a:ext cx="9511357" cy="5363467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85104"/>
          </a:xfrm>
        </p:spPr>
        <p:txBody>
          <a:bodyPr>
            <a:normAutofit fontScale="90000"/>
          </a:bodyPr>
          <a:lstStyle/>
          <a:p>
            <a:r>
              <a:rPr lang="fr-BE" dirty="0"/>
              <a:t>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63352" y="1263569"/>
            <a:ext cx="4176464" cy="58125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847528" y="2236686"/>
            <a:ext cx="6696744" cy="47223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850579" y="4941168"/>
            <a:ext cx="8212162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40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395412"/>
            <a:ext cx="9229725" cy="4067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2945"/>
          </a:xfrm>
        </p:spPr>
        <p:txBody>
          <a:bodyPr>
            <a:normAutofit fontScale="90000"/>
          </a:bodyPr>
          <a:lstStyle/>
          <a:p>
            <a:r>
              <a:rPr lang="fr-BE" dirty="0"/>
              <a:t>3A. Edit </a:t>
            </a:r>
            <a:r>
              <a:rPr lang="fr-BE" dirty="0" err="1"/>
              <a:t>methode</a:t>
            </a:r>
            <a:r>
              <a:rPr lang="fr-BE" dirty="0"/>
              <a:t> (</a:t>
            </a:r>
            <a:r>
              <a:rPr lang="fr-BE" dirty="0" err="1"/>
              <a:t>Get</a:t>
            </a:r>
            <a:r>
              <a:rPr lang="fr-BE" dirty="0"/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4200524"/>
            <a:ext cx="5781675" cy="2524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672064" y="5715015"/>
            <a:ext cx="4824536" cy="3489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973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2226"/>
          </a:xfrm>
        </p:spPr>
        <p:txBody>
          <a:bodyPr>
            <a:normAutofit fontScale="90000"/>
          </a:bodyPr>
          <a:lstStyle/>
          <a:p>
            <a:r>
              <a:rPr lang="fr-BE" dirty="0"/>
              <a:t>Edit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118880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1007435" y="6118880"/>
            <a:ext cx="5376565" cy="432000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02680"/>
            <a:ext cx="9577064" cy="546856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19336" y="1238678"/>
            <a:ext cx="4752528" cy="4557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19336" y="3356992"/>
            <a:ext cx="3024336" cy="413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631504" y="5141371"/>
            <a:ext cx="8352928" cy="413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063552" y="5692770"/>
            <a:ext cx="7920880" cy="63013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95400" y="4437112"/>
            <a:ext cx="8064896" cy="62441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922" y="114497"/>
            <a:ext cx="4491405" cy="41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3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/>
              <a:t>3B. Edit </a:t>
            </a:r>
            <a:r>
              <a:rPr lang="fr-BE" dirty="0" err="1"/>
              <a:t>methode</a:t>
            </a:r>
            <a:r>
              <a:rPr lang="fr-BE" dirty="0"/>
              <a:t> (POST)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495330"/>
            <a:ext cx="8640960" cy="4462227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711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212"/>
          </a:xfrm>
        </p:spPr>
        <p:txBody>
          <a:bodyPr>
            <a:normAutofit fontScale="90000"/>
          </a:bodyPr>
          <a:lstStyle/>
          <a:p>
            <a:r>
              <a:rPr lang="fr-BE" dirty="0"/>
              <a:t>Validations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22" y="188640"/>
            <a:ext cx="4860939" cy="5544616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35360" y="1340768"/>
            <a:ext cx="6240048" cy="3323987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(60,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(60,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FirstMidName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Enrollment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 Date"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EnrollmentDate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Enrollment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Enrollments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3600" dirty="0"/>
          </a:p>
        </p:txBody>
      </p:sp>
      <p:sp>
        <p:nvSpPr>
          <p:cNvPr id="8" name="Rechthoek 7"/>
          <p:cNvSpPr/>
          <p:nvPr/>
        </p:nvSpPr>
        <p:spPr>
          <a:xfrm>
            <a:off x="512324" y="1643089"/>
            <a:ext cx="4032448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37B7B5DF-D14F-4105-AEE4-D0B3A37C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782953"/>
            <a:ext cx="6672064" cy="20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2117"/>
          </a:xfrm>
        </p:spPr>
        <p:txBody>
          <a:bodyPr>
            <a:normAutofit fontScale="90000"/>
          </a:bodyPr>
          <a:lstStyle/>
          <a:p>
            <a:r>
              <a:rPr lang="fr-BE" dirty="0"/>
              <a:t>4. </a:t>
            </a:r>
            <a:r>
              <a:rPr lang="fr-BE" dirty="0" err="1"/>
              <a:t>Create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41348"/>
            <a:ext cx="8135640" cy="5483562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007768" y="1498767"/>
            <a:ext cx="144016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567608" y="5128772"/>
            <a:ext cx="4032448" cy="8306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68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2117"/>
          </a:xfrm>
        </p:spPr>
        <p:txBody>
          <a:bodyPr>
            <a:normAutofit fontScale="90000"/>
          </a:bodyPr>
          <a:lstStyle/>
          <a:p>
            <a:r>
              <a:rPr lang="fr-BE" dirty="0"/>
              <a:t>5.Delete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66" y="1281340"/>
            <a:ext cx="9157667" cy="5469808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219893" y="1556792"/>
            <a:ext cx="1884219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991544" y="5403378"/>
            <a:ext cx="8784976" cy="82013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95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Relational</a:t>
            </a:r>
            <a:r>
              <a:rPr lang="fr-BE" dirty="0"/>
              <a:t> data - </a:t>
            </a:r>
            <a:r>
              <a:rPr lang="fr-BE" dirty="0" err="1"/>
              <a:t>Enrollments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8112224" cy="345520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3279942"/>
            <a:ext cx="8112224" cy="3455207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015880" y="4986540"/>
            <a:ext cx="3359696" cy="14667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695717" y="1714254"/>
            <a:ext cx="888115" cy="7167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77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8141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EnrollmentsController.cs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119312"/>
            <a:ext cx="8562975" cy="26193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312024" y="3071266"/>
            <a:ext cx="4176464" cy="10058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7912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3238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Rechthoek 1"/>
          <p:cNvSpPr/>
          <p:nvPr/>
        </p:nvSpPr>
        <p:spPr>
          <a:xfrm>
            <a:off x="191344" y="1404060"/>
            <a:ext cx="8083656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@Html.DisplayNameFor(model =&gt; model.Grade)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model.Course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000" dirty="0"/>
          </a:p>
        </p:txBody>
      </p:sp>
      <p:sp>
        <p:nvSpPr>
          <p:cNvPr id="9" name="Rechthoek 8"/>
          <p:cNvSpPr/>
          <p:nvPr/>
        </p:nvSpPr>
        <p:spPr>
          <a:xfrm>
            <a:off x="191344" y="4196603"/>
            <a:ext cx="8083656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item.Grade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item.Student.FirstMidName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item.Student.LastName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item.Course.Title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000" dirty="0"/>
          </a:p>
        </p:txBody>
      </p:sp>
      <p:sp>
        <p:nvSpPr>
          <p:cNvPr id="7" name="Rechthoek 6"/>
          <p:cNvSpPr/>
          <p:nvPr/>
        </p:nvSpPr>
        <p:spPr>
          <a:xfrm>
            <a:off x="634422" y="2377003"/>
            <a:ext cx="5101538" cy="11240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634422" y="5099499"/>
            <a:ext cx="6397682" cy="14847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148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Controller &amp; </a:t>
            </a:r>
            <a:r>
              <a:rPr lang="fr-BE" sz="2800" dirty="0" err="1"/>
              <a:t>Views</a:t>
            </a:r>
            <a:r>
              <a:rPr lang="fr-BE" sz="2800" dirty="0"/>
              <a:t> </a:t>
            </a:r>
            <a:r>
              <a:rPr lang="fr-BE" sz="2800" dirty="0" err="1"/>
              <a:t>voor</a:t>
            </a:r>
            <a:r>
              <a:rPr lang="fr-BE" sz="2800" dirty="0"/>
              <a:t> CRUD </a:t>
            </a:r>
            <a:r>
              <a:rPr lang="fr-BE" sz="2800" dirty="0" err="1"/>
              <a:t>creëren</a:t>
            </a:r>
            <a:r>
              <a:rPr lang="fr-BE" sz="2800" dirty="0"/>
              <a:t> </a:t>
            </a:r>
            <a:r>
              <a:rPr lang="fr-BE" sz="2800" dirty="0" err="1"/>
              <a:t>a.h.v</a:t>
            </a:r>
            <a:r>
              <a:rPr lang="fr-BE" sz="2800" dirty="0"/>
              <a:t>. de Model Class</a:t>
            </a:r>
          </a:p>
          <a:p>
            <a:r>
              <a:rPr lang="fr-BE" sz="2800" dirty="0" err="1"/>
              <a:t>Controllers</a:t>
            </a:r>
            <a:r>
              <a:rPr lang="fr-BE" sz="2800" dirty="0"/>
              <a:t> | </a:t>
            </a:r>
            <a:r>
              <a:rPr lang="fr-BE" sz="2800" dirty="0" err="1"/>
              <a:t>Add</a:t>
            </a:r>
            <a:r>
              <a:rPr lang="fr-BE" sz="2800" dirty="0"/>
              <a:t> New </a:t>
            </a:r>
            <a:r>
              <a:rPr lang="fr-BE" sz="2800" dirty="0" err="1"/>
              <a:t>Scaffolded</a:t>
            </a:r>
            <a:r>
              <a:rPr lang="fr-BE" sz="2800" dirty="0"/>
              <a:t> Item</a:t>
            </a:r>
          </a:p>
          <a:p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211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scaffolding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2492976"/>
            <a:ext cx="7482111" cy="42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5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/>
              <a:t>Edit </a:t>
            </a:r>
            <a:r>
              <a:rPr lang="fr-BE" dirty="0" err="1"/>
              <a:t>Enrollment</a:t>
            </a:r>
            <a:r>
              <a:rPr lang="fr-BE" dirty="0"/>
              <a:t> (idem </a:t>
            </a:r>
            <a:r>
              <a:rPr lang="fr-BE" dirty="0" err="1"/>
              <a:t>voor</a:t>
            </a:r>
            <a:r>
              <a:rPr lang="fr-BE" dirty="0"/>
              <a:t> </a:t>
            </a:r>
            <a:r>
              <a:rPr lang="fr-BE" dirty="0" err="1"/>
              <a:t>create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617756"/>
            <a:ext cx="7464152" cy="342226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328887"/>
            <a:ext cx="7464152" cy="3422261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279711" y="5073012"/>
            <a:ext cx="600265" cy="109229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879976" y="5073012"/>
            <a:ext cx="2232248" cy="109229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036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Student.cs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268760"/>
            <a:ext cx="7107510" cy="4534101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143672" y="4077072"/>
            <a:ext cx="5832648" cy="12241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4974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2x (</a:t>
            </a:r>
            <a:r>
              <a:rPr lang="fr-BE" dirty="0" err="1"/>
              <a:t>bij</a:t>
            </a:r>
            <a:r>
              <a:rPr lang="fr-BE" dirty="0"/>
              <a:t> </a:t>
            </a:r>
            <a:r>
              <a:rPr lang="fr-BE" dirty="0" err="1"/>
              <a:t>Get</a:t>
            </a:r>
            <a:r>
              <a:rPr lang="fr-BE" dirty="0"/>
              <a:t> en Post)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650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EnrollmentsController.cs</a:t>
            </a:r>
            <a:r>
              <a:rPr lang="fr-BE" dirty="0"/>
              <a:t> (Edit)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86050"/>
            <a:ext cx="10001250" cy="14859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600056" y="2924083"/>
            <a:ext cx="4608512" cy="100897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32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3791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Edit.cshtml</a:t>
            </a:r>
            <a:r>
              <a:rPr lang="fr-BE" dirty="0"/>
              <a:t> (idem </a:t>
            </a:r>
            <a:r>
              <a:rPr lang="fr-BE" dirty="0" err="1"/>
              <a:t>voor</a:t>
            </a:r>
            <a:r>
              <a:rPr lang="fr-BE" dirty="0"/>
              <a:t> </a:t>
            </a:r>
            <a:r>
              <a:rPr lang="fr-BE" dirty="0" err="1"/>
              <a:t>create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214706" y="1791244"/>
            <a:ext cx="6120680" cy="33481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1638642" y="1452481"/>
            <a:ext cx="8928992" cy="1015663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 col-md-2"&gt;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model.Course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2000" dirty="0"/>
          </a:p>
        </p:txBody>
      </p:sp>
      <p:sp>
        <p:nvSpPr>
          <p:cNvPr id="9" name="Rechthoek 8"/>
          <p:cNvSpPr/>
          <p:nvPr/>
        </p:nvSpPr>
        <p:spPr>
          <a:xfrm>
            <a:off x="1624366" y="2713324"/>
            <a:ext cx="8943268" cy="1015663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 col-md-2"&gt;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model.Student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800" dirty="0"/>
          </a:p>
        </p:txBody>
      </p:sp>
      <p:sp>
        <p:nvSpPr>
          <p:cNvPr id="10" name="Rechthoek 9"/>
          <p:cNvSpPr/>
          <p:nvPr/>
        </p:nvSpPr>
        <p:spPr>
          <a:xfrm>
            <a:off x="2214706" y="3078801"/>
            <a:ext cx="6264696" cy="33481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42" y="3946100"/>
            <a:ext cx="4543425" cy="178117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87911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3413"/>
          </a:xfrm>
        </p:spPr>
        <p:txBody>
          <a:bodyPr>
            <a:normAutofit fontScale="90000"/>
          </a:bodyPr>
          <a:lstStyle/>
          <a:p>
            <a:r>
              <a:rPr lang="fr-BE" dirty="0"/>
              <a:t>CRUD </a:t>
            </a:r>
            <a:r>
              <a:rPr lang="fr-BE" dirty="0" err="1"/>
              <a:t>voor</a:t>
            </a:r>
            <a:r>
              <a:rPr lang="fr-BE" dirty="0"/>
              <a:t> </a:t>
            </a:r>
            <a:r>
              <a:rPr lang="fr-BE" dirty="0" err="1"/>
              <a:t>Student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Scaffold Stu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63" y="1556792"/>
            <a:ext cx="55816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08" y="1556792"/>
            <a:ext cx="2714625" cy="4591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000614" y="2376690"/>
            <a:ext cx="2200857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7000614" y="4392914"/>
            <a:ext cx="2200857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040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0149"/>
          </a:xfrm>
        </p:spPr>
        <p:txBody>
          <a:bodyPr>
            <a:normAutofit fontScale="90000"/>
          </a:bodyPr>
          <a:lstStyle/>
          <a:p>
            <a:r>
              <a:rPr lang="fr-BE" dirty="0"/>
              <a:t>Idem </a:t>
            </a:r>
            <a:r>
              <a:rPr lang="fr-BE" dirty="0" err="1"/>
              <a:t>voor</a:t>
            </a:r>
            <a:r>
              <a:rPr lang="fr-BE" dirty="0"/>
              <a:t> Course &amp; </a:t>
            </a:r>
            <a:r>
              <a:rPr lang="fr-BE" dirty="0" err="1"/>
              <a:t>Enrollment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323975"/>
            <a:ext cx="69913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Run</a:t>
            </a:r>
            <a:r>
              <a:rPr lang="fr-BE" dirty="0"/>
              <a:t> The Application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82949"/>
            <a:ext cx="5783387" cy="314647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17" y="2322194"/>
            <a:ext cx="8196572" cy="4428954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155046" y="1772817"/>
            <a:ext cx="636698" cy="5493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06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72" y="1412776"/>
            <a:ext cx="3592990" cy="4274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1800" i="1" dirty="0" err="1"/>
              <a:t>StudentsController.cs</a:t>
            </a:r>
            <a:r>
              <a:rPr lang="fr-BE" sz="1800" i="1" dirty="0"/>
              <a:t> &amp; </a:t>
            </a:r>
            <a:r>
              <a:rPr lang="fr-BE" sz="1800" i="1" dirty="0" err="1"/>
              <a:t>Students</a:t>
            </a:r>
            <a:r>
              <a:rPr lang="fr-BE" sz="1800" i="1" dirty="0"/>
              <a:t> </a:t>
            </a:r>
            <a:r>
              <a:rPr lang="fr-BE" sz="1800" i="1" dirty="0" err="1"/>
              <a:t>Views</a:t>
            </a:r>
            <a:endParaRPr lang="fr-BE" sz="1800" i="1" dirty="0"/>
          </a:p>
          <a:p>
            <a:endParaRPr lang="fr-BE" sz="9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Details</a:t>
            </a:r>
            <a:r>
              <a:rPr lang="fr-BE" sz="1800" dirty="0"/>
              <a:t>: </a:t>
            </a:r>
            <a:r>
              <a:rPr lang="fr-BE" sz="1800" dirty="0" err="1"/>
              <a:t>gegevens</a:t>
            </a:r>
            <a:r>
              <a:rPr lang="fr-BE" sz="1800" dirty="0"/>
              <a:t> van </a:t>
            </a:r>
            <a:r>
              <a:rPr lang="fr-BE" sz="1800" dirty="0" err="1"/>
              <a:t>één</a:t>
            </a:r>
            <a:r>
              <a:rPr lang="fr-BE" sz="1800" dirty="0"/>
              <a:t> </a:t>
            </a:r>
            <a:r>
              <a:rPr lang="fr-BE" sz="1800" i="1" dirty="0" err="1"/>
              <a:t>student</a:t>
            </a:r>
            <a:r>
              <a:rPr lang="fr-BE" sz="1800" dirty="0"/>
              <a:t> </a:t>
            </a:r>
            <a:r>
              <a:rPr lang="fr-BE" sz="1800" dirty="0" err="1"/>
              <a:t>bekijken</a:t>
            </a:r>
            <a:r>
              <a:rPr lang="fr-BE" sz="1800" dirty="0"/>
              <a:t> (</a:t>
            </a: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)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Index</a:t>
            </a:r>
            <a:r>
              <a:rPr lang="fr-BE" sz="1800" dirty="0"/>
              <a:t>: </a:t>
            </a:r>
            <a:r>
              <a:rPr lang="fr-BE" sz="1800" dirty="0" err="1"/>
              <a:t>overzicht</a:t>
            </a:r>
            <a:r>
              <a:rPr lang="fr-BE" sz="1800" dirty="0"/>
              <a:t> van </a:t>
            </a:r>
            <a:r>
              <a:rPr lang="fr-BE" sz="1800" dirty="0" err="1"/>
              <a:t>alle</a:t>
            </a:r>
            <a:r>
              <a:rPr lang="fr-BE" sz="1800" dirty="0"/>
              <a:t> </a:t>
            </a:r>
            <a:r>
              <a:rPr lang="fr-BE" sz="1800" i="1" dirty="0" err="1"/>
              <a:t>studenten</a:t>
            </a:r>
            <a:r>
              <a:rPr lang="fr-BE" sz="1800" i="1" dirty="0"/>
              <a:t> (</a:t>
            </a:r>
            <a:r>
              <a:rPr lang="fr-BE" sz="1800" i="1" dirty="0" err="1">
                <a:solidFill>
                  <a:schemeClr val="tx2"/>
                </a:solidFill>
              </a:rPr>
              <a:t>Get</a:t>
            </a:r>
            <a:r>
              <a:rPr lang="fr-BE" sz="1800" i="1" dirty="0"/>
              <a:t>)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Edit</a:t>
            </a:r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gegevens</a:t>
            </a:r>
            <a:r>
              <a:rPr lang="fr-BE" sz="1800" dirty="0"/>
              <a:t> van </a:t>
            </a:r>
            <a:r>
              <a:rPr lang="fr-BE" sz="1800" dirty="0" err="1"/>
              <a:t>één</a:t>
            </a:r>
            <a:r>
              <a:rPr lang="fr-BE" sz="1800" dirty="0"/>
              <a:t> </a:t>
            </a:r>
            <a:r>
              <a:rPr lang="fr-BE" sz="1800" i="1" dirty="0" err="1"/>
              <a:t>student</a:t>
            </a:r>
            <a:r>
              <a:rPr lang="fr-BE" sz="1800" dirty="0"/>
              <a:t> </a:t>
            </a:r>
            <a:r>
              <a:rPr lang="fr-BE" sz="1800" dirty="0" err="1"/>
              <a:t>ophalen</a:t>
            </a:r>
            <a:r>
              <a:rPr lang="fr-BE" sz="1800" dirty="0"/>
              <a:t> om te </a:t>
            </a:r>
            <a:r>
              <a:rPr lang="fr-BE" sz="1800" dirty="0" err="1"/>
              <a:t>wijzigen</a:t>
            </a:r>
            <a:endParaRPr lang="fr-BE" sz="1800" dirty="0"/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gewijzigde</a:t>
            </a:r>
            <a:r>
              <a:rPr lang="fr-BE" sz="1800" dirty="0"/>
              <a:t> </a:t>
            </a:r>
            <a:r>
              <a:rPr lang="fr-BE" sz="1800" dirty="0" err="1"/>
              <a:t>gegevens</a:t>
            </a:r>
            <a:r>
              <a:rPr lang="fr-BE" sz="1800" dirty="0"/>
              <a:t> </a:t>
            </a:r>
            <a:r>
              <a:rPr lang="fr-BE" sz="1800" dirty="0" err="1"/>
              <a:t>wegschrijven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Create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nieuwe</a:t>
            </a:r>
            <a:r>
              <a:rPr lang="fr-BE" sz="1800" dirty="0"/>
              <a:t> </a:t>
            </a:r>
            <a:r>
              <a:rPr lang="fr-BE" sz="1800" i="1" dirty="0" err="1"/>
              <a:t>student</a:t>
            </a:r>
            <a:r>
              <a:rPr lang="fr-BE" sz="1800" dirty="0"/>
              <a:t> </a:t>
            </a:r>
            <a:r>
              <a:rPr lang="fr-BE" sz="1800" dirty="0" err="1"/>
              <a:t>invullen</a:t>
            </a:r>
            <a:endParaRPr lang="fr-BE" sz="1800" dirty="0"/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nieuwe</a:t>
            </a:r>
            <a:r>
              <a:rPr lang="fr-BE" sz="1800" dirty="0"/>
              <a:t> </a:t>
            </a:r>
            <a:r>
              <a:rPr lang="fr-BE" sz="1800" i="1" dirty="0" err="1"/>
              <a:t>student</a:t>
            </a:r>
            <a:r>
              <a:rPr lang="fr-BE" sz="1800" dirty="0"/>
              <a:t> </a:t>
            </a:r>
            <a:r>
              <a:rPr lang="fr-BE" sz="1800" dirty="0" err="1"/>
              <a:t>aan</a:t>
            </a:r>
            <a:r>
              <a:rPr lang="fr-BE" sz="1800" dirty="0"/>
              <a:t> </a:t>
            </a:r>
            <a:r>
              <a:rPr lang="fr-BE" sz="1800" dirty="0" err="1"/>
              <a:t>database</a:t>
            </a:r>
            <a:r>
              <a:rPr lang="fr-BE" sz="1800" dirty="0"/>
              <a:t> </a:t>
            </a:r>
            <a:r>
              <a:rPr lang="fr-BE" sz="1800" dirty="0" err="1"/>
              <a:t>toevoegen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Delete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bevestiging</a:t>
            </a:r>
            <a:r>
              <a:rPr lang="fr-BE" sz="1800" dirty="0"/>
              <a:t> </a:t>
            </a:r>
            <a:r>
              <a:rPr lang="fr-BE" sz="1800" dirty="0" err="1"/>
              <a:t>vragen</a:t>
            </a:r>
            <a:endParaRPr lang="fr-BE" sz="1800" dirty="0"/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i="1" dirty="0" err="1"/>
              <a:t>student</a:t>
            </a:r>
            <a:r>
              <a:rPr lang="fr-BE" sz="1800" dirty="0"/>
              <a:t> </a:t>
            </a:r>
            <a:r>
              <a:rPr lang="fr-BE" sz="1800" dirty="0" err="1"/>
              <a:t>verwijderen</a:t>
            </a:r>
            <a:endParaRPr lang="fr-B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202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Gegenereerde</a:t>
            </a:r>
            <a:r>
              <a:rPr lang="fr-BE" dirty="0"/>
              <a:t> code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9336360" y="2750332"/>
            <a:ext cx="2592288" cy="4626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9336360" y="3933056"/>
            <a:ext cx="2592288" cy="187220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09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060848"/>
            <a:ext cx="6452630" cy="289691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8141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DBContext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3431704" y="3140969"/>
            <a:ext cx="6120680" cy="191829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7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Students</a:t>
            </a:r>
            <a:r>
              <a:rPr lang="fr-BE" dirty="0"/>
              <a:t>/</a:t>
            </a:r>
            <a:r>
              <a:rPr lang="fr-BE" dirty="0" err="1"/>
              <a:t>Details</a:t>
            </a:r>
            <a:r>
              <a:rPr lang="fr-BE" dirty="0"/>
              <a:t>/2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/>
              <a:t>1. </a:t>
            </a:r>
            <a:r>
              <a:rPr lang="fr-BE" dirty="0" err="1"/>
              <a:t>Details</a:t>
            </a:r>
            <a:r>
              <a:rPr lang="fr-BE" dirty="0"/>
              <a:t> </a:t>
            </a:r>
            <a:r>
              <a:rPr lang="fr-BE" dirty="0" err="1"/>
              <a:t>methode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81" y="1268760"/>
            <a:ext cx="3816424" cy="45049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0" y="2265971"/>
            <a:ext cx="7477518" cy="350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23861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2726</TotalTime>
  <Words>685</Words>
  <Application>Microsoft Office PowerPoint</Application>
  <PresentationFormat>Breedbeeld</PresentationFormat>
  <Paragraphs>160</Paragraphs>
  <Slides>33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Consolas</vt:lpstr>
      <vt:lpstr>Wingdings</vt:lpstr>
      <vt:lpstr>Terugblik</vt:lpstr>
      <vt:lpstr>Scaffolding</vt:lpstr>
      <vt:lpstr>Scaffolding</vt:lpstr>
      <vt:lpstr>scaffolding</vt:lpstr>
      <vt:lpstr>CRUD voor Student</vt:lpstr>
      <vt:lpstr>Idem voor Course &amp; Enrollment</vt:lpstr>
      <vt:lpstr>Run The Application</vt:lpstr>
      <vt:lpstr>Gegenereerde code</vt:lpstr>
      <vt:lpstr>DBContext</vt:lpstr>
      <vt:lpstr>1. Details methode</vt:lpstr>
      <vt:lpstr>Details methode</vt:lpstr>
      <vt:lpstr>Details view</vt:lpstr>
      <vt:lpstr>Data Annotations</vt:lpstr>
      <vt:lpstr>Async, await, Task</vt:lpstr>
      <vt:lpstr>synchroon  ASynchroon</vt:lpstr>
      <vt:lpstr>Asynchronous code</vt:lpstr>
      <vt:lpstr>Await</vt:lpstr>
      <vt:lpstr>More Info!</vt:lpstr>
      <vt:lpstr>2. Index Method</vt:lpstr>
      <vt:lpstr>Index View</vt:lpstr>
      <vt:lpstr>Index View</vt:lpstr>
      <vt:lpstr>3A. Edit methode (Get)</vt:lpstr>
      <vt:lpstr>Edit View</vt:lpstr>
      <vt:lpstr>3B. Edit methode (POST)</vt:lpstr>
      <vt:lpstr>Validations </vt:lpstr>
      <vt:lpstr>4. Create</vt:lpstr>
      <vt:lpstr>5.Delete</vt:lpstr>
      <vt:lpstr>Relational data - Enrollments</vt:lpstr>
      <vt:lpstr>EnrollmentsController.cs</vt:lpstr>
      <vt:lpstr>Index.cshtml</vt:lpstr>
      <vt:lpstr>Edit Enrollment (idem voor create)</vt:lpstr>
      <vt:lpstr>Student.cs</vt:lpstr>
      <vt:lpstr>EnrollmentsController.cs (Edit)</vt:lpstr>
      <vt:lpstr>Edit.cshtml (idem voor create)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Tom</cp:lastModifiedBy>
  <cp:revision>187</cp:revision>
  <dcterms:created xsi:type="dcterms:W3CDTF">2015-09-10T12:21:13Z</dcterms:created>
  <dcterms:modified xsi:type="dcterms:W3CDTF">2017-10-03T10:50:20Z</dcterms:modified>
</cp:coreProperties>
</file>