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27"/>
  </p:notesMasterIdLst>
  <p:handoutMasterIdLst>
    <p:handoutMasterId r:id="rId28"/>
  </p:handoutMasterIdLst>
  <p:sldIdLst>
    <p:sldId id="432" r:id="rId2"/>
    <p:sldId id="389" r:id="rId3"/>
    <p:sldId id="426" r:id="rId4"/>
    <p:sldId id="430" r:id="rId5"/>
    <p:sldId id="401" r:id="rId6"/>
    <p:sldId id="404" r:id="rId7"/>
    <p:sldId id="405" r:id="rId8"/>
    <p:sldId id="406" r:id="rId9"/>
    <p:sldId id="408" r:id="rId10"/>
    <p:sldId id="409" r:id="rId11"/>
    <p:sldId id="431" r:id="rId12"/>
    <p:sldId id="410" r:id="rId13"/>
    <p:sldId id="411" r:id="rId14"/>
    <p:sldId id="413" r:id="rId15"/>
    <p:sldId id="420" r:id="rId16"/>
    <p:sldId id="414" r:id="rId17"/>
    <p:sldId id="415" r:id="rId18"/>
    <p:sldId id="416" r:id="rId19"/>
    <p:sldId id="417" r:id="rId20"/>
    <p:sldId id="418" r:id="rId21"/>
    <p:sldId id="421" r:id="rId22"/>
    <p:sldId id="425" r:id="rId23"/>
    <p:sldId id="428" r:id="rId24"/>
    <p:sldId id="424" r:id="rId25"/>
    <p:sldId id="429" r:id="rId2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6DD"/>
    <a:srgbClr val="00A0AE"/>
    <a:srgbClr val="EC4B2F"/>
    <a:srgbClr val="000000"/>
    <a:srgbClr val="4B2B4B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654" autoAdjust="0"/>
  </p:normalViewPr>
  <p:slideViewPr>
    <p:cSldViewPr showGuides="1">
      <p:cViewPr varScale="1">
        <p:scale>
          <a:sx n="64" d="100"/>
          <a:sy n="64" d="100"/>
        </p:scale>
        <p:origin x="75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19/09/2017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19/09/2017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437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3733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781894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572716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0162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109941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49619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542509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650718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316854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3390127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4241545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371421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678" r:id="rId13"/>
    <p:sldLayoutId id="2147483679" r:id="rId14"/>
    <p:sldLayoutId id="2147483688" r:id="rId15"/>
    <p:sldLayoutId id="2147483687" r:id="rId16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Entity</a:t>
            </a:r>
            <a:r>
              <a:rPr lang="nl-NL" dirty="0"/>
              <a:t> Framework </a:t>
            </a:r>
            <a:r>
              <a:rPr lang="nl-NL" dirty="0" err="1"/>
              <a:t>Core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867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564" y="-26352"/>
            <a:ext cx="10515600" cy="1325563"/>
          </a:xfrm>
        </p:spPr>
        <p:txBody>
          <a:bodyPr/>
          <a:lstStyle/>
          <a:p>
            <a:r>
              <a:rPr lang="fr-BE" dirty="0" err="1"/>
              <a:t>MovieContext.cs</a:t>
            </a:r>
            <a:r>
              <a:rPr lang="fr-BE" dirty="0"/>
              <a:t> </a:t>
            </a:r>
            <a:r>
              <a:rPr lang="fr-BE" sz="1800" dirty="0"/>
              <a:t>(</a:t>
            </a:r>
            <a:r>
              <a:rPr lang="fr-BE" sz="1800" dirty="0" err="1"/>
              <a:t>uit</a:t>
            </a:r>
            <a:r>
              <a:rPr lang="fr-BE" sz="1800" dirty="0"/>
              <a:t> </a:t>
            </a:r>
            <a:r>
              <a:rPr lang="fr-BE" sz="1800" dirty="0" err="1"/>
              <a:t>resources</a:t>
            </a:r>
            <a:r>
              <a:rPr lang="fr-BE" sz="18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9425675" y="6011992"/>
            <a:ext cx="480000" cy="667148"/>
          </a:xfrm>
        </p:spPr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376692"/>
            <a:ext cx="8934450" cy="50673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559496" y="3905753"/>
            <a:ext cx="4608512" cy="72825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870568" y="5174875"/>
            <a:ext cx="5377560" cy="57382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28" y="3789040"/>
            <a:ext cx="2969011" cy="28901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2" name="Rechthoek 11"/>
          <p:cNvSpPr/>
          <p:nvPr/>
        </p:nvSpPr>
        <p:spPr>
          <a:xfrm>
            <a:off x="10090430" y="6011992"/>
            <a:ext cx="1566869" cy="4320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95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595549"/>
              </p:ext>
            </p:extLst>
          </p:nvPr>
        </p:nvGraphicFramePr>
        <p:xfrm>
          <a:off x="1813242" y="3335290"/>
          <a:ext cx="7920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4741103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1270502291"/>
                    </a:ext>
                  </a:extLst>
                </a:gridCol>
              </a:tblGrid>
              <a:tr h="2840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77056"/>
                  </a:ext>
                </a:extLst>
              </a:tr>
              <a:tr h="284089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4097"/>
                  </a:ext>
                </a:extLst>
              </a:tr>
              <a:tr h="284089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57590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-24451"/>
            <a:ext cx="10515600" cy="1325563"/>
          </a:xfrm>
        </p:spPr>
        <p:txBody>
          <a:bodyPr/>
          <a:lstStyle/>
          <a:p>
            <a:r>
              <a:rPr lang="fr-BE" dirty="0" err="1"/>
              <a:t>Entity</a:t>
            </a:r>
            <a:r>
              <a:rPr lang="fr-BE" dirty="0"/>
              <a:t> Framework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troomdiagram: Magnetische schijf 5"/>
          <p:cNvSpPr/>
          <p:nvPr/>
        </p:nvSpPr>
        <p:spPr>
          <a:xfrm>
            <a:off x="1512088" y="2100575"/>
            <a:ext cx="2664296" cy="2736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8" name="Tijdelijke aanduiding voor inhoud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66208"/>
              </p:ext>
            </p:extLst>
          </p:nvPr>
        </p:nvGraphicFramePr>
        <p:xfrm>
          <a:off x="3032137" y="3468727"/>
          <a:ext cx="7920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4741103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1270502291"/>
                    </a:ext>
                  </a:extLst>
                </a:gridCol>
              </a:tblGrid>
              <a:tr h="2840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77056"/>
                  </a:ext>
                </a:extLst>
              </a:tr>
              <a:tr h="284089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4097"/>
                  </a:ext>
                </a:extLst>
              </a:tr>
              <a:tr h="284089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57590"/>
                  </a:ext>
                </a:extLst>
              </a:tr>
            </a:tbl>
          </a:graphicData>
        </a:graphic>
      </p:graphicFrame>
      <p:sp>
        <p:nvSpPr>
          <p:cNvPr id="9" name="Rechthoek: ezelsoor 8"/>
          <p:cNvSpPr/>
          <p:nvPr/>
        </p:nvSpPr>
        <p:spPr>
          <a:xfrm>
            <a:off x="7608168" y="2060848"/>
            <a:ext cx="2880320" cy="331236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Stroomdiagram: Meerdere documenten 9"/>
          <p:cNvSpPr/>
          <p:nvPr/>
        </p:nvSpPr>
        <p:spPr>
          <a:xfrm>
            <a:off x="8112224" y="2564904"/>
            <a:ext cx="864096" cy="1152128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Stroomdiagram: Meerdere documenten 10"/>
          <p:cNvSpPr/>
          <p:nvPr/>
        </p:nvSpPr>
        <p:spPr>
          <a:xfrm>
            <a:off x="9056510" y="3933056"/>
            <a:ext cx="864096" cy="1152128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2209286" y="1460371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Database</a:t>
            </a:r>
          </a:p>
        </p:txBody>
      </p:sp>
      <p:sp>
        <p:nvSpPr>
          <p:cNvPr id="13" name="Rechthoek 12"/>
          <p:cNvSpPr/>
          <p:nvPr/>
        </p:nvSpPr>
        <p:spPr>
          <a:xfrm>
            <a:off x="8125346" y="1460371"/>
            <a:ext cx="175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/>
              <a:t>MovieContext</a:t>
            </a:r>
            <a:endParaRPr lang="nl-BE" dirty="0"/>
          </a:p>
        </p:txBody>
      </p:sp>
      <p:sp>
        <p:nvSpPr>
          <p:cNvPr id="14" name="Rechthoek 13"/>
          <p:cNvSpPr/>
          <p:nvPr/>
        </p:nvSpPr>
        <p:spPr>
          <a:xfrm>
            <a:off x="8999312" y="3514598"/>
            <a:ext cx="1044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Ratings</a:t>
            </a:r>
          </a:p>
        </p:txBody>
      </p:sp>
      <p:sp>
        <p:nvSpPr>
          <p:cNvPr id="15" name="Rechthoek 14"/>
          <p:cNvSpPr/>
          <p:nvPr/>
        </p:nvSpPr>
        <p:spPr>
          <a:xfrm>
            <a:off x="8112224" y="2142115"/>
            <a:ext cx="97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Movies</a:t>
            </a:r>
          </a:p>
        </p:txBody>
      </p:sp>
      <p:sp>
        <p:nvSpPr>
          <p:cNvPr id="16" name="Rechthoek 15"/>
          <p:cNvSpPr/>
          <p:nvPr/>
        </p:nvSpPr>
        <p:spPr>
          <a:xfrm>
            <a:off x="1708126" y="2956302"/>
            <a:ext cx="85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Movie</a:t>
            </a:r>
          </a:p>
        </p:txBody>
      </p:sp>
      <p:sp>
        <p:nvSpPr>
          <p:cNvPr id="17" name="Rechthoek 16"/>
          <p:cNvSpPr/>
          <p:nvPr/>
        </p:nvSpPr>
        <p:spPr>
          <a:xfrm>
            <a:off x="2913246" y="3099395"/>
            <a:ext cx="92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Rating</a:t>
            </a:r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4443855" y="3426352"/>
            <a:ext cx="2880320" cy="0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 20"/>
          <p:cNvSpPr/>
          <p:nvPr/>
        </p:nvSpPr>
        <p:spPr>
          <a:xfrm>
            <a:off x="4494101" y="2952894"/>
            <a:ext cx="2872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Select … </a:t>
            </a:r>
            <a:r>
              <a:rPr lang="nl-BE" dirty="0" err="1"/>
              <a:t>from</a:t>
            </a:r>
            <a:r>
              <a:rPr lang="nl-BE" dirty="0"/>
              <a:t> Movie …</a:t>
            </a:r>
          </a:p>
        </p:txBody>
      </p:sp>
      <p:cxnSp>
        <p:nvCxnSpPr>
          <p:cNvPr id="22" name="Rechte verbindingslijn met pijl 21"/>
          <p:cNvCxnSpPr/>
          <p:nvPr/>
        </p:nvCxnSpPr>
        <p:spPr>
          <a:xfrm>
            <a:off x="4417613" y="3717032"/>
            <a:ext cx="2880320" cy="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4554323" y="3797431"/>
            <a:ext cx="25586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/>
              <a:t>Insert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Movie …</a:t>
            </a:r>
          </a:p>
          <a:p>
            <a:r>
              <a:rPr lang="fr-BE" dirty="0"/>
              <a:t>U</a:t>
            </a:r>
            <a:r>
              <a:rPr lang="nl-BE" dirty="0" err="1"/>
              <a:t>pdate</a:t>
            </a:r>
            <a:r>
              <a:rPr lang="nl-BE" dirty="0"/>
              <a:t> Movie Set …</a:t>
            </a:r>
          </a:p>
          <a:p>
            <a:r>
              <a:rPr lang="fr-BE" dirty="0"/>
              <a:t>D</a:t>
            </a:r>
            <a:r>
              <a:rPr lang="nl-BE" dirty="0" err="1"/>
              <a:t>elete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Movie…</a:t>
            </a:r>
          </a:p>
        </p:txBody>
      </p:sp>
    </p:spTree>
    <p:extLst>
      <p:ext uri="{BB962C8B-B14F-4D97-AF65-F5344CB8AC3E}">
        <p14:creationId xmlns:p14="http://schemas.microsoft.com/office/powerpoint/2010/main" val="323923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564904"/>
            <a:ext cx="11563103" cy="2372986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/>
              <a:t>Registeer</a:t>
            </a:r>
            <a:r>
              <a:rPr lang="fr-BE" sz="2800" dirty="0"/>
              <a:t> </a:t>
            </a:r>
            <a:r>
              <a:rPr lang="fr-BE" sz="2800" i="1" dirty="0" err="1">
                <a:solidFill>
                  <a:srgbClr val="00A0AE"/>
                </a:solidFill>
              </a:rPr>
              <a:t>MovieContext</a:t>
            </a:r>
            <a:r>
              <a:rPr lang="fr-BE" sz="2800" dirty="0"/>
              <a:t> </a:t>
            </a:r>
            <a:r>
              <a:rPr lang="fr-BE" sz="2800" dirty="0" err="1"/>
              <a:t>als</a:t>
            </a:r>
            <a:r>
              <a:rPr lang="fr-BE" sz="2800" dirty="0"/>
              <a:t> </a:t>
            </a:r>
            <a:r>
              <a:rPr lang="fr-BE" sz="2800" dirty="0" err="1"/>
              <a:t>een</a:t>
            </a:r>
            <a:r>
              <a:rPr lang="fr-BE" sz="2800" dirty="0"/>
              <a:t> service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0" y="0"/>
            <a:ext cx="10515600" cy="1325563"/>
          </a:xfrm>
        </p:spPr>
        <p:txBody>
          <a:bodyPr/>
          <a:lstStyle/>
          <a:p>
            <a:r>
              <a:rPr lang="fr-BE" dirty="0" err="1"/>
              <a:t>Startup.cs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4604712" y="3328357"/>
            <a:ext cx="1944216" cy="36612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8853216" y="3539877"/>
            <a:ext cx="2664296" cy="423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99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318547"/>
            <a:ext cx="11022693" cy="3406597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2380456"/>
            <a:ext cx="9448800" cy="197167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0898" y="-42108"/>
            <a:ext cx="10515600" cy="1325563"/>
          </a:xfrm>
        </p:spPr>
        <p:txBody>
          <a:bodyPr/>
          <a:lstStyle/>
          <a:p>
            <a:r>
              <a:rPr lang="nl-BE" dirty="0" err="1"/>
              <a:t>appsettings.json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343472" y="1844824"/>
            <a:ext cx="10009112" cy="36612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364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1" y="3324391"/>
            <a:ext cx="5734050" cy="2095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59" y="1407803"/>
            <a:ext cx="7258050" cy="42386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4629859" cy="4428000"/>
          </a:xfrm>
        </p:spPr>
        <p:txBody>
          <a:bodyPr/>
          <a:lstStyle/>
          <a:p>
            <a:r>
              <a:rPr lang="nl-BE" dirty="0" err="1">
                <a:solidFill>
                  <a:schemeClr val="accent1"/>
                </a:solidFill>
              </a:rPr>
              <a:t>DbInitializer.cs</a:t>
            </a:r>
            <a:r>
              <a:rPr lang="nl-BE" dirty="0">
                <a:solidFill>
                  <a:schemeClr val="accent1"/>
                </a:solidFill>
              </a:rPr>
              <a:t> </a:t>
            </a:r>
            <a:r>
              <a:rPr lang="fr-BE" dirty="0" err="1"/>
              <a:t>naar</a:t>
            </a:r>
            <a:r>
              <a:rPr lang="fr-BE" dirty="0"/>
              <a:t> </a:t>
            </a:r>
            <a:r>
              <a:rPr lang="fr-BE" i="1" dirty="0">
                <a:solidFill>
                  <a:schemeClr val="accent1"/>
                </a:solidFill>
              </a:rPr>
              <a:t>Data</a:t>
            </a:r>
            <a:r>
              <a:rPr lang="fr-BE" dirty="0"/>
              <a:t> </a:t>
            </a:r>
            <a:r>
              <a:rPr lang="fr-BE" dirty="0" err="1"/>
              <a:t>kopiëren</a:t>
            </a:r>
            <a:endParaRPr lang="fr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7154" y="26248"/>
            <a:ext cx="10515600" cy="1325563"/>
          </a:xfrm>
        </p:spPr>
        <p:txBody>
          <a:bodyPr/>
          <a:lstStyle/>
          <a:p>
            <a:r>
              <a:rPr lang="fr-BE" dirty="0"/>
              <a:t>Test Data </a:t>
            </a:r>
            <a:r>
              <a:rPr lang="fr-BE" sz="1800" dirty="0"/>
              <a:t>(</a:t>
            </a:r>
            <a:r>
              <a:rPr lang="fr-BE" sz="1800" dirty="0" err="1"/>
              <a:t>uit</a:t>
            </a:r>
            <a:r>
              <a:rPr lang="fr-BE" sz="1800" dirty="0"/>
              <a:t> </a:t>
            </a:r>
            <a:r>
              <a:rPr lang="fr-BE" sz="1800" dirty="0" err="1"/>
              <a:t>resources</a:t>
            </a:r>
            <a:r>
              <a:rPr lang="fr-BE" sz="18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5447928" y="2348880"/>
            <a:ext cx="3816424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5447928" y="2882318"/>
            <a:ext cx="3816424" cy="127103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5447928" y="4308961"/>
            <a:ext cx="6336704" cy="121272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8184232" y="1880574"/>
            <a:ext cx="2340260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566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-6018" y="-1688"/>
            <a:ext cx="10515600" cy="1325563"/>
          </a:xfrm>
        </p:spPr>
        <p:txBody>
          <a:bodyPr/>
          <a:lstStyle/>
          <a:p>
            <a:r>
              <a:rPr lang="fr-BE" dirty="0"/>
              <a:t>Test Data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348449"/>
            <a:ext cx="6768752" cy="5376381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863752" y="3138067"/>
            <a:ext cx="1872208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87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8667" y="0"/>
            <a:ext cx="10515600" cy="1325563"/>
          </a:xfrm>
        </p:spPr>
        <p:txBody>
          <a:bodyPr/>
          <a:lstStyle/>
          <a:p>
            <a:r>
              <a:rPr lang="fr-BE" dirty="0" err="1"/>
              <a:t>Startup.cs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294493"/>
            <a:ext cx="9108942" cy="54006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559496" y="1844824"/>
            <a:ext cx="2841972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590655" y="6038799"/>
            <a:ext cx="4210124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658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-9264" y="0"/>
            <a:ext cx="10515600" cy="1325563"/>
          </a:xfrm>
        </p:spPr>
        <p:txBody>
          <a:bodyPr/>
          <a:lstStyle/>
          <a:p>
            <a:r>
              <a:rPr lang="fr-BE" dirty="0" err="1"/>
              <a:t>Run</a:t>
            </a:r>
            <a:r>
              <a:rPr lang="fr-BE" dirty="0"/>
              <a:t> The Application (Ctrl-F5)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b="26409"/>
          <a:stretch/>
        </p:blipFill>
        <p:spPr>
          <a:xfrm>
            <a:off x="1127448" y="2276872"/>
            <a:ext cx="9972675" cy="1205636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3717032"/>
            <a:ext cx="9972675" cy="1314450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3166295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312" y="116632"/>
            <a:ext cx="10515600" cy="1325563"/>
          </a:xfrm>
        </p:spPr>
        <p:txBody>
          <a:bodyPr/>
          <a:lstStyle/>
          <a:p>
            <a:r>
              <a:rPr lang="fr-BE" dirty="0"/>
              <a:t>C:\users\xyz\aspnet-mvcmovie…mdf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340768"/>
            <a:ext cx="8280920" cy="52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-15214"/>
            <a:ext cx="10515600" cy="1325563"/>
          </a:xfrm>
        </p:spPr>
        <p:txBody>
          <a:bodyPr/>
          <a:lstStyle/>
          <a:p>
            <a:r>
              <a:rPr lang="fr-BE" dirty="0" err="1"/>
              <a:t>View</a:t>
            </a:r>
            <a:r>
              <a:rPr lang="fr-BE" dirty="0"/>
              <a:t> | </a:t>
            </a:r>
            <a:r>
              <a:rPr lang="fr-BE" dirty="0" err="1"/>
              <a:t>Sql</a:t>
            </a:r>
            <a:r>
              <a:rPr lang="fr-BE" dirty="0"/>
              <a:t> Server Object Explorer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2618129"/>
            <a:ext cx="6962775" cy="1990725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3" y="1333500"/>
            <a:ext cx="4436867" cy="5417648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302233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19336" y="1685063"/>
            <a:ext cx="12192000" cy="4428000"/>
          </a:xfrm>
        </p:spPr>
        <p:txBody>
          <a:bodyPr/>
          <a:lstStyle/>
          <a:p>
            <a:r>
              <a:rPr lang="fr-BE" dirty="0"/>
              <a:t>Code First</a:t>
            </a:r>
          </a:p>
          <a:p>
            <a:r>
              <a:rPr lang="fr-BE" dirty="0" err="1"/>
              <a:t>Creating</a:t>
            </a:r>
            <a:r>
              <a:rPr lang="fr-BE" dirty="0"/>
              <a:t> the Model Classes</a:t>
            </a:r>
          </a:p>
          <a:p>
            <a:r>
              <a:rPr lang="fr-BE" dirty="0" err="1"/>
              <a:t>Creating</a:t>
            </a:r>
            <a:r>
              <a:rPr lang="fr-BE" dirty="0"/>
              <a:t> the </a:t>
            </a:r>
            <a:r>
              <a:rPr lang="fr-BE" dirty="0" err="1"/>
              <a:t>DatabaseContext</a:t>
            </a:r>
            <a:r>
              <a:rPr lang="fr-BE" dirty="0"/>
              <a:t> Class</a:t>
            </a:r>
          </a:p>
          <a:p>
            <a:r>
              <a:rPr lang="fr-BE" dirty="0" err="1"/>
              <a:t>Generating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Tables</a:t>
            </a:r>
          </a:p>
          <a:p>
            <a:r>
              <a:rPr lang="fr-BE" dirty="0" err="1"/>
              <a:t>Seeding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endParaRPr lang="fr-BE" dirty="0"/>
          </a:p>
          <a:p>
            <a:endParaRPr lang="fr-BE" dirty="0"/>
          </a:p>
          <a:p>
            <a:r>
              <a:rPr lang="fr-BE" dirty="0"/>
              <a:t>SQL Server Object Explorer</a:t>
            </a:r>
          </a:p>
          <a:p>
            <a:endParaRPr lang="fr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1223" y="-35092"/>
            <a:ext cx="10515600" cy="1325563"/>
          </a:xfrm>
        </p:spPr>
        <p:txBody>
          <a:bodyPr/>
          <a:lstStyle/>
          <a:p>
            <a:r>
              <a:rPr lang="fr-BE" dirty="0"/>
              <a:t>EF </a:t>
            </a:r>
            <a:r>
              <a:rPr lang="fr-BE" dirty="0" err="1"/>
              <a:t>COre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2652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/>
              <a:t>Movie</a:t>
            </a:r>
            <a:r>
              <a:rPr lang="fr-BE" sz="2800" dirty="0"/>
              <a:t> | </a:t>
            </a:r>
            <a:r>
              <a:rPr lang="fr-BE" sz="2800" dirty="0" err="1"/>
              <a:t>View</a:t>
            </a:r>
            <a:r>
              <a:rPr lang="fr-BE" sz="2800" dirty="0"/>
              <a:t> Designer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893" y="56904"/>
            <a:ext cx="10515600" cy="1325563"/>
          </a:xfrm>
        </p:spPr>
        <p:txBody>
          <a:bodyPr/>
          <a:lstStyle/>
          <a:p>
            <a:r>
              <a:rPr lang="fr-BE" dirty="0" err="1"/>
              <a:t>Sql</a:t>
            </a:r>
            <a:r>
              <a:rPr lang="fr-BE" dirty="0"/>
              <a:t> Server Object Explorer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18" y="1916832"/>
            <a:ext cx="10099823" cy="4834316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5591944" y="2461010"/>
            <a:ext cx="2664296" cy="46393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0072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/>
              <a:t>Ook</a:t>
            </a:r>
            <a:r>
              <a:rPr lang="fr-BE" sz="2800" dirty="0"/>
              <a:t> </a:t>
            </a:r>
            <a:r>
              <a:rPr lang="fr-BE" sz="2800" i="1" dirty="0">
                <a:solidFill>
                  <a:schemeClr val="accent1"/>
                </a:solidFill>
              </a:rPr>
              <a:t>Genre</a:t>
            </a:r>
            <a:r>
              <a:rPr lang="fr-BE" sz="2800" dirty="0"/>
              <a:t> en </a:t>
            </a:r>
            <a:r>
              <a:rPr lang="fr-BE" sz="2800" i="1" dirty="0" err="1">
                <a:solidFill>
                  <a:schemeClr val="accent1"/>
                </a:solidFill>
              </a:rPr>
              <a:t>Title</a:t>
            </a:r>
            <a:r>
              <a:rPr lang="fr-BE" sz="2800" dirty="0"/>
              <a:t> </a:t>
            </a:r>
            <a:r>
              <a:rPr lang="fr-BE" sz="2800" dirty="0" err="1"/>
              <a:t>zijn</a:t>
            </a:r>
            <a:r>
              <a:rPr lang="fr-BE" sz="2800" dirty="0"/>
              <a:t> </a:t>
            </a:r>
            <a:r>
              <a:rPr lang="fr-BE" sz="2800" i="1" dirty="0" err="1"/>
              <a:t>Nulls</a:t>
            </a:r>
            <a:r>
              <a:rPr lang="fr-BE" sz="2800" i="1" dirty="0"/>
              <a:t> </a:t>
            </a:r>
            <a:r>
              <a:rPr lang="fr-BE" sz="2800" i="1" dirty="0" err="1"/>
              <a:t>Allowed</a:t>
            </a:r>
            <a:r>
              <a:rPr lang="fr-BE" sz="2800" i="1" dirty="0"/>
              <a:t> </a:t>
            </a:r>
            <a:r>
              <a:rPr lang="fr-BE" sz="2800" dirty="0"/>
              <a:t>(default </a:t>
            </a:r>
            <a:r>
              <a:rPr lang="fr-BE" sz="2800" dirty="0" err="1"/>
              <a:t>voor</a:t>
            </a:r>
            <a:r>
              <a:rPr lang="fr-BE" sz="2800" dirty="0"/>
              <a:t> string)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34482"/>
            <a:ext cx="10515600" cy="1325563"/>
          </a:xfrm>
        </p:spPr>
        <p:txBody>
          <a:bodyPr/>
          <a:lstStyle/>
          <a:p>
            <a:r>
              <a:rPr lang="fr-BE" dirty="0" err="1"/>
              <a:t>Allow</a:t>
            </a:r>
            <a:r>
              <a:rPr lang="fr-BE" dirty="0"/>
              <a:t> </a:t>
            </a:r>
            <a:r>
              <a:rPr lang="fr-BE" dirty="0" err="1"/>
              <a:t>Nulls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492896"/>
            <a:ext cx="4886325" cy="2686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hthoek 7"/>
          <p:cNvSpPr/>
          <p:nvPr/>
        </p:nvSpPr>
        <p:spPr>
          <a:xfrm>
            <a:off x="2562497" y="3936575"/>
            <a:ext cx="2691265" cy="2880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608" y="2826271"/>
            <a:ext cx="3600450" cy="2019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hthoek 11"/>
          <p:cNvSpPr/>
          <p:nvPr/>
        </p:nvSpPr>
        <p:spPr>
          <a:xfrm>
            <a:off x="6693923" y="3689019"/>
            <a:ext cx="3816424" cy="3195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9574243" y="4526007"/>
            <a:ext cx="936104" cy="3195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9574243" y="3360511"/>
            <a:ext cx="936104" cy="32850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8407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-24477" y="-25153"/>
            <a:ext cx="10515600" cy="1325563"/>
          </a:xfrm>
        </p:spPr>
        <p:txBody>
          <a:bodyPr/>
          <a:lstStyle/>
          <a:p>
            <a:r>
              <a:rPr lang="fr-BE" dirty="0" err="1"/>
              <a:t>Delete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00" y="188640"/>
            <a:ext cx="5616624" cy="5538374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3668334"/>
            <a:ext cx="7522096" cy="190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9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-32260"/>
            <a:ext cx="10515600" cy="1325563"/>
          </a:xfrm>
        </p:spPr>
        <p:txBody>
          <a:bodyPr/>
          <a:lstStyle/>
          <a:p>
            <a:r>
              <a:rPr lang="fr-BE" dirty="0" err="1"/>
              <a:t>Required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268760"/>
            <a:ext cx="5381625" cy="45720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4058305" y="3140968"/>
            <a:ext cx="1152128" cy="2880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058305" y="3861048"/>
            <a:ext cx="1152128" cy="2880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170776" y="1449288"/>
            <a:ext cx="4847968" cy="3955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5620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-5274"/>
            <a:ext cx="10515600" cy="1325563"/>
          </a:xfrm>
        </p:spPr>
        <p:txBody>
          <a:bodyPr/>
          <a:lstStyle/>
          <a:p>
            <a:r>
              <a:rPr lang="fr-BE" dirty="0" err="1"/>
              <a:t>Run</a:t>
            </a:r>
            <a:r>
              <a:rPr lang="fr-BE" dirty="0"/>
              <a:t> the Application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0" y="2060848"/>
            <a:ext cx="4997665" cy="2931591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1654578"/>
            <a:ext cx="3286125" cy="89535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813" y="2963614"/>
            <a:ext cx="3609975" cy="2028825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86660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BE" dirty="0" err="1"/>
              <a:t>Geen</a:t>
            </a:r>
            <a:r>
              <a:rPr lang="fr-BE" dirty="0"/>
              <a:t> </a:t>
            </a:r>
            <a:r>
              <a:rPr lang="fr-BE" dirty="0" err="1"/>
              <a:t>autonummering</a:t>
            </a:r>
            <a:r>
              <a:rPr lang="fr-BE" dirty="0"/>
              <a:t> </a:t>
            </a:r>
            <a:r>
              <a:rPr lang="fr-BE" sz="1800" dirty="0"/>
              <a:t>(</a:t>
            </a:r>
            <a:r>
              <a:rPr lang="fr-BE" sz="1800" dirty="0" err="1"/>
              <a:t>tijdens</a:t>
            </a:r>
            <a:r>
              <a:rPr lang="fr-BE" sz="1800" dirty="0"/>
              <a:t> </a:t>
            </a:r>
            <a:r>
              <a:rPr lang="fr-BE" sz="1800" dirty="0" err="1"/>
              <a:t>oefening</a:t>
            </a:r>
            <a:r>
              <a:rPr lang="fr-BE" sz="18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893945"/>
            <a:ext cx="5743575" cy="1285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672475" y="2278953"/>
            <a:ext cx="5241362" cy="61796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7" y="3429000"/>
            <a:ext cx="5743575" cy="1704975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343888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Ctrl-F5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-96688" y="-54221"/>
            <a:ext cx="10515600" cy="1325563"/>
          </a:xfrm>
        </p:spPr>
        <p:txBody>
          <a:bodyPr/>
          <a:lstStyle/>
          <a:p>
            <a:r>
              <a:rPr lang="fr-BE" dirty="0"/>
              <a:t>Open </a:t>
            </a:r>
            <a:r>
              <a:rPr lang="fr-BE" dirty="0" err="1"/>
              <a:t>MvcMovie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412776"/>
            <a:ext cx="9142777" cy="43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7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BE" sz="2800" dirty="0"/>
          </a:p>
          <a:p>
            <a:r>
              <a:rPr lang="fr-BE" sz="2800" dirty="0"/>
              <a:t>EF: </a:t>
            </a:r>
            <a:r>
              <a:rPr lang="fr-BE" sz="2800" dirty="0" err="1"/>
              <a:t>volledig</a:t>
            </a:r>
            <a:r>
              <a:rPr lang="fr-BE" sz="2800" dirty="0"/>
              <a:t> </a:t>
            </a:r>
            <a:r>
              <a:rPr lang="en-US" sz="2800" dirty="0"/>
              <a:t>Object/Relational Mapping (ORM) framework</a:t>
            </a:r>
          </a:p>
          <a:p>
            <a:endParaRPr lang="fr-BE" sz="2800" dirty="0"/>
          </a:p>
          <a:p>
            <a:r>
              <a:rPr lang="fr-BE" sz="2800" dirty="0" err="1"/>
              <a:t>Geen</a:t>
            </a:r>
            <a:r>
              <a:rPr lang="fr-BE" sz="2800" dirty="0"/>
              <a:t> SQL (</a:t>
            </a:r>
            <a:r>
              <a:rPr lang="fr-BE" sz="2800" dirty="0" err="1"/>
              <a:t>wordt</a:t>
            </a:r>
            <a:r>
              <a:rPr lang="fr-BE" sz="2800" dirty="0"/>
              <a:t> </a:t>
            </a:r>
            <a:r>
              <a:rPr lang="fr-BE" sz="2800" dirty="0" err="1"/>
              <a:t>automatisch</a:t>
            </a:r>
            <a:r>
              <a:rPr lang="fr-BE" sz="2800" dirty="0"/>
              <a:t> </a:t>
            </a:r>
            <a:r>
              <a:rPr lang="fr-BE" sz="2800" dirty="0" err="1"/>
              <a:t>gegenereerd</a:t>
            </a:r>
            <a:r>
              <a:rPr lang="fr-BE" sz="2800" dirty="0"/>
              <a:t>)</a:t>
            </a:r>
          </a:p>
          <a:p>
            <a:r>
              <a:rPr lang="fr-BE" sz="2800" dirty="0" err="1"/>
              <a:t>Toegang</a:t>
            </a:r>
            <a:r>
              <a:rPr lang="fr-BE" sz="2800" dirty="0"/>
              <a:t> </a:t>
            </a:r>
            <a:r>
              <a:rPr lang="fr-BE" sz="2800" dirty="0" err="1"/>
              <a:t>tot</a:t>
            </a:r>
            <a:r>
              <a:rPr lang="fr-BE" sz="2800" dirty="0"/>
              <a:t> </a:t>
            </a:r>
            <a:r>
              <a:rPr lang="fr-BE" sz="2800" dirty="0" err="1"/>
              <a:t>database-tabellen</a:t>
            </a:r>
            <a:r>
              <a:rPr lang="fr-BE" sz="2800" dirty="0"/>
              <a:t> via </a:t>
            </a:r>
            <a:r>
              <a:rPr lang="fr-BE" sz="2800" dirty="0" err="1"/>
              <a:t>DBSets</a:t>
            </a:r>
            <a:r>
              <a:rPr lang="fr-BE" sz="2800" dirty="0"/>
              <a:t> </a:t>
            </a:r>
          </a:p>
          <a:p>
            <a:r>
              <a:rPr lang="fr-BE" sz="2800" dirty="0" err="1"/>
              <a:t>Automatisch</a:t>
            </a:r>
            <a:r>
              <a:rPr lang="fr-BE" sz="2800" dirty="0"/>
              <a:t> </a:t>
            </a:r>
            <a:r>
              <a:rPr lang="fr-BE" sz="2800" dirty="0" err="1"/>
              <a:t>navigatie-eigenschappen</a:t>
            </a:r>
            <a:endParaRPr lang="fr-BE" sz="2800" dirty="0"/>
          </a:p>
          <a:p>
            <a:endParaRPr lang="fr-BE" sz="2800" dirty="0"/>
          </a:p>
          <a:p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3251" y="0"/>
            <a:ext cx="10515600" cy="1325563"/>
          </a:xfrm>
        </p:spPr>
        <p:txBody>
          <a:bodyPr/>
          <a:lstStyle/>
          <a:p>
            <a:r>
              <a:rPr lang="fr-BE" dirty="0" err="1"/>
              <a:t>Entity</a:t>
            </a:r>
            <a:r>
              <a:rPr lang="fr-BE" dirty="0"/>
              <a:t> </a:t>
            </a:r>
            <a:r>
              <a:rPr lang="fr-BE" dirty="0" err="1"/>
              <a:t>framework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14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EF Code First</a:t>
            </a:r>
          </a:p>
          <a:p>
            <a:r>
              <a:rPr lang="fr-BE" dirty="0" err="1"/>
              <a:t>A.h.v</a:t>
            </a:r>
            <a:r>
              <a:rPr lang="fr-BE" dirty="0"/>
              <a:t>. het Model </a:t>
            </a:r>
            <a:r>
              <a:rPr lang="fr-BE" dirty="0" err="1"/>
              <a:t>wordt</a:t>
            </a:r>
            <a:r>
              <a:rPr lang="fr-BE" dirty="0"/>
              <a:t> de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gecreëerd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-26911" y="16907"/>
            <a:ext cx="10515600" cy="1325563"/>
          </a:xfrm>
        </p:spPr>
        <p:txBody>
          <a:bodyPr/>
          <a:lstStyle/>
          <a:p>
            <a:r>
              <a:rPr lang="fr-BE" dirty="0" err="1"/>
              <a:t>Entity</a:t>
            </a:r>
            <a:r>
              <a:rPr lang="fr-BE" dirty="0"/>
              <a:t> Framework </a:t>
            </a:r>
            <a:r>
              <a:rPr lang="fr-BE" dirty="0" err="1"/>
              <a:t>Core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4293096"/>
            <a:ext cx="5640916" cy="1424247"/>
          </a:xfrm>
          <a:prstGeom prst="rect">
            <a:avLst/>
          </a:prstGeom>
          <a:ln w="9525"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287" y="2781354"/>
            <a:ext cx="5658293" cy="13650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329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7328" y="61585"/>
            <a:ext cx="10515600" cy="1325563"/>
          </a:xfrm>
        </p:spPr>
        <p:txBody>
          <a:bodyPr/>
          <a:lstStyle/>
          <a:p>
            <a:r>
              <a:rPr lang="fr-BE" dirty="0"/>
              <a:t>Data Model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37394"/>
              </p:ext>
            </p:extLst>
          </p:nvPr>
        </p:nvGraphicFramePr>
        <p:xfrm>
          <a:off x="6744072" y="1412776"/>
          <a:ext cx="22516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MovieID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Title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ReleaseDate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RatingID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12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Navigation </a:t>
                      </a:r>
                      <a:r>
                        <a:rPr lang="fr-BE" sz="1600" dirty="0" err="1">
                          <a:solidFill>
                            <a:schemeClr val="bg1"/>
                          </a:solidFill>
                        </a:rPr>
                        <a:t>property</a:t>
                      </a:r>
                      <a:endParaRPr lang="nl-BE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47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Rating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0908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2828"/>
              </p:ext>
            </p:extLst>
          </p:nvPr>
        </p:nvGraphicFramePr>
        <p:xfrm>
          <a:off x="3575721" y="2852936"/>
          <a:ext cx="235583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220">
                <a:tc>
                  <a:txBody>
                    <a:bodyPr/>
                    <a:lstStyle/>
                    <a:p>
                      <a:r>
                        <a:rPr lang="nl-BE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R</a:t>
                      </a:r>
                      <a:r>
                        <a:rPr lang="nl-BE" dirty="0" err="1"/>
                        <a:t>atingID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Navigation </a:t>
                      </a:r>
                      <a:r>
                        <a:rPr lang="fr-BE" sz="1600" dirty="0" err="1">
                          <a:solidFill>
                            <a:schemeClr val="bg1"/>
                          </a:solidFill>
                        </a:rPr>
                        <a:t>property</a:t>
                      </a:r>
                      <a:endParaRPr lang="nl-BE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7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Movies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485009"/>
                  </a:ext>
                </a:extLst>
              </a:tr>
            </a:tbl>
          </a:graphicData>
        </a:graphic>
      </p:graphicFrame>
      <p:cxnSp>
        <p:nvCxnSpPr>
          <p:cNvPr id="10" name="Gebogen verbindingslijn 27"/>
          <p:cNvCxnSpPr>
            <a:cxnSpLocks/>
          </p:cNvCxnSpPr>
          <p:nvPr/>
        </p:nvCxnSpPr>
        <p:spPr>
          <a:xfrm>
            <a:off x="5931558" y="3413304"/>
            <a:ext cx="825157" cy="357545"/>
          </a:xfrm>
          <a:prstGeom prst="bentConnector3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flipV="1">
            <a:off x="6503340" y="3770849"/>
            <a:ext cx="141167" cy="923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6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 err="1"/>
              <a:t>Models</a:t>
            </a:r>
            <a:r>
              <a:rPr lang="fr-BE" sz="2400" dirty="0"/>
              <a:t> | </a:t>
            </a:r>
            <a:r>
              <a:rPr lang="fr-BE" sz="2400" dirty="0" err="1"/>
              <a:t>Add</a:t>
            </a:r>
            <a:r>
              <a:rPr lang="fr-BE" sz="2400" dirty="0"/>
              <a:t> Class | </a:t>
            </a:r>
            <a:r>
              <a:rPr lang="fr-BE" sz="2400" dirty="0" err="1"/>
              <a:t>Rating.cs</a:t>
            </a:r>
            <a:endParaRPr lang="fr-BE" sz="2400" dirty="0"/>
          </a:p>
          <a:p>
            <a:endParaRPr lang="fr-BE" sz="2400" dirty="0"/>
          </a:p>
          <a:p>
            <a:r>
              <a:rPr lang="fr-BE" sz="2400" dirty="0" err="1"/>
              <a:t>Zowel</a:t>
            </a:r>
            <a:r>
              <a:rPr lang="fr-BE" sz="2400" dirty="0"/>
              <a:t> </a:t>
            </a:r>
            <a:r>
              <a:rPr lang="fr-BE" sz="2400" i="1" dirty="0" err="1"/>
              <a:t>RatingID</a:t>
            </a:r>
            <a:r>
              <a:rPr lang="fr-BE" sz="2400" dirty="0"/>
              <a:t> </a:t>
            </a:r>
            <a:r>
              <a:rPr lang="fr-BE" sz="2400" dirty="0" err="1"/>
              <a:t>als</a:t>
            </a:r>
            <a:r>
              <a:rPr lang="fr-BE" sz="2400" dirty="0"/>
              <a:t> </a:t>
            </a:r>
            <a:r>
              <a:rPr lang="fr-BE" sz="2400" i="1" dirty="0"/>
              <a:t>ID</a:t>
            </a:r>
            <a:r>
              <a:rPr lang="fr-BE" sz="2400" dirty="0"/>
              <a:t> </a:t>
            </a:r>
            <a:r>
              <a:rPr lang="fr-BE" sz="2400" dirty="0" err="1"/>
              <a:t>worden</a:t>
            </a:r>
            <a:r>
              <a:rPr lang="fr-BE" sz="2400" dirty="0"/>
              <a:t> </a:t>
            </a:r>
            <a:r>
              <a:rPr lang="fr-BE" sz="2400" dirty="0" err="1"/>
              <a:t>door</a:t>
            </a:r>
            <a:r>
              <a:rPr lang="fr-BE" sz="2400" dirty="0"/>
              <a:t> EF </a:t>
            </a:r>
            <a:r>
              <a:rPr lang="fr-BE" sz="2400" dirty="0" err="1"/>
              <a:t>herkend</a:t>
            </a:r>
            <a:r>
              <a:rPr lang="fr-BE" sz="2400" dirty="0"/>
              <a:t> </a:t>
            </a:r>
            <a:r>
              <a:rPr lang="fr-BE" sz="2400" dirty="0" err="1"/>
              <a:t>als</a:t>
            </a:r>
            <a:r>
              <a:rPr lang="fr-BE" sz="2400" dirty="0"/>
              <a:t> </a:t>
            </a:r>
            <a:r>
              <a:rPr lang="fr-BE" sz="2400" i="1" dirty="0">
                <a:solidFill>
                  <a:srgbClr val="50C6DD"/>
                </a:solidFill>
              </a:rPr>
              <a:t>PK</a:t>
            </a:r>
          </a:p>
          <a:p>
            <a:r>
              <a:rPr lang="fr-BE" sz="2400" i="1" dirty="0" err="1"/>
              <a:t>Movies</a:t>
            </a:r>
            <a:r>
              <a:rPr lang="fr-BE" sz="2400" dirty="0"/>
              <a:t> </a:t>
            </a:r>
            <a:r>
              <a:rPr lang="fr-BE" sz="2400" dirty="0" err="1"/>
              <a:t>is</a:t>
            </a:r>
            <a:r>
              <a:rPr lang="fr-BE" sz="2400" dirty="0"/>
              <a:t> </a:t>
            </a:r>
            <a:r>
              <a:rPr lang="fr-BE" sz="2400" dirty="0" err="1"/>
              <a:t>een</a:t>
            </a:r>
            <a:r>
              <a:rPr lang="fr-BE" sz="2400" dirty="0"/>
              <a:t> </a:t>
            </a:r>
            <a:r>
              <a:rPr lang="fr-BE" sz="2400" dirty="0" err="1"/>
              <a:t>navigatie-eigenschap</a:t>
            </a:r>
            <a:r>
              <a:rPr lang="fr-BE" sz="2400" dirty="0"/>
              <a:t> (</a:t>
            </a:r>
            <a:r>
              <a:rPr lang="fr-BE" sz="2400" dirty="0" err="1"/>
              <a:t>cfr</a:t>
            </a:r>
            <a:r>
              <a:rPr lang="fr-BE" sz="2400" dirty="0"/>
              <a:t>. </a:t>
            </a:r>
            <a:r>
              <a:rPr lang="fr-BE" sz="2400" i="1" dirty="0">
                <a:solidFill>
                  <a:srgbClr val="50C6DD"/>
                </a:solidFill>
              </a:rPr>
              <a:t>FK</a:t>
            </a:r>
            <a:r>
              <a:rPr lang="fr-BE" sz="2400" dirty="0"/>
              <a:t> in </a:t>
            </a:r>
            <a:r>
              <a:rPr lang="fr-BE" sz="2400" i="1" dirty="0" err="1"/>
              <a:t>Movie</a:t>
            </a:r>
            <a:r>
              <a:rPr lang="fr-BE" sz="2400" dirty="0"/>
              <a:t>)</a:t>
            </a: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14604"/>
            <a:ext cx="10515600" cy="1325563"/>
          </a:xfrm>
        </p:spPr>
        <p:txBody>
          <a:bodyPr/>
          <a:lstStyle/>
          <a:p>
            <a:r>
              <a:rPr lang="fr-BE" dirty="0" err="1"/>
              <a:t>Creating</a:t>
            </a:r>
            <a:r>
              <a:rPr lang="fr-BE" dirty="0"/>
              <a:t> the model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3"/>
          <a:srcRect l="1" r="-21612"/>
          <a:stretch/>
        </p:blipFill>
        <p:spPr>
          <a:xfrm>
            <a:off x="5159896" y="3190998"/>
            <a:ext cx="6965454" cy="35601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5807968" y="5640727"/>
            <a:ext cx="5040560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5807968" y="4780215"/>
            <a:ext cx="3744416" cy="36519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30" y="3573016"/>
            <a:ext cx="4531640" cy="317813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789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/>
              <a:t>? = </a:t>
            </a:r>
            <a:r>
              <a:rPr lang="fr-BE" sz="2800" dirty="0" err="1"/>
              <a:t>nullable</a:t>
            </a:r>
            <a:endParaRPr lang="fr-BE" sz="2800" dirty="0"/>
          </a:p>
          <a:p>
            <a:r>
              <a:rPr lang="fr-BE" sz="2800" dirty="0"/>
              <a:t>Rating </a:t>
            </a:r>
            <a:r>
              <a:rPr lang="fr-BE" sz="2800" dirty="0" err="1"/>
              <a:t>is</a:t>
            </a:r>
            <a:r>
              <a:rPr lang="fr-BE" sz="2800" dirty="0"/>
              <a:t> </a:t>
            </a:r>
            <a:r>
              <a:rPr lang="fr-BE" sz="2800" dirty="0" err="1"/>
              <a:t>een</a:t>
            </a:r>
            <a:r>
              <a:rPr lang="fr-BE" sz="2800" dirty="0"/>
              <a:t> </a:t>
            </a:r>
            <a:r>
              <a:rPr lang="fr-BE" sz="2800" dirty="0" err="1"/>
              <a:t>navigatie-eig</a:t>
            </a:r>
            <a:r>
              <a:rPr lang="fr-BE" sz="2800" dirty="0"/>
              <a:t>.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3454" y="-35092"/>
            <a:ext cx="10515600" cy="1325563"/>
          </a:xfrm>
        </p:spPr>
        <p:txBody>
          <a:bodyPr/>
          <a:lstStyle/>
          <a:p>
            <a:r>
              <a:rPr lang="nl-BE" dirty="0" err="1"/>
              <a:t>Movie.cs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576474"/>
            <a:ext cx="5457825" cy="39719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2" name="Rechthoek 11"/>
          <p:cNvSpPr/>
          <p:nvPr/>
        </p:nvSpPr>
        <p:spPr>
          <a:xfrm>
            <a:off x="6448649" y="4642557"/>
            <a:ext cx="388843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52" y="2492895"/>
            <a:ext cx="4356788" cy="305550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2" name="Rechthoek 1"/>
          <p:cNvSpPr/>
          <p:nvPr/>
        </p:nvSpPr>
        <p:spPr>
          <a:xfrm>
            <a:off x="360424" y="6001582"/>
            <a:ext cx="11424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http://www.c-sharpcorner.com/article/navigation-property-with-code-first-navigation-property-in-ef/</a:t>
            </a:r>
          </a:p>
        </p:txBody>
      </p:sp>
    </p:spTree>
    <p:extLst>
      <p:ext uri="{BB962C8B-B14F-4D97-AF65-F5344CB8AC3E}">
        <p14:creationId xmlns:p14="http://schemas.microsoft.com/office/powerpoint/2010/main" val="270533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573016"/>
            <a:ext cx="9696450" cy="18859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/>
              <a:t>Data | </a:t>
            </a:r>
            <a:r>
              <a:rPr lang="fr-BE" sz="2800" dirty="0" err="1"/>
              <a:t>Add</a:t>
            </a:r>
            <a:r>
              <a:rPr lang="fr-BE" sz="2800" dirty="0"/>
              <a:t> Class | </a:t>
            </a:r>
            <a:r>
              <a:rPr lang="fr-BE" sz="2800" dirty="0" err="1"/>
              <a:t>MovieContext.cs</a:t>
            </a:r>
            <a:endParaRPr lang="fr-BE" sz="2800" dirty="0"/>
          </a:p>
          <a:p>
            <a:endParaRPr lang="fr-BE" sz="2800" dirty="0"/>
          </a:p>
          <a:p>
            <a:r>
              <a:rPr lang="fr-BE" sz="2800" dirty="0" err="1"/>
              <a:t>Alle</a:t>
            </a:r>
            <a:r>
              <a:rPr lang="fr-BE" sz="2800" dirty="0"/>
              <a:t> </a:t>
            </a:r>
            <a:r>
              <a:rPr lang="fr-BE" sz="2800" dirty="0" err="1"/>
              <a:t>communicatie</a:t>
            </a:r>
            <a:r>
              <a:rPr lang="fr-BE" sz="2800" dirty="0"/>
              <a:t>/</a:t>
            </a:r>
            <a:r>
              <a:rPr lang="fr-BE" sz="2800" dirty="0" err="1"/>
              <a:t>functionaliteiten</a:t>
            </a:r>
            <a:r>
              <a:rPr lang="fr-BE" sz="2800" dirty="0"/>
              <a:t> met de DB </a:t>
            </a:r>
            <a:r>
              <a:rPr lang="fr-BE" sz="2800" dirty="0" err="1"/>
              <a:t>gaat</a:t>
            </a:r>
            <a:r>
              <a:rPr lang="fr-BE" sz="2800" dirty="0"/>
              <a:t> via de </a:t>
            </a:r>
            <a:r>
              <a:rPr lang="fr-BE" sz="2800" dirty="0" err="1"/>
              <a:t>DBContext-klasse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-25153"/>
            <a:ext cx="10515600" cy="1325563"/>
          </a:xfrm>
        </p:spPr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COntext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087241" y="3467847"/>
            <a:ext cx="6192688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197868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2212</TotalTime>
  <Words>314</Words>
  <Application>Microsoft Office PowerPoint</Application>
  <PresentationFormat>Breedbeeld</PresentationFormat>
  <Paragraphs>107</Paragraphs>
  <Slides>25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Terugblik</vt:lpstr>
      <vt:lpstr>Entity Framework Core</vt:lpstr>
      <vt:lpstr>EF COre</vt:lpstr>
      <vt:lpstr>Open MvcMovie</vt:lpstr>
      <vt:lpstr>Entity framework</vt:lpstr>
      <vt:lpstr>Entity Framework Core</vt:lpstr>
      <vt:lpstr>Data Model</vt:lpstr>
      <vt:lpstr>Creating the model</vt:lpstr>
      <vt:lpstr>Movie.cs</vt:lpstr>
      <vt:lpstr>Database COntext</vt:lpstr>
      <vt:lpstr>MovieContext.cs (uit resources)</vt:lpstr>
      <vt:lpstr>Entity Framework</vt:lpstr>
      <vt:lpstr>Startup.cs</vt:lpstr>
      <vt:lpstr>appsettings.json</vt:lpstr>
      <vt:lpstr>Test Data (uit resources)</vt:lpstr>
      <vt:lpstr>Test Data</vt:lpstr>
      <vt:lpstr>Startup.cs</vt:lpstr>
      <vt:lpstr>Run The Application (Ctrl-F5)</vt:lpstr>
      <vt:lpstr>C:\users\xyz\aspnet-mvcmovie…mdf</vt:lpstr>
      <vt:lpstr>View | Sql Server Object Explorer</vt:lpstr>
      <vt:lpstr>Sql Server Object Explorer</vt:lpstr>
      <vt:lpstr>Allow Nulls</vt:lpstr>
      <vt:lpstr>Delete the database</vt:lpstr>
      <vt:lpstr>Required</vt:lpstr>
      <vt:lpstr>Run the Application</vt:lpstr>
      <vt:lpstr>Geen autonummering (tijdens oefening)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Tom</cp:lastModifiedBy>
  <cp:revision>178</cp:revision>
  <dcterms:created xsi:type="dcterms:W3CDTF">2015-09-10T12:21:13Z</dcterms:created>
  <dcterms:modified xsi:type="dcterms:W3CDTF">2017-09-19T09:45:15Z</dcterms:modified>
</cp:coreProperties>
</file>