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25"/>
  </p:notesMasterIdLst>
  <p:handoutMasterIdLst>
    <p:handoutMasterId r:id="rId26"/>
  </p:handoutMasterIdLst>
  <p:sldIdLst>
    <p:sldId id="442" r:id="rId2"/>
    <p:sldId id="419" r:id="rId3"/>
    <p:sldId id="423" r:id="rId4"/>
    <p:sldId id="420" r:id="rId5"/>
    <p:sldId id="439" r:id="rId6"/>
    <p:sldId id="440" r:id="rId7"/>
    <p:sldId id="421" r:id="rId8"/>
    <p:sldId id="443" r:id="rId9"/>
    <p:sldId id="422" r:id="rId10"/>
    <p:sldId id="426" r:id="rId11"/>
    <p:sldId id="424" r:id="rId12"/>
    <p:sldId id="427" r:id="rId13"/>
    <p:sldId id="425" r:id="rId14"/>
    <p:sldId id="428" r:id="rId15"/>
    <p:sldId id="429" r:id="rId16"/>
    <p:sldId id="441" r:id="rId17"/>
    <p:sldId id="430" r:id="rId18"/>
    <p:sldId id="432" r:id="rId19"/>
    <p:sldId id="433" r:id="rId20"/>
    <p:sldId id="434" r:id="rId21"/>
    <p:sldId id="435" r:id="rId22"/>
    <p:sldId id="436" r:id="rId23"/>
    <p:sldId id="437" r:id="rId24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0AE"/>
    <a:srgbClr val="EC4B2F"/>
    <a:srgbClr val="4B2B4B"/>
    <a:srgbClr val="50C6DD"/>
    <a:srgbClr val="D1CAD2"/>
    <a:srgbClr val="B7A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1" autoAdjust="0"/>
    <p:restoredTop sz="62865" autoAdjust="0"/>
  </p:normalViewPr>
  <p:slideViewPr>
    <p:cSldViewPr showGuides="1">
      <p:cViewPr varScale="1">
        <p:scale>
          <a:sx n="42" d="100"/>
          <a:sy n="42" d="100"/>
        </p:scale>
        <p:origin x="160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5/09/2017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14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5/09/2017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6584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7283643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97175696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10045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4" y="1152000"/>
            <a:ext cx="6762797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240000" y="1152000"/>
            <a:ext cx="4571989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542488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22941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3767444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339825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8710882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5823496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9277766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5433542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69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678" r:id="rId13"/>
    <p:sldLayoutId id="2147483679" r:id="rId14"/>
    <p:sldLayoutId id="2147483688" r:id="rId15"/>
    <p:sldLayoutId id="2147483687" r:id="rId16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Reading Data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0822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BE" dirty="0"/>
              <a:t>All </a:t>
            </a:r>
            <a:r>
              <a:rPr lang="fr-BE" dirty="0" err="1"/>
              <a:t>Movies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612" y="1268760"/>
            <a:ext cx="6984776" cy="455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75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BE" dirty="0"/>
              <a:t>Var keyword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1288976"/>
            <a:ext cx="4520296" cy="5376267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68" y="1288977"/>
            <a:ext cx="4275690" cy="5376266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44" y="1700808"/>
            <a:ext cx="7056784" cy="1302668"/>
          </a:xfrm>
          <a:prstGeom prst="rect">
            <a:avLst/>
          </a:prstGeom>
          <a:noFill/>
          <a:ln>
            <a:solidFill>
              <a:srgbClr val="00A0AE"/>
            </a:solidFill>
          </a:ln>
        </p:spPr>
      </p:pic>
    </p:spTree>
    <p:extLst>
      <p:ext uri="{BB962C8B-B14F-4D97-AF65-F5344CB8AC3E}">
        <p14:creationId xmlns:p14="http://schemas.microsoft.com/office/powerpoint/2010/main" val="2147972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298448"/>
            <a:ext cx="6984776" cy="4550404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624" y="-2711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BE" dirty="0"/>
              <a:t>Html Helpers (</a:t>
            </a:r>
            <a:r>
              <a:rPr lang="fr-BE" dirty="0" err="1"/>
              <a:t>DisplayFor</a:t>
            </a:r>
            <a:r>
              <a:rPr lang="fr-BE" dirty="0"/>
              <a:t> &amp; </a:t>
            </a:r>
            <a:r>
              <a:rPr lang="fr-BE" dirty="0" err="1"/>
              <a:t>DisplayNameFor</a:t>
            </a:r>
            <a:r>
              <a:rPr lang="fr-BE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2063552" y="3192184"/>
            <a:ext cx="1692188" cy="144268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628" y="3007823"/>
            <a:ext cx="7105650" cy="3743325"/>
          </a:xfrm>
          <a:prstGeom prst="rect">
            <a:avLst/>
          </a:prstGeom>
        </p:spPr>
      </p:pic>
      <p:sp>
        <p:nvSpPr>
          <p:cNvPr id="12" name="Rechthoek 11"/>
          <p:cNvSpPr/>
          <p:nvPr/>
        </p:nvSpPr>
        <p:spPr>
          <a:xfrm>
            <a:off x="6600056" y="4907317"/>
            <a:ext cx="1692188" cy="144268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/>
          <p:cNvSpPr/>
          <p:nvPr/>
        </p:nvSpPr>
        <p:spPr>
          <a:xfrm>
            <a:off x="640904" y="3096141"/>
            <a:ext cx="4158952" cy="40486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hthoek 13"/>
          <p:cNvSpPr/>
          <p:nvPr/>
        </p:nvSpPr>
        <p:spPr>
          <a:xfrm>
            <a:off x="5283424" y="4824445"/>
            <a:ext cx="4158952" cy="40486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Pijl: gebogen 5"/>
          <p:cNvSpPr/>
          <p:nvPr/>
        </p:nvSpPr>
        <p:spPr>
          <a:xfrm rot="5400000">
            <a:off x="7426213" y="1918202"/>
            <a:ext cx="936104" cy="8640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914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052736"/>
            <a:ext cx="12192000" cy="4428000"/>
          </a:xfrm>
        </p:spPr>
        <p:txBody>
          <a:bodyPr>
            <a:normAutofit/>
          </a:bodyPr>
          <a:lstStyle/>
          <a:p>
            <a:r>
              <a:rPr lang="fr-BE" sz="2400" dirty="0"/>
              <a:t>Kan in </a:t>
            </a:r>
            <a:r>
              <a:rPr lang="fr-BE" sz="2400" i="1" dirty="0" err="1"/>
              <a:t>View</a:t>
            </a:r>
            <a:r>
              <a:rPr lang="fr-BE" sz="2400" dirty="0"/>
              <a:t> maar </a:t>
            </a:r>
            <a:r>
              <a:rPr lang="fr-BE" sz="2400" dirty="0" err="1"/>
              <a:t>moet</a:t>
            </a:r>
            <a:r>
              <a:rPr lang="fr-BE" sz="2400" dirty="0"/>
              <a:t> dan in </a:t>
            </a:r>
            <a:r>
              <a:rPr lang="fr-BE" sz="2400" dirty="0" err="1"/>
              <a:t>elke</a:t>
            </a:r>
            <a:r>
              <a:rPr lang="fr-BE" sz="2400" dirty="0"/>
              <a:t> </a:t>
            </a:r>
            <a:r>
              <a:rPr lang="fr-BE" sz="2400" dirty="0" err="1"/>
              <a:t>view</a:t>
            </a:r>
            <a:r>
              <a:rPr lang="fr-BE" sz="2400" dirty="0"/>
              <a:t> </a:t>
            </a:r>
            <a:r>
              <a:rPr lang="fr-BE" sz="2400" dirty="0" err="1"/>
              <a:t>telkens</a:t>
            </a:r>
            <a:r>
              <a:rPr lang="fr-BE" sz="2400" dirty="0"/>
              <a:t> </a:t>
            </a:r>
            <a:r>
              <a:rPr lang="fr-BE" sz="2400" dirty="0" err="1"/>
              <a:t>herhaald</a:t>
            </a:r>
            <a:r>
              <a:rPr lang="fr-BE" sz="2400" dirty="0"/>
              <a:t> </a:t>
            </a:r>
            <a:r>
              <a:rPr lang="fr-BE" sz="2400" dirty="0" err="1"/>
              <a:t>worden</a:t>
            </a:r>
            <a:endParaRPr lang="fr-BE" sz="2400" dirty="0"/>
          </a:p>
          <a:p>
            <a:r>
              <a:rPr lang="fr-BE" sz="2400" dirty="0" err="1"/>
              <a:t>Beter</a:t>
            </a:r>
            <a:r>
              <a:rPr lang="fr-BE" sz="2400" dirty="0"/>
              <a:t> met </a:t>
            </a:r>
            <a:r>
              <a:rPr lang="fr-BE" sz="2400" i="1" dirty="0" err="1"/>
              <a:t>DataAnnotation</a:t>
            </a:r>
            <a:r>
              <a:rPr lang="fr-BE" sz="2400" i="1" dirty="0"/>
              <a:t> en html </a:t>
            </a:r>
            <a:r>
              <a:rPr lang="fr-BE" sz="2400" i="1" dirty="0" err="1"/>
              <a:t>helper</a:t>
            </a:r>
            <a:endParaRPr lang="nl-BE" sz="2400" i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746" y="-43187"/>
            <a:ext cx="10515600" cy="1325563"/>
          </a:xfrm>
        </p:spPr>
        <p:txBody>
          <a:bodyPr/>
          <a:lstStyle/>
          <a:p>
            <a:r>
              <a:rPr lang="fr-BE" dirty="0"/>
              <a:t>Date Format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1847528" y="2708920"/>
            <a:ext cx="8064896" cy="1323439"/>
          </a:xfrm>
          <a:prstGeom prst="rect">
            <a:avLst/>
          </a:prstGeom>
          <a:ln>
            <a:solidFill>
              <a:srgbClr val="00A0AE"/>
            </a:solidFill>
          </a:ln>
        </p:spPr>
        <p:txBody>
          <a:bodyPr wrap="square">
            <a:spAutoFit/>
          </a:bodyPr>
          <a:lstStyle/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.Date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DisplayFormat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ApplyFormatInEditMode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		  </a:t>
            </a:r>
            <a:r>
              <a:rPr 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DataFormatString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2000" dirty="0">
                <a:solidFill>
                  <a:srgbClr val="A31515"/>
                </a:solidFill>
                <a:latin typeface="Consolas" panose="020B0609020204030204" pitchFamily="49" charset="0"/>
              </a:rPr>
              <a:t>"{0:dd/MM/</a:t>
            </a:r>
            <a:r>
              <a:rPr lang="nl-B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yyyy</a:t>
            </a:r>
            <a:r>
              <a:rPr lang="nl-BE" sz="20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ReleaseDate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nl-BE" sz="4800" dirty="0"/>
          </a:p>
        </p:txBody>
      </p:sp>
    </p:spTree>
    <p:extLst>
      <p:ext uri="{BB962C8B-B14F-4D97-AF65-F5344CB8AC3E}">
        <p14:creationId xmlns:p14="http://schemas.microsoft.com/office/powerpoint/2010/main" val="100789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319240"/>
            <a:ext cx="6984776" cy="4550404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3454" y="0"/>
            <a:ext cx="10515600" cy="1325563"/>
          </a:xfrm>
        </p:spPr>
        <p:txBody>
          <a:bodyPr/>
          <a:lstStyle/>
          <a:p>
            <a:r>
              <a:rPr lang="fr-BE" dirty="0"/>
              <a:t>Date Format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4367808" y="3212976"/>
            <a:ext cx="1692188" cy="144268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7595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5794" y="-15496"/>
            <a:ext cx="10515600" cy="1325563"/>
          </a:xfrm>
        </p:spPr>
        <p:txBody>
          <a:bodyPr/>
          <a:lstStyle/>
          <a:p>
            <a:r>
              <a:rPr lang="fr-BE" dirty="0"/>
              <a:t>Met html </a:t>
            </a:r>
            <a:r>
              <a:rPr lang="fr-BE" dirty="0" err="1"/>
              <a:t>helper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96" y="4701295"/>
            <a:ext cx="3892022" cy="2050355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>
          <a:xfrm>
            <a:off x="1145035" y="5726472"/>
            <a:ext cx="687288" cy="85180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Rechthoek 1"/>
          <p:cNvSpPr/>
          <p:nvPr/>
        </p:nvSpPr>
        <p:spPr>
          <a:xfrm>
            <a:off x="191344" y="1351222"/>
            <a:ext cx="7584504" cy="2062103"/>
          </a:xfrm>
          <a:prstGeom prst="rect">
            <a:avLst/>
          </a:prstGeom>
          <a:solidFill>
            <a:schemeClr val="bg1"/>
          </a:solidFill>
          <a:ln>
            <a:solidFill>
              <a:srgbClr val="00A0AE"/>
            </a:solidFill>
          </a:ln>
        </p:spPr>
        <p:txBody>
          <a:bodyPr wrap="square">
            <a:spAutoFit/>
          </a:bodyPr>
          <a:lstStyle/>
          <a:p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sv-SE" sz="16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sv-SE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 item </a:t>
            </a:r>
            <a:r>
              <a:rPr lang="sv-SE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 Model)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Html.DisplayFor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item.Title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Html.DisplayFor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item.ReleaseDate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@(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Html.DisplayFor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modelItem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item.Genre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6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4000" dirty="0"/>
          </a:p>
        </p:txBody>
      </p:sp>
      <p:sp>
        <p:nvSpPr>
          <p:cNvPr id="9" name="Rechthoek 8"/>
          <p:cNvSpPr/>
          <p:nvPr/>
        </p:nvSpPr>
        <p:spPr>
          <a:xfrm>
            <a:off x="1127448" y="2060848"/>
            <a:ext cx="6768752" cy="86923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3539253"/>
            <a:ext cx="10369152" cy="1079732"/>
          </a:xfrm>
          <a:prstGeom prst="rect">
            <a:avLst/>
          </a:prstGeom>
          <a:ln>
            <a:solidFill>
              <a:srgbClr val="00A0AE"/>
            </a:solidFill>
          </a:ln>
        </p:spPr>
      </p:pic>
    </p:spTree>
    <p:extLst>
      <p:ext uri="{BB962C8B-B14F-4D97-AF65-F5344CB8AC3E}">
        <p14:creationId xmlns:p14="http://schemas.microsoft.com/office/powerpoint/2010/main" val="2222412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8464" y="92961"/>
            <a:ext cx="10515600" cy="1325563"/>
          </a:xfrm>
        </p:spPr>
        <p:txBody>
          <a:bodyPr/>
          <a:lstStyle/>
          <a:p>
            <a:r>
              <a:rPr lang="fr-BE" dirty="0" err="1"/>
              <a:t>Movie.cs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268760"/>
            <a:ext cx="9182100" cy="4105275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695400" y="2132856"/>
            <a:ext cx="3600400" cy="93610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628" y="3007823"/>
            <a:ext cx="7105650" cy="3743325"/>
          </a:xfrm>
          <a:prstGeom prst="rect">
            <a:avLst/>
          </a:prstGeom>
        </p:spPr>
      </p:pic>
      <p:sp>
        <p:nvSpPr>
          <p:cNvPr id="12" name="Rechthoek 11"/>
          <p:cNvSpPr/>
          <p:nvPr/>
        </p:nvSpPr>
        <p:spPr>
          <a:xfrm>
            <a:off x="5591944" y="4879485"/>
            <a:ext cx="3600400" cy="49455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4671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19336" y="24543"/>
            <a:ext cx="10515600" cy="1325563"/>
          </a:xfrm>
        </p:spPr>
        <p:txBody>
          <a:bodyPr/>
          <a:lstStyle/>
          <a:p>
            <a:r>
              <a:rPr lang="fr-BE" dirty="0"/>
              <a:t>Html </a:t>
            </a:r>
            <a:r>
              <a:rPr lang="fr-BE" dirty="0" err="1"/>
              <a:t>Helper</a:t>
            </a:r>
            <a:r>
              <a:rPr lang="fr-BE" dirty="0"/>
              <a:t> </a:t>
            </a:r>
            <a:r>
              <a:rPr lang="fr-BE" dirty="0" err="1"/>
              <a:t>voor</a:t>
            </a:r>
            <a:r>
              <a:rPr lang="fr-BE" dirty="0"/>
              <a:t> de </a:t>
            </a:r>
            <a:r>
              <a:rPr lang="fr-BE" dirty="0" err="1"/>
              <a:t>hoofding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2" y="1412956"/>
            <a:ext cx="7534275" cy="5324475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3143672" y="3310065"/>
            <a:ext cx="6336704" cy="86923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416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30188"/>
            <a:ext cx="10515600" cy="1325563"/>
          </a:xfrm>
        </p:spPr>
        <p:txBody>
          <a:bodyPr/>
          <a:lstStyle/>
          <a:p>
            <a:r>
              <a:rPr lang="fr-BE" dirty="0" err="1"/>
              <a:t>Movie.cs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628800"/>
            <a:ext cx="7105650" cy="3743325"/>
          </a:xfrm>
          <a:prstGeom prst="rect">
            <a:avLst/>
          </a:prstGeom>
        </p:spPr>
      </p:pic>
      <p:sp>
        <p:nvSpPr>
          <p:cNvPr id="12" name="Rechthoek 11"/>
          <p:cNvSpPr/>
          <p:nvPr/>
        </p:nvSpPr>
        <p:spPr>
          <a:xfrm>
            <a:off x="3244924" y="3500462"/>
            <a:ext cx="3600400" cy="49455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8440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-19000" y="67160"/>
            <a:ext cx="10515600" cy="1325563"/>
          </a:xfrm>
        </p:spPr>
        <p:txBody>
          <a:bodyPr/>
          <a:lstStyle/>
          <a:p>
            <a:r>
              <a:rPr lang="fr-BE" dirty="0"/>
              <a:t>Tag </a:t>
            </a:r>
            <a:r>
              <a:rPr lang="fr-BE" dirty="0" err="1"/>
              <a:t>helper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268760"/>
            <a:ext cx="9263955" cy="4489181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2999656" y="3429000"/>
            <a:ext cx="7848872" cy="86409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33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Data lezen via </a:t>
            </a:r>
            <a:r>
              <a:rPr lang="pt-BR" i="1" dirty="0">
                <a:solidFill>
                  <a:schemeClr val="accent1"/>
                </a:solidFill>
              </a:rPr>
              <a:t>DBContext</a:t>
            </a:r>
          </a:p>
          <a:p>
            <a:r>
              <a:rPr lang="pt-BR" i="1" dirty="0">
                <a:solidFill>
                  <a:schemeClr val="accent1"/>
                </a:solidFill>
              </a:rPr>
              <a:t>Lambda syntax</a:t>
            </a:r>
          </a:p>
          <a:p>
            <a:endParaRPr lang="pt-BR" dirty="0">
              <a:solidFill>
                <a:srgbClr val="C00000"/>
              </a:solidFill>
            </a:endParaRPr>
          </a:p>
          <a:p>
            <a:r>
              <a:rPr lang="pt-BR" dirty="0">
                <a:solidFill>
                  <a:srgbClr val="C00000"/>
                </a:solidFill>
              </a:rPr>
              <a:t>ViewData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 </a:t>
            </a:r>
            <a:r>
              <a:rPr lang="pt-BR" dirty="0">
                <a:solidFill>
                  <a:srgbClr val="00B050"/>
                </a:solidFill>
              </a:rPr>
              <a:t>View Model</a:t>
            </a:r>
          </a:p>
          <a:p>
            <a:r>
              <a:rPr lang="fr-BE" dirty="0"/>
              <a:t>@model </a:t>
            </a:r>
            <a:r>
              <a:rPr lang="fr-BE" dirty="0" err="1"/>
              <a:t>IEnumerable</a:t>
            </a:r>
            <a:r>
              <a:rPr lang="fr-BE" dirty="0"/>
              <a:t>&lt;</a:t>
            </a:r>
            <a:r>
              <a:rPr lang="fr-BE" dirty="0" err="1"/>
              <a:t>MvcMovie.Models.Movie</a:t>
            </a:r>
            <a:r>
              <a:rPr lang="fr-BE" dirty="0"/>
              <a:t>&gt;</a:t>
            </a:r>
          </a:p>
          <a:p>
            <a:r>
              <a:rPr lang="nl-BE" dirty="0"/>
              <a:t>@model </a:t>
            </a:r>
            <a:r>
              <a:rPr lang="nl-BE" dirty="0" err="1"/>
              <a:t>MvcMovie.Models.Movie</a:t>
            </a:r>
            <a:endParaRPr lang="nl-BE" dirty="0"/>
          </a:p>
          <a:p>
            <a:endParaRPr lang="fr-BE" dirty="0"/>
          </a:p>
          <a:p>
            <a:r>
              <a:rPr lang="fr-BE" dirty="0"/>
              <a:t>D</a:t>
            </a:r>
            <a:r>
              <a:rPr lang="nl-BE" dirty="0" err="1"/>
              <a:t>ataAnnotations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3333" y="-99392"/>
            <a:ext cx="10515600" cy="1325563"/>
          </a:xfrm>
        </p:spPr>
        <p:txBody>
          <a:bodyPr/>
          <a:lstStyle/>
          <a:p>
            <a:r>
              <a:rPr lang="fr-BE" dirty="0"/>
              <a:t>Reading Data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29448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91344" y="9907"/>
            <a:ext cx="10515600" cy="1325563"/>
          </a:xfrm>
        </p:spPr>
        <p:txBody>
          <a:bodyPr/>
          <a:lstStyle/>
          <a:p>
            <a:r>
              <a:rPr lang="fr-BE" dirty="0"/>
              <a:t>Tag </a:t>
            </a:r>
            <a:r>
              <a:rPr lang="fr-BE" dirty="0" err="1"/>
              <a:t>Helper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340768"/>
            <a:ext cx="7105650" cy="374332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76" y="2567242"/>
            <a:ext cx="6169546" cy="4159895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8040216" y="2996952"/>
            <a:ext cx="1368152" cy="50405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5907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-10685"/>
            <a:ext cx="10515600" cy="1325563"/>
          </a:xfrm>
        </p:spPr>
        <p:txBody>
          <a:bodyPr/>
          <a:lstStyle/>
          <a:p>
            <a:r>
              <a:rPr lang="fr-BE" dirty="0" err="1"/>
              <a:t>Details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3072288" y="5819834"/>
            <a:ext cx="480000" cy="667148"/>
          </a:xfrm>
        </p:spPr>
        <p:txBody>
          <a:bodyPr/>
          <a:lstStyle/>
          <a:p>
            <a:fld id="{3B80295F-48CD-49FC-897A-CCEC919B8070}" type="slidenum">
              <a:rPr lang="nl-BE" smtClean="0"/>
              <a:pPr/>
              <a:t>21</a:t>
            </a:fld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3015821"/>
            <a:ext cx="7115175" cy="1724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hthoek 8"/>
          <p:cNvSpPr/>
          <p:nvPr/>
        </p:nvSpPr>
        <p:spPr>
          <a:xfrm>
            <a:off x="8643212" y="4070043"/>
            <a:ext cx="1197204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 rotWithShape="1">
          <a:blip r:embed="rId3"/>
          <a:srcRect b="51588"/>
          <a:stretch/>
        </p:blipFill>
        <p:spPr>
          <a:xfrm>
            <a:off x="2855640" y="4854454"/>
            <a:ext cx="6137868" cy="2003546"/>
          </a:xfrm>
          <a:prstGeom prst="rect">
            <a:avLst/>
          </a:prstGeom>
        </p:spPr>
      </p:pic>
      <p:sp>
        <p:nvSpPr>
          <p:cNvPr id="11" name="Rechthoek 10"/>
          <p:cNvSpPr/>
          <p:nvPr/>
        </p:nvSpPr>
        <p:spPr>
          <a:xfrm>
            <a:off x="5091234" y="5274444"/>
            <a:ext cx="1181663" cy="54538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Rechthoek 1"/>
          <p:cNvSpPr/>
          <p:nvPr/>
        </p:nvSpPr>
        <p:spPr>
          <a:xfrm>
            <a:off x="2855639" y="825270"/>
            <a:ext cx="7115175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IActionResult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Details(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movie = _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context.Movies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.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Include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(m =&gt;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m.Rating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.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SingleOrDefault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(m =&gt;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m.MovieID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View(movie);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4000" dirty="0"/>
          </a:p>
        </p:txBody>
      </p:sp>
      <p:sp>
        <p:nvSpPr>
          <p:cNvPr id="7" name="Rechthoek 6"/>
          <p:cNvSpPr/>
          <p:nvPr/>
        </p:nvSpPr>
        <p:spPr>
          <a:xfrm>
            <a:off x="5231904" y="739529"/>
            <a:ext cx="1728192" cy="50405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/>
          <p:cNvSpPr/>
          <p:nvPr/>
        </p:nvSpPr>
        <p:spPr>
          <a:xfrm>
            <a:off x="3335036" y="1386171"/>
            <a:ext cx="6217347" cy="85875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1274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800" dirty="0" err="1"/>
              <a:t>Movies</a:t>
            </a:r>
            <a:r>
              <a:rPr lang="fr-BE" sz="2800" dirty="0"/>
              <a:t> | </a:t>
            </a:r>
            <a:r>
              <a:rPr lang="fr-BE" sz="2800" dirty="0" err="1"/>
              <a:t>Add</a:t>
            </a:r>
            <a:r>
              <a:rPr lang="fr-BE" sz="2800" dirty="0"/>
              <a:t> New Item | </a:t>
            </a:r>
            <a:r>
              <a:rPr lang="fr-BE" sz="2800" dirty="0" err="1"/>
              <a:t>Details.cshtml</a:t>
            </a:r>
            <a:endParaRPr lang="nl-BE" sz="2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15100"/>
            <a:ext cx="10515600" cy="1325563"/>
          </a:xfrm>
        </p:spPr>
        <p:txBody>
          <a:bodyPr/>
          <a:lstStyle/>
          <a:p>
            <a:r>
              <a:rPr lang="fr-BE" dirty="0" err="1"/>
              <a:t>Movies</a:t>
            </a:r>
            <a:r>
              <a:rPr lang="fr-BE" dirty="0"/>
              <a:t>/</a:t>
            </a:r>
            <a:r>
              <a:rPr lang="fr-BE" dirty="0" err="1"/>
              <a:t>Details.cshtml</a:t>
            </a:r>
            <a:r>
              <a:rPr lang="fr-BE" dirty="0"/>
              <a:t> </a:t>
            </a:r>
            <a:r>
              <a:rPr lang="fr-BE" sz="2000" dirty="0"/>
              <a:t>(</a:t>
            </a:r>
            <a:r>
              <a:rPr lang="fr-BE" sz="2000" dirty="0" err="1"/>
              <a:t>uit</a:t>
            </a:r>
            <a:r>
              <a:rPr lang="fr-BE" sz="2000" dirty="0"/>
              <a:t> </a:t>
            </a:r>
            <a:r>
              <a:rPr lang="fr-BE" sz="2000" dirty="0" err="1"/>
              <a:t>resources</a:t>
            </a:r>
            <a:r>
              <a:rPr lang="fr-BE" sz="2000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2060848"/>
            <a:ext cx="5562600" cy="4543425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3215680" y="1916832"/>
            <a:ext cx="3312368" cy="50405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3791744" y="3748416"/>
            <a:ext cx="4896544" cy="148078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885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-37989"/>
            <a:ext cx="10515600" cy="1325563"/>
          </a:xfrm>
        </p:spPr>
        <p:txBody>
          <a:bodyPr/>
          <a:lstStyle/>
          <a:p>
            <a:r>
              <a:rPr lang="fr-BE" dirty="0" err="1"/>
              <a:t>Movies</a:t>
            </a:r>
            <a:r>
              <a:rPr lang="fr-BE" dirty="0"/>
              <a:t>/</a:t>
            </a:r>
            <a:r>
              <a:rPr lang="fr-BE" dirty="0" err="1"/>
              <a:t>Details.cshtml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76" y="1268760"/>
            <a:ext cx="6000750" cy="459105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2999656" y="4957984"/>
            <a:ext cx="3024336" cy="50405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274" y="1268760"/>
            <a:ext cx="5172196" cy="4591050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>
          <a:xfrm>
            <a:off x="2996233" y="2077664"/>
            <a:ext cx="3024336" cy="50405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/>
          <p:cNvSpPr/>
          <p:nvPr/>
        </p:nvSpPr>
        <p:spPr>
          <a:xfrm>
            <a:off x="7104112" y="5224482"/>
            <a:ext cx="792056" cy="38157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/>
          <p:cNvSpPr/>
          <p:nvPr/>
        </p:nvSpPr>
        <p:spPr>
          <a:xfrm>
            <a:off x="7104112" y="4309912"/>
            <a:ext cx="1080120" cy="38157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/>
          <p:cNvSpPr/>
          <p:nvPr/>
        </p:nvSpPr>
        <p:spPr>
          <a:xfrm>
            <a:off x="1271464" y="2805910"/>
            <a:ext cx="4536504" cy="50405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hthoek 13"/>
          <p:cNvSpPr/>
          <p:nvPr/>
        </p:nvSpPr>
        <p:spPr>
          <a:xfrm>
            <a:off x="6672064" y="4500699"/>
            <a:ext cx="576064" cy="45728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018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0696" y="0"/>
            <a:ext cx="10515600" cy="1325563"/>
          </a:xfrm>
        </p:spPr>
        <p:txBody>
          <a:bodyPr/>
          <a:lstStyle/>
          <a:p>
            <a:r>
              <a:rPr lang="fr-BE" dirty="0" err="1"/>
              <a:t>Mvc</a:t>
            </a:r>
            <a:r>
              <a:rPr lang="fr-BE" dirty="0"/>
              <a:t> </a:t>
            </a:r>
            <a:r>
              <a:rPr lang="fr-BE" dirty="0" err="1"/>
              <a:t>Movie</a:t>
            </a:r>
            <a:r>
              <a:rPr lang="fr-BE" dirty="0"/>
              <a:t> - Home/</a:t>
            </a:r>
            <a:r>
              <a:rPr lang="fr-BE" dirty="0" err="1"/>
              <a:t>Index.cshtml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412776"/>
            <a:ext cx="7534275" cy="2286000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208" y="1412776"/>
            <a:ext cx="3873649" cy="3285503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136178" y="2780928"/>
            <a:ext cx="7039941" cy="108012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047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21" y="3350641"/>
            <a:ext cx="5867400" cy="2238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Controllers</a:t>
            </a:r>
            <a:endParaRPr lang="fr-BE" dirty="0"/>
          </a:p>
          <a:p>
            <a:r>
              <a:rPr lang="fr-BE" dirty="0" err="1"/>
              <a:t>Add</a:t>
            </a:r>
            <a:r>
              <a:rPr lang="fr-BE" dirty="0"/>
              <a:t> New Item</a:t>
            </a:r>
          </a:p>
          <a:p>
            <a:r>
              <a:rPr lang="fr-BE" dirty="0" err="1"/>
              <a:t>MoviesController.cs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BE" dirty="0" err="1"/>
              <a:t>MoviesController.cs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10" name="Rechthoek 9"/>
          <p:cNvSpPr/>
          <p:nvPr/>
        </p:nvSpPr>
        <p:spPr>
          <a:xfrm>
            <a:off x="4799856" y="1052736"/>
            <a:ext cx="7200800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Microsoft.AspNetCore.Mvc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MvcMovie.Data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MvcMovie.Controllers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MoviesController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dirty="0">
                <a:solidFill>
                  <a:srgbClr val="2B91AF"/>
                </a:solidFill>
                <a:latin typeface="Consolas" panose="020B0609020204030204" pitchFamily="49" charset="0"/>
              </a:rPr>
              <a:t>Controller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MovieContext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_context;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MoviesController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MovieContext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context)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_context = context;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IActionResult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List()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View();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4400" dirty="0"/>
          </a:p>
        </p:txBody>
      </p:sp>
      <p:sp>
        <p:nvSpPr>
          <p:cNvPr id="7" name="Rechthoek 6"/>
          <p:cNvSpPr/>
          <p:nvPr/>
        </p:nvSpPr>
        <p:spPr>
          <a:xfrm>
            <a:off x="5807968" y="2964530"/>
            <a:ext cx="5832648" cy="176061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8472264" y="4903134"/>
            <a:ext cx="864096" cy="37453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497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5013304"/>
          </a:xfrm>
        </p:spPr>
        <p:txBody>
          <a:bodyPr>
            <a:normAutofit/>
          </a:bodyPr>
          <a:lstStyle/>
          <a:p>
            <a:r>
              <a:rPr lang="en-US" dirty="0" err="1"/>
              <a:t>Input_parameter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=&gt;</a:t>
            </a:r>
            <a:r>
              <a:rPr lang="en-US" dirty="0"/>
              <a:t> expression or statement block</a:t>
            </a:r>
          </a:p>
          <a:p>
            <a:r>
              <a:rPr lang="en-US" dirty="0">
                <a:solidFill>
                  <a:schemeClr val="accent1"/>
                </a:solidFill>
              </a:rPr>
              <a:t>=&gt;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lezen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i="1" dirty="0">
                <a:solidFill>
                  <a:schemeClr val="accent1"/>
                </a:solidFill>
              </a:rPr>
              <a:t>goes to</a:t>
            </a:r>
          </a:p>
          <a:p>
            <a:endParaRPr lang="en-US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nl-BE" dirty="0"/>
          </a:p>
          <a:p>
            <a:r>
              <a:rPr lang="nl-BE" dirty="0" err="1"/>
              <a:t>Lambda</a:t>
            </a:r>
            <a:r>
              <a:rPr lang="nl-BE" dirty="0"/>
              <a:t> </a:t>
            </a:r>
            <a:r>
              <a:rPr lang="nl-BE" dirty="0" err="1"/>
              <a:t>expression</a:t>
            </a:r>
            <a:r>
              <a:rPr lang="nl-BE" dirty="0"/>
              <a:t> om via </a:t>
            </a:r>
            <a:r>
              <a:rPr lang="nl-BE" i="1" dirty="0" err="1"/>
              <a:t>Linq</a:t>
            </a:r>
            <a:r>
              <a:rPr lang="nl-BE" dirty="0"/>
              <a:t> data te lezen uit </a:t>
            </a:r>
            <a:r>
              <a:rPr lang="nl-BE" i="1" dirty="0"/>
              <a:t>Movies </a:t>
            </a:r>
            <a:r>
              <a:rPr lang="nl-BE" i="1" dirty="0" err="1"/>
              <a:t>DBSet</a:t>
            </a:r>
            <a:r>
              <a:rPr lang="nl-BE" i="1" dirty="0"/>
              <a:t> </a:t>
            </a:r>
            <a:r>
              <a:rPr lang="nl-BE" dirty="0"/>
              <a:t>in de </a:t>
            </a:r>
            <a:r>
              <a:rPr lang="nl-BE" i="1" dirty="0" err="1"/>
              <a:t>DBContext</a:t>
            </a:r>
            <a:endParaRPr lang="nl-BE" i="1" dirty="0"/>
          </a:p>
          <a:p>
            <a:r>
              <a:rPr lang="fr-BE" dirty="0"/>
              <a:t>Maar </a:t>
            </a:r>
            <a:r>
              <a:rPr lang="fr-BE" dirty="0" err="1"/>
              <a:t>ook</a:t>
            </a:r>
            <a:r>
              <a:rPr lang="fr-BE" dirty="0"/>
              <a:t>: </a:t>
            </a:r>
            <a:r>
              <a:rPr lang="fr-BE" dirty="0" err="1"/>
              <a:t>zoeken</a:t>
            </a:r>
            <a:r>
              <a:rPr lang="fr-BE" dirty="0"/>
              <a:t> in </a:t>
            </a:r>
            <a:r>
              <a:rPr lang="fr-BE" dirty="0" err="1"/>
              <a:t>lijsten</a:t>
            </a:r>
            <a:r>
              <a:rPr lang="fr-BE" dirty="0"/>
              <a:t>, </a:t>
            </a:r>
            <a:r>
              <a:rPr lang="fr-BE" dirty="0" err="1"/>
              <a:t>sorteren</a:t>
            </a:r>
            <a:r>
              <a:rPr lang="fr-BE" dirty="0"/>
              <a:t> van </a:t>
            </a:r>
            <a:r>
              <a:rPr lang="fr-BE" dirty="0" err="1"/>
              <a:t>collecties</a:t>
            </a:r>
            <a:r>
              <a:rPr lang="fr-BE" dirty="0"/>
              <a:t>, …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-24274" y="17038"/>
            <a:ext cx="10515600" cy="1325563"/>
          </a:xfrm>
        </p:spPr>
        <p:txBody>
          <a:bodyPr/>
          <a:lstStyle/>
          <a:p>
            <a:r>
              <a:rPr lang="fr-BE" dirty="0"/>
              <a:t>Lambda Expressions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 rotWithShape="1">
          <a:blip r:embed="rId2"/>
          <a:srcRect r="3648"/>
          <a:stretch/>
        </p:blipFill>
        <p:spPr>
          <a:xfrm>
            <a:off x="3721241" y="2492896"/>
            <a:ext cx="4317866" cy="15841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61911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-32184" y="9931"/>
            <a:ext cx="10515600" cy="1325563"/>
          </a:xfrm>
        </p:spPr>
        <p:txBody>
          <a:bodyPr/>
          <a:lstStyle/>
          <a:p>
            <a:r>
              <a:rPr lang="fr-BE" dirty="0" err="1"/>
              <a:t>Enkele</a:t>
            </a:r>
            <a:r>
              <a:rPr lang="fr-BE" dirty="0"/>
              <a:t> </a:t>
            </a:r>
            <a:r>
              <a:rPr lang="fr-BE" dirty="0" err="1"/>
              <a:t>voorbeelden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263352" y="1340768"/>
            <a:ext cx="10297144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_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context.Movies</a:t>
            </a:r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.Where(m =&gt;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m.Genre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"Western"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m.Price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10)</a:t>
            </a: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OrderBy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(m =&gt;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m.Title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movie =</a:t>
            </a: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_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context.Movies</a:t>
            </a:r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Include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(m =&gt;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m.Rating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SingleOrDefault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(m =&gt;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m.MovieID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1);</a:t>
            </a:r>
          </a:p>
          <a:p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firsttitle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_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context.Movies</a:t>
            </a:r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.Where(m =&gt;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m.MovieID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1)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.Select(m =&gt;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m.Title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).Single();</a:t>
            </a:r>
            <a:endParaRPr lang="nl-BE" sz="240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288" y="4439781"/>
            <a:ext cx="3408820" cy="23391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6024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6124947" y="2404539"/>
            <a:ext cx="5784304" cy="138499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IActionResult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List()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_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context.Movies.OrderBy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(m =&gt;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m.Title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View(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movies.ToList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36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-27384"/>
            <a:ext cx="12192000" cy="1142984"/>
          </a:xfrm>
        </p:spPr>
        <p:txBody>
          <a:bodyPr/>
          <a:lstStyle/>
          <a:p>
            <a:r>
              <a:rPr lang="fr-BE" dirty="0"/>
              <a:t>Read all </a:t>
            </a:r>
            <a:r>
              <a:rPr lang="fr-BE" dirty="0" err="1"/>
              <a:t>movies</a:t>
            </a:r>
            <a:r>
              <a:rPr lang="fr-BE" dirty="0"/>
              <a:t> (</a:t>
            </a:r>
            <a:r>
              <a:rPr lang="fr-BE" dirty="0" err="1">
                <a:solidFill>
                  <a:srgbClr val="C00000"/>
                </a:solidFill>
              </a:rPr>
              <a:t>ViewData</a:t>
            </a:r>
            <a:r>
              <a:rPr lang="fr-BE" dirty="0"/>
              <a:t> </a:t>
            </a:r>
            <a:r>
              <a:rPr lang="fr-BE" dirty="0">
                <a:sym typeface="Wingdings" panose="05000000000000000000" pitchFamily="2" charset="2"/>
              </a:rPr>
              <a:t> </a:t>
            </a:r>
            <a:r>
              <a:rPr lang="fr-BE" dirty="0" err="1">
                <a:solidFill>
                  <a:srgbClr val="00B050"/>
                </a:solidFill>
                <a:sym typeface="Wingdings" panose="05000000000000000000" pitchFamily="2" charset="2"/>
              </a:rPr>
              <a:t>View</a:t>
            </a:r>
            <a:r>
              <a:rPr lang="fr-BE" dirty="0">
                <a:solidFill>
                  <a:srgbClr val="00B050"/>
                </a:solidFill>
                <a:sym typeface="Wingdings" panose="05000000000000000000" pitchFamily="2" charset="2"/>
              </a:rPr>
              <a:t> Model</a:t>
            </a:r>
            <a:r>
              <a:rPr lang="fr-BE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0" y="1798809"/>
            <a:ext cx="5905500" cy="19907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hthoek 7"/>
          <p:cNvSpPr/>
          <p:nvPr/>
        </p:nvSpPr>
        <p:spPr>
          <a:xfrm>
            <a:off x="535618" y="2734913"/>
            <a:ext cx="4104456" cy="37453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4149080"/>
            <a:ext cx="9925050" cy="1038225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>
          <a:xfrm>
            <a:off x="8904312" y="4452168"/>
            <a:ext cx="2160240" cy="432048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/>
          <p:cNvSpPr/>
          <p:nvPr/>
        </p:nvSpPr>
        <p:spPr>
          <a:xfrm>
            <a:off x="3056320" y="4815330"/>
            <a:ext cx="5199919" cy="432048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/>
          <p:cNvSpPr/>
          <p:nvPr/>
        </p:nvSpPr>
        <p:spPr>
          <a:xfrm>
            <a:off x="6486758" y="3252385"/>
            <a:ext cx="3065626" cy="314260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hthoek 13"/>
          <p:cNvSpPr/>
          <p:nvPr/>
        </p:nvSpPr>
        <p:spPr>
          <a:xfrm>
            <a:off x="4511824" y="4102148"/>
            <a:ext cx="1008112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740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ViewModel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0946"/>
            <a:ext cx="12192000" cy="355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347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Views</a:t>
            </a:r>
            <a:r>
              <a:rPr lang="fr-BE" dirty="0"/>
              <a:t> | </a:t>
            </a:r>
            <a:r>
              <a:rPr lang="fr-BE" dirty="0" err="1"/>
              <a:t>Add</a:t>
            </a:r>
            <a:r>
              <a:rPr lang="fr-BE" dirty="0"/>
              <a:t> </a:t>
            </a:r>
            <a:r>
              <a:rPr lang="fr-BE" dirty="0" err="1"/>
              <a:t>Folder</a:t>
            </a:r>
            <a:r>
              <a:rPr lang="fr-BE" dirty="0"/>
              <a:t> | </a:t>
            </a:r>
            <a:r>
              <a:rPr lang="fr-BE" dirty="0" err="1"/>
              <a:t>Movies</a:t>
            </a:r>
            <a:endParaRPr lang="fr-BE" dirty="0"/>
          </a:p>
          <a:p>
            <a:r>
              <a:rPr lang="fr-BE" dirty="0" err="1"/>
              <a:t>Movies</a:t>
            </a:r>
            <a:r>
              <a:rPr lang="fr-BE" dirty="0"/>
              <a:t> | </a:t>
            </a:r>
            <a:r>
              <a:rPr lang="fr-BE" dirty="0" err="1"/>
              <a:t>Add</a:t>
            </a:r>
            <a:r>
              <a:rPr lang="fr-BE" dirty="0"/>
              <a:t> New Item | </a:t>
            </a:r>
            <a:r>
              <a:rPr lang="fr-BE" dirty="0" err="1"/>
              <a:t>List.cshtml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15205"/>
            <a:ext cx="10515600" cy="1325563"/>
          </a:xfrm>
        </p:spPr>
        <p:txBody>
          <a:bodyPr/>
          <a:lstStyle/>
          <a:p>
            <a:r>
              <a:rPr lang="fr-BE" dirty="0"/>
              <a:t>Show All </a:t>
            </a:r>
            <a:r>
              <a:rPr lang="fr-BE" dirty="0" err="1"/>
              <a:t>movies</a:t>
            </a:r>
            <a:r>
              <a:rPr lang="fr-BE" dirty="0"/>
              <a:t> </a:t>
            </a:r>
            <a:r>
              <a:rPr lang="fr-BE" sz="2000" dirty="0"/>
              <a:t>(</a:t>
            </a:r>
            <a:r>
              <a:rPr lang="fr-BE" sz="2000" dirty="0" err="1"/>
              <a:t>uit</a:t>
            </a:r>
            <a:r>
              <a:rPr lang="fr-BE" sz="2000" dirty="0"/>
              <a:t> </a:t>
            </a:r>
            <a:r>
              <a:rPr lang="fr-BE" sz="2000" dirty="0" err="1"/>
              <a:t>resources</a:t>
            </a:r>
            <a:r>
              <a:rPr lang="fr-BE" sz="2000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60" y="1340768"/>
            <a:ext cx="4476750" cy="5324475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9" name="Rechthoek 8"/>
          <p:cNvSpPr/>
          <p:nvPr/>
        </p:nvSpPr>
        <p:spPr>
          <a:xfrm>
            <a:off x="7464152" y="1268760"/>
            <a:ext cx="4638303" cy="41085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7896200" y="4149080"/>
            <a:ext cx="3558183" cy="41085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3063837"/>
            <a:ext cx="6967413" cy="65319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3859603"/>
            <a:ext cx="7002313" cy="66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39737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Terugbli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2199</TotalTime>
  <Words>547</Words>
  <Application>Microsoft Office PowerPoint</Application>
  <PresentationFormat>Breedbeeld</PresentationFormat>
  <Paragraphs>132</Paragraphs>
  <Slides>23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8" baseType="lpstr">
      <vt:lpstr>Calibri</vt:lpstr>
      <vt:lpstr>Calibri Light</vt:lpstr>
      <vt:lpstr>Consolas</vt:lpstr>
      <vt:lpstr>Wingdings</vt:lpstr>
      <vt:lpstr>Terugblik</vt:lpstr>
      <vt:lpstr>Reading Data</vt:lpstr>
      <vt:lpstr>Reading Data</vt:lpstr>
      <vt:lpstr>Mvc Movie - Home/Index.cshtml</vt:lpstr>
      <vt:lpstr>MoviesController.cs</vt:lpstr>
      <vt:lpstr>Lambda Expressions</vt:lpstr>
      <vt:lpstr>Enkele voorbeelden</vt:lpstr>
      <vt:lpstr>Read all movies (ViewData  View Model)</vt:lpstr>
      <vt:lpstr>ViewModel</vt:lpstr>
      <vt:lpstr>Show All movies (uit resources)</vt:lpstr>
      <vt:lpstr>All Movies</vt:lpstr>
      <vt:lpstr>Var keyword</vt:lpstr>
      <vt:lpstr>Html Helpers (DisplayFor &amp; DisplayNameFor)</vt:lpstr>
      <vt:lpstr>Date Format</vt:lpstr>
      <vt:lpstr>Date Format</vt:lpstr>
      <vt:lpstr>Met html helper</vt:lpstr>
      <vt:lpstr>Movie.cs</vt:lpstr>
      <vt:lpstr>Html Helper voor de hoofding</vt:lpstr>
      <vt:lpstr>Movie.cs</vt:lpstr>
      <vt:lpstr>Tag helper</vt:lpstr>
      <vt:lpstr>Tag Helper</vt:lpstr>
      <vt:lpstr>Details</vt:lpstr>
      <vt:lpstr>Movies/Details.cshtml (uit resources)</vt:lpstr>
      <vt:lpstr>Movies/Details.cshtml</vt:lpstr>
    </vt:vector>
  </TitlesOfParts>
  <Company>Thomas More Mechelen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Dynamische webapplicaties in php</dc:title>
  <dc:creator>Miranda Decabooter</dc:creator>
  <cp:lastModifiedBy>Tom</cp:lastModifiedBy>
  <cp:revision>197</cp:revision>
  <dcterms:created xsi:type="dcterms:W3CDTF">2015-09-10T12:21:13Z</dcterms:created>
  <dcterms:modified xsi:type="dcterms:W3CDTF">2017-09-05T09:13:47Z</dcterms:modified>
</cp:coreProperties>
</file>