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</p:sldMasterIdLst>
  <p:notesMasterIdLst>
    <p:notesMasterId r:id="rId44"/>
  </p:notesMasterIdLst>
  <p:handoutMasterIdLst>
    <p:handoutMasterId r:id="rId45"/>
  </p:handoutMasterIdLst>
  <p:sldIdLst>
    <p:sldId id="411" r:id="rId2"/>
    <p:sldId id="369" r:id="rId3"/>
    <p:sldId id="421" r:id="rId4"/>
    <p:sldId id="401" r:id="rId5"/>
    <p:sldId id="371" r:id="rId6"/>
    <p:sldId id="415" r:id="rId7"/>
    <p:sldId id="387" r:id="rId8"/>
    <p:sldId id="372" r:id="rId9"/>
    <p:sldId id="388" r:id="rId10"/>
    <p:sldId id="374" r:id="rId11"/>
    <p:sldId id="391" r:id="rId12"/>
    <p:sldId id="392" r:id="rId13"/>
    <p:sldId id="423" r:id="rId14"/>
    <p:sldId id="393" r:id="rId15"/>
    <p:sldId id="375" r:id="rId16"/>
    <p:sldId id="424" r:id="rId17"/>
    <p:sldId id="425" r:id="rId18"/>
    <p:sldId id="394" r:id="rId19"/>
    <p:sldId id="395" r:id="rId20"/>
    <p:sldId id="422" r:id="rId21"/>
    <p:sldId id="396" r:id="rId22"/>
    <p:sldId id="397" r:id="rId23"/>
    <p:sldId id="398" r:id="rId24"/>
    <p:sldId id="419" r:id="rId25"/>
    <p:sldId id="377" r:id="rId26"/>
    <p:sldId id="378" r:id="rId27"/>
    <p:sldId id="399" r:id="rId28"/>
    <p:sldId id="400" r:id="rId29"/>
    <p:sldId id="402" r:id="rId30"/>
    <p:sldId id="380" r:id="rId31"/>
    <p:sldId id="420" r:id="rId32"/>
    <p:sldId id="376" r:id="rId33"/>
    <p:sldId id="404" r:id="rId34"/>
    <p:sldId id="403" r:id="rId35"/>
    <p:sldId id="405" r:id="rId36"/>
    <p:sldId id="406" r:id="rId37"/>
    <p:sldId id="407" r:id="rId38"/>
    <p:sldId id="408" r:id="rId39"/>
    <p:sldId id="410" r:id="rId40"/>
    <p:sldId id="418" r:id="rId41"/>
    <p:sldId id="416" r:id="rId42"/>
    <p:sldId id="409" r:id="rId43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0AE"/>
    <a:srgbClr val="B7A9B6"/>
    <a:srgbClr val="EC4B2F"/>
    <a:srgbClr val="4B2B4B"/>
    <a:srgbClr val="50C6DD"/>
    <a:srgbClr val="D1CA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04" autoAdjust="0"/>
    <p:restoredTop sz="94654" autoAdjust="0"/>
  </p:normalViewPr>
  <p:slideViewPr>
    <p:cSldViewPr showGuides="1">
      <p:cViewPr varScale="1">
        <p:scale>
          <a:sx n="64" d="100"/>
          <a:sy n="64" d="100"/>
        </p:scale>
        <p:origin x="732" y="3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80" d="100"/>
          <a:sy n="80" d="100"/>
        </p:scale>
        <p:origin x="-2022" y="-90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F1A4A96-82D9-489B-915B-218BDB102403}" type="datetimeFigureOut">
              <a:rPr lang="nl-BE" smtClean="0"/>
              <a:pPr/>
              <a:t>19/09/2017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D17EFB8-940B-4475-A4F4-BBE959E16336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911487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1925427-6E8A-463A-9752-7D22F5CAF14A}" type="datetimeFigureOut">
              <a:rPr lang="nl-BE" smtClean="0"/>
              <a:pPr/>
              <a:t>19/09/2017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9ED9555-764A-4B78-873A-3D7406AAEA2B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1538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24472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6891863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448936951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31088221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| 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2000"/>
            <a:ext cx="12192000" cy="4428000"/>
          </a:xfrm>
        </p:spPr>
        <p:txBody>
          <a:bodyPr bIns="144000"/>
          <a:lstStyle>
            <a:lvl1pPr marL="323850" indent="-323850">
              <a:spcBef>
                <a:spcPts val="400"/>
              </a:spcBef>
              <a:spcAft>
                <a:spcPts val="400"/>
              </a:spcAft>
              <a:buClrTx/>
              <a:defRPr/>
            </a:lvl1pPr>
            <a:lvl2pPr marL="723900" indent="-368300">
              <a:spcBef>
                <a:spcPts val="400"/>
              </a:spcBef>
              <a:spcAft>
                <a:spcPts val="400"/>
              </a:spcAft>
              <a:buClrTx/>
              <a:defRPr sz="2500"/>
            </a:lvl2pPr>
            <a:lvl3pPr marL="982663" indent="-258763">
              <a:spcBef>
                <a:spcPts val="400"/>
              </a:spcBef>
              <a:spcAft>
                <a:spcPts val="400"/>
              </a:spcAft>
              <a:buClrTx/>
              <a:defRPr sz="2300"/>
            </a:lvl3pPr>
            <a:lvl4pPr marL="1255713" indent="-273050">
              <a:spcBef>
                <a:spcPts val="400"/>
              </a:spcBef>
              <a:spcAft>
                <a:spcPts val="400"/>
              </a:spcAft>
              <a:buClrTx/>
              <a:defRPr sz="2000"/>
            </a:lvl4pPr>
            <a:lvl5pPr marL="1609725" indent="-258763">
              <a:spcBef>
                <a:spcPts val="600"/>
              </a:spcBef>
              <a:spcAft>
                <a:spcPts val="600"/>
              </a:spcAft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lIns="360000" tIns="180000" rIns="360000" bIns="144000"/>
          <a:lstStyle>
            <a:lvl1pPr>
              <a:defRPr>
                <a:solidFill>
                  <a:srgbClr val="00A0AE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BE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40000" y="1141200"/>
            <a:ext cx="11664000" cy="0"/>
          </a:xfrm>
          <a:prstGeom prst="line">
            <a:avLst/>
          </a:prstGeom>
          <a:ln w="6350">
            <a:solidFill>
              <a:srgbClr val="00A0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 algn="l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022352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2000"/>
            <a:ext cx="12192000" cy="4734000"/>
          </a:xfrm>
        </p:spPr>
        <p:txBody>
          <a:bodyPr bIns="144000" numCol="2" spcCol="360000" anchor="ctr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lIns="360000" tIns="180000" rIns="360000" bIns="144000"/>
          <a:lstStyle/>
          <a:p>
            <a:r>
              <a:rPr lang="en-US"/>
              <a:t>Click to edit Master title style</a:t>
            </a:r>
            <a:endParaRPr lang="nl-BE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40000" y="1141200"/>
            <a:ext cx="11664000" cy="0"/>
          </a:xfrm>
          <a:prstGeom prst="line">
            <a:avLst/>
          </a:prstGeom>
          <a:ln w="6350">
            <a:solidFill>
              <a:srgbClr val="00A0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1 Pictur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494" y="1152000"/>
            <a:ext cx="6762797" cy="4734000"/>
          </a:xfrm>
        </p:spPr>
        <p:txBody>
          <a:bodyPr lIns="0" rIns="0" bIns="144000"/>
          <a:lstStyle>
            <a:lvl2pPr algn="l"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lIns="360000" tIns="180000" rIns="360000" bIns="144000"/>
          <a:lstStyle>
            <a:lvl1pPr>
              <a:defRPr>
                <a:solidFill>
                  <a:srgbClr val="50C6DD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BE" dirty="0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240000" y="1141200"/>
            <a:ext cx="11664000" cy="0"/>
          </a:xfrm>
          <a:prstGeom prst="line">
            <a:avLst/>
          </a:prstGeom>
          <a:ln w="6350">
            <a:solidFill>
              <a:srgbClr val="4B2B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87"/>
          <p:cNvSpPr>
            <a:spLocks noGrp="1"/>
          </p:cNvSpPr>
          <p:nvPr>
            <p:ph type="pic" sz="quarter" idx="10"/>
          </p:nvPr>
        </p:nvSpPr>
        <p:spPr>
          <a:xfrm>
            <a:off x="240000" y="1152000"/>
            <a:ext cx="4571989" cy="4734000"/>
          </a:xfrm>
        </p:spPr>
        <p:txBody>
          <a:bodyPr>
            <a:normAutofit/>
          </a:bodyPr>
          <a:lstStyle>
            <a:lvl1pPr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nl-BE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nl-BE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0" y="1"/>
            <a:ext cx="12192000" cy="5929313"/>
          </a:xfrm>
        </p:spPr>
        <p:txBody>
          <a:bodyPr/>
          <a:lstStyle>
            <a:lvl1pPr>
              <a:buClrTx/>
              <a:defRPr>
                <a:solidFill>
                  <a:srgbClr val="000000"/>
                </a:solidFill>
              </a:defRPr>
            </a:lvl1pPr>
            <a:lvl2pPr>
              <a:buClrTx/>
              <a:defRPr>
                <a:solidFill>
                  <a:srgbClr val="000000"/>
                </a:solidFill>
              </a:defRPr>
            </a:lvl2pPr>
            <a:lvl3pPr>
              <a:buClrTx/>
              <a:defRPr>
                <a:solidFill>
                  <a:srgbClr val="000000"/>
                </a:solidFill>
              </a:defRPr>
            </a:lvl3pPr>
            <a:lvl4pPr>
              <a:buClrTx/>
              <a:defRPr>
                <a:solidFill>
                  <a:srgbClr val="000000"/>
                </a:solidFill>
              </a:defRPr>
            </a:lvl4pPr>
            <a:lvl5pPr>
              <a:buClrTx/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1 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12192000" cy="59293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24016465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297267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65425709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421936792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21742801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nl-B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865263052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endParaRPr lang="nl-B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nl-B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771574848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2613867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 algn="l"/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5451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678" r:id="rId13"/>
    <p:sldLayoutId id="2147483679" r:id="rId14"/>
    <p:sldLayoutId id="2147483688" r:id="rId15"/>
    <p:sldLayoutId id="2147483687" r:id="rId16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xxxx/Home/Index" TargetMode="External"/><Relationship Id="rId2" Type="http://schemas.openxmlformats.org/officeDocument/2006/relationships/hyperlink" Target="http://localhost:xxxx" TargetMode="Externa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hyperlink" Target="http://localhost:xxxx/Controller/Method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9.png"/><Relationship Id="rId4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3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BE" dirty="0"/>
          </a:p>
          <a:p>
            <a:endParaRPr lang="fr-BE" dirty="0"/>
          </a:p>
          <a:p>
            <a:r>
              <a:rPr lang="fr-BE" dirty="0"/>
              <a:t>ASP.NET MVC</a:t>
            </a:r>
          </a:p>
          <a:p>
            <a:r>
              <a:rPr lang="fr-BE" dirty="0" err="1"/>
              <a:t>Getting</a:t>
            </a:r>
            <a:r>
              <a:rPr lang="fr-BE" dirty="0"/>
              <a:t> </a:t>
            </a:r>
            <a:r>
              <a:rPr lang="fr-BE" dirty="0" err="1"/>
              <a:t>Started</a:t>
            </a:r>
            <a:endParaRPr lang="fr-BE" dirty="0"/>
          </a:p>
          <a:p>
            <a:r>
              <a:rPr lang="fr-BE" dirty="0" err="1"/>
              <a:t>Adding</a:t>
            </a:r>
            <a:r>
              <a:rPr lang="fr-BE" dirty="0"/>
              <a:t> a Controller</a:t>
            </a:r>
          </a:p>
          <a:p>
            <a:r>
              <a:rPr lang="fr-BE" dirty="0" err="1"/>
              <a:t>Adding</a:t>
            </a:r>
            <a:r>
              <a:rPr lang="fr-BE" dirty="0"/>
              <a:t> a </a:t>
            </a:r>
            <a:r>
              <a:rPr lang="fr-BE" dirty="0" err="1"/>
              <a:t>View</a:t>
            </a:r>
            <a:endParaRPr lang="fr-BE" dirty="0"/>
          </a:p>
          <a:p>
            <a:r>
              <a:rPr lang="fr-BE" dirty="0" err="1"/>
              <a:t>Razor</a:t>
            </a:r>
            <a:endParaRPr lang="fr-BE" dirty="0"/>
          </a:p>
          <a:p>
            <a:r>
              <a:rPr lang="fr-BE" dirty="0"/>
              <a:t>HTML &amp; TAG </a:t>
            </a:r>
            <a:r>
              <a:rPr lang="fr-BE" dirty="0" err="1"/>
              <a:t>Helpers</a:t>
            </a:r>
            <a:endParaRPr lang="fr-BE" dirty="0"/>
          </a:p>
          <a:p>
            <a:endParaRPr lang="fr-BE" dirty="0"/>
          </a:p>
          <a:p>
            <a:endParaRPr lang="nl-B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fr-BE" dirty="0" err="1"/>
              <a:t>Inleiding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966267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sz="2400" dirty="0">
                <a:hlinkClick r:id="rId2"/>
              </a:rPr>
              <a:t>http://localhost:xxxx</a:t>
            </a:r>
            <a:endParaRPr lang="nl-BE" sz="2400" dirty="0"/>
          </a:p>
          <a:p>
            <a:r>
              <a:rPr lang="nl-BE" sz="2400" dirty="0">
                <a:hlinkClick r:id="rId3"/>
              </a:rPr>
              <a:t>http://localhost:xxxx/Home/Index</a:t>
            </a:r>
            <a:endParaRPr lang="nl-BE" sz="2400" dirty="0"/>
          </a:p>
          <a:p>
            <a:r>
              <a:rPr lang="nl-BE" sz="2400" dirty="0">
                <a:hlinkClick r:id="rId4"/>
              </a:rPr>
              <a:t>http://localhost:xxxx/Controller/Method</a:t>
            </a:r>
            <a:endParaRPr lang="nl-BE" sz="2400" dirty="0"/>
          </a:p>
          <a:p>
            <a:endParaRPr lang="nl-BE" sz="2400" dirty="0"/>
          </a:p>
          <a:p>
            <a:endParaRPr lang="nl-BE" sz="24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0" y="496"/>
            <a:ext cx="10515600" cy="1325563"/>
          </a:xfrm>
        </p:spPr>
        <p:txBody>
          <a:bodyPr/>
          <a:lstStyle/>
          <a:p>
            <a:r>
              <a:rPr lang="fr-BE" dirty="0"/>
              <a:t>URL Segments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10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5825" y="2780928"/>
            <a:ext cx="10420350" cy="2962275"/>
          </a:xfrm>
          <a:prstGeom prst="rect">
            <a:avLst/>
          </a:prstGeom>
        </p:spPr>
      </p:pic>
      <p:sp>
        <p:nvSpPr>
          <p:cNvPr id="7" name="Rechthoek 6"/>
          <p:cNvSpPr/>
          <p:nvPr/>
        </p:nvSpPr>
        <p:spPr>
          <a:xfrm>
            <a:off x="1847528" y="4797152"/>
            <a:ext cx="5544616" cy="432048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4223792" y="2780928"/>
            <a:ext cx="1197204" cy="432048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0604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1"/>
          <p:cNvSpPr>
            <a:spLocks noGrp="1"/>
          </p:cNvSpPr>
          <p:nvPr>
            <p:ph idx="1"/>
          </p:nvPr>
        </p:nvSpPr>
        <p:spPr>
          <a:xfrm>
            <a:off x="0" y="1152000"/>
            <a:ext cx="5570315" cy="4428000"/>
          </a:xfrm>
        </p:spPr>
        <p:txBody>
          <a:bodyPr>
            <a:normAutofit/>
          </a:bodyPr>
          <a:lstStyle/>
          <a:p>
            <a:r>
              <a:rPr lang="fr-BE" sz="2800" dirty="0" err="1">
                <a:solidFill>
                  <a:schemeClr val="accent6">
                    <a:lumMod val="10000"/>
                  </a:schemeClr>
                </a:solidFill>
              </a:rPr>
              <a:t>Voorlopig</a:t>
            </a:r>
            <a:r>
              <a:rPr lang="fr-BE" sz="2800" dirty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fr-BE" sz="2800" dirty="0" err="1">
                <a:solidFill>
                  <a:schemeClr val="accent6">
                    <a:lumMod val="10000"/>
                  </a:schemeClr>
                </a:solidFill>
              </a:rPr>
              <a:t>geen</a:t>
            </a:r>
            <a:r>
              <a:rPr lang="fr-BE" sz="2800" dirty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fr-BE" sz="2800" dirty="0" err="1">
                <a:solidFill>
                  <a:schemeClr val="accent6">
                    <a:lumMod val="10000"/>
                  </a:schemeClr>
                </a:solidFill>
              </a:rPr>
              <a:t>Scaffolding</a:t>
            </a:r>
            <a:r>
              <a:rPr lang="fr-BE" sz="2800" dirty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fr-BE" sz="2800" dirty="0" err="1">
                <a:solidFill>
                  <a:schemeClr val="accent6">
                    <a:lumMod val="10000"/>
                  </a:schemeClr>
                </a:solidFill>
              </a:rPr>
              <a:t>gebruiken</a:t>
            </a:r>
            <a:endParaRPr lang="nl-BE" sz="2800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9156" y="25927"/>
            <a:ext cx="10515600" cy="1325563"/>
          </a:xfrm>
        </p:spPr>
        <p:txBody>
          <a:bodyPr/>
          <a:lstStyle/>
          <a:p>
            <a:r>
              <a:rPr lang="fr-BE" dirty="0" err="1"/>
              <a:t>Adding</a:t>
            </a:r>
            <a:r>
              <a:rPr lang="fr-BE" dirty="0"/>
              <a:t> a </a:t>
            </a:r>
            <a:r>
              <a:rPr lang="fr-BE" dirty="0" err="1"/>
              <a:t>controller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11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3573" y="1233916"/>
            <a:ext cx="6290395" cy="551723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Rechthoek 9"/>
          <p:cNvSpPr/>
          <p:nvPr/>
        </p:nvSpPr>
        <p:spPr>
          <a:xfrm>
            <a:off x="5447928" y="4725144"/>
            <a:ext cx="1197204" cy="360040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9019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 sz="2800" dirty="0" err="1">
                <a:solidFill>
                  <a:srgbClr val="00B0F0"/>
                </a:solidFill>
              </a:rPr>
              <a:t>HelloWorld</a:t>
            </a:r>
            <a:r>
              <a:rPr lang="fr-BE" sz="2800" dirty="0" err="1"/>
              <a:t>Controller.cs</a:t>
            </a:r>
            <a:endParaRPr lang="nl-BE" sz="28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46112" y="8565"/>
            <a:ext cx="10515600" cy="1325563"/>
          </a:xfrm>
        </p:spPr>
        <p:txBody>
          <a:bodyPr/>
          <a:lstStyle/>
          <a:p>
            <a:r>
              <a:rPr lang="fr-BE" dirty="0" err="1"/>
              <a:t>Adding</a:t>
            </a:r>
            <a:r>
              <a:rPr lang="fr-BE" dirty="0"/>
              <a:t> a Controller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12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2649" y="1916832"/>
            <a:ext cx="6842702" cy="4739936"/>
          </a:xfrm>
          <a:prstGeom prst="rect">
            <a:avLst/>
          </a:prstGeom>
        </p:spPr>
      </p:pic>
      <p:sp>
        <p:nvSpPr>
          <p:cNvPr id="7" name="Rechthoek 6"/>
          <p:cNvSpPr/>
          <p:nvPr/>
        </p:nvSpPr>
        <p:spPr>
          <a:xfrm>
            <a:off x="3791744" y="6068170"/>
            <a:ext cx="1197204" cy="432048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4511824" y="2276872"/>
            <a:ext cx="1584176" cy="432048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78124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Controller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13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456" y="1759875"/>
            <a:ext cx="9624392" cy="446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7272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/>
          <p:cNvSpPr/>
          <p:nvPr/>
        </p:nvSpPr>
        <p:spPr>
          <a:xfrm>
            <a:off x="191344" y="1196752"/>
            <a:ext cx="10009112" cy="4924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MvcMovie.Controllers</a:t>
            </a:r>
            <a:endParaRPr lang="nl-BE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HelloWorldController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nl-BE" sz="1600" dirty="0">
                <a:solidFill>
                  <a:srgbClr val="2B91AF"/>
                </a:solidFill>
                <a:latin typeface="Consolas" panose="020B0609020204030204" pitchFamily="49" charset="0"/>
              </a:rPr>
              <a:t>Controller</a:t>
            </a:r>
            <a:endParaRPr lang="nl-BE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l-BE" sz="1600" dirty="0">
                <a:solidFill>
                  <a:srgbClr val="008000"/>
                </a:solidFill>
                <a:latin typeface="Consolas" panose="020B0609020204030204" pitchFamily="49" charset="0"/>
              </a:rPr>
              <a:t>// GET: /</a:t>
            </a:r>
            <a:r>
              <a:rPr lang="nl-BE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HelloWorld</a:t>
            </a:r>
            <a:r>
              <a:rPr lang="nl-BE" sz="1600" dirty="0">
                <a:solidFill>
                  <a:srgbClr val="008000"/>
                </a:solidFill>
                <a:latin typeface="Consolas" panose="020B0609020204030204" pitchFamily="49" charset="0"/>
              </a:rPr>
              <a:t>/</a:t>
            </a:r>
            <a:endParaRPr lang="nl-BE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nl-BE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Index()</a:t>
            </a: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"This is my default action..."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nl-BE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l-BE" sz="1600" dirty="0">
                <a:solidFill>
                  <a:srgbClr val="008000"/>
                </a:solidFill>
                <a:latin typeface="Consolas" panose="020B0609020204030204" pitchFamily="49" charset="0"/>
              </a:rPr>
              <a:t>// GET: /</a:t>
            </a:r>
            <a:r>
              <a:rPr lang="nl-BE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HelloWorld</a:t>
            </a:r>
            <a:r>
              <a:rPr lang="nl-BE" sz="1600" dirty="0">
                <a:solidFill>
                  <a:srgbClr val="008000"/>
                </a:solidFill>
                <a:latin typeface="Consolas" panose="020B0609020204030204" pitchFamily="49" charset="0"/>
              </a:rPr>
              <a:t>/</a:t>
            </a:r>
            <a:r>
              <a:rPr lang="nl-BE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Welcome</a:t>
            </a:r>
            <a:endParaRPr lang="nl-BE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nl-BE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Welcome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"This is the welcome action method..."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BE" sz="40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0" y="6237"/>
            <a:ext cx="10515600" cy="1325563"/>
          </a:xfrm>
        </p:spPr>
        <p:txBody>
          <a:bodyPr/>
          <a:lstStyle/>
          <a:p>
            <a:r>
              <a:rPr lang="fr-BE" dirty="0"/>
              <a:t>Class </a:t>
            </a:r>
            <a:r>
              <a:rPr lang="fr-BE" dirty="0" err="1"/>
              <a:t>methods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14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9" name="Rechthoek 8"/>
          <p:cNvSpPr/>
          <p:nvPr/>
        </p:nvSpPr>
        <p:spPr>
          <a:xfrm>
            <a:off x="2639616" y="2636912"/>
            <a:ext cx="1070616" cy="432048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echthoek 9"/>
          <p:cNvSpPr/>
          <p:nvPr/>
        </p:nvSpPr>
        <p:spPr>
          <a:xfrm>
            <a:off x="2639616" y="4324452"/>
            <a:ext cx="1197204" cy="432048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5053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sz="2800" dirty="0" err="1"/>
              <a:t>localhost:xxxx</a:t>
            </a:r>
            <a:r>
              <a:rPr lang="nl-BE" sz="2800" dirty="0"/>
              <a:t>/</a:t>
            </a:r>
            <a:r>
              <a:rPr lang="nl-BE" sz="2800" dirty="0" err="1"/>
              <a:t>HelloWorld</a:t>
            </a:r>
            <a:endParaRPr lang="nl-BE" sz="2800" dirty="0"/>
          </a:p>
          <a:p>
            <a:endParaRPr lang="fr-BE" sz="2800" dirty="0"/>
          </a:p>
          <a:p>
            <a:pPr marL="0" indent="0">
              <a:buNone/>
            </a:pPr>
            <a:r>
              <a:rPr lang="fr-BE" sz="2800" dirty="0"/>
              <a:t>	m</a:t>
            </a:r>
            <a:r>
              <a:rPr lang="nl-BE" sz="2800" dirty="0" err="1"/>
              <a:t>aps</a:t>
            </a:r>
            <a:r>
              <a:rPr lang="nl-BE" sz="2800" dirty="0"/>
              <a:t> </a:t>
            </a:r>
            <a:r>
              <a:rPr lang="nl-BE" sz="2800" dirty="0" err="1"/>
              <a:t>to</a:t>
            </a:r>
            <a:endParaRPr lang="nl-BE" sz="2800" dirty="0"/>
          </a:p>
          <a:p>
            <a:endParaRPr lang="fr-BE" sz="2800" dirty="0"/>
          </a:p>
          <a:p>
            <a:r>
              <a:rPr lang="fr-BE" sz="2800" dirty="0"/>
              <a:t>H</a:t>
            </a:r>
            <a:r>
              <a:rPr lang="nl-BE" sz="2800" dirty="0" err="1"/>
              <a:t>elloWorld</a:t>
            </a:r>
            <a:r>
              <a:rPr lang="nl-BE" sz="2800" dirty="0" err="1">
                <a:solidFill>
                  <a:srgbClr val="C00000"/>
                </a:solidFill>
              </a:rPr>
              <a:t>Controller</a:t>
            </a:r>
            <a:r>
              <a:rPr lang="nl-BE" sz="2800" dirty="0">
                <a:solidFill>
                  <a:srgbClr val="C00000"/>
                </a:solidFill>
              </a:rPr>
              <a:t> </a:t>
            </a:r>
            <a:r>
              <a:rPr lang="nl-BE" sz="2800" dirty="0">
                <a:solidFill>
                  <a:schemeClr val="accent6">
                    <a:lumMod val="10000"/>
                  </a:schemeClr>
                </a:solidFill>
              </a:rPr>
              <a:t>Class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fr-BE" dirty="0"/>
              <a:t>Class </a:t>
            </a:r>
            <a:r>
              <a:rPr lang="fr-BE" dirty="0" err="1"/>
              <a:t>mapping</a:t>
            </a:r>
            <a:r>
              <a:rPr lang="fr-BE" dirty="0"/>
              <a:t> 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15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7928" y="1141378"/>
            <a:ext cx="6614062" cy="2688031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7928" y="3977531"/>
            <a:ext cx="6618387" cy="2689789"/>
          </a:xfrm>
          <a:prstGeom prst="rect">
            <a:avLst/>
          </a:prstGeom>
        </p:spPr>
      </p:pic>
      <p:sp>
        <p:nvSpPr>
          <p:cNvPr id="8" name="Rechthoek 7"/>
          <p:cNvSpPr/>
          <p:nvPr/>
        </p:nvSpPr>
        <p:spPr>
          <a:xfrm>
            <a:off x="7176120" y="1479165"/>
            <a:ext cx="864096" cy="432048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490216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Mapping</a:t>
            </a:r>
            <a:r>
              <a:rPr lang="nl-NL" dirty="0"/>
              <a:t> Route &amp; Controllers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16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560" y="1556792"/>
            <a:ext cx="7594589" cy="4802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0079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65397"/>
          </a:xfrm>
        </p:spPr>
        <p:txBody>
          <a:bodyPr>
            <a:normAutofit fontScale="90000"/>
          </a:bodyPr>
          <a:lstStyle/>
          <a:p>
            <a:r>
              <a:rPr lang="nl-NL" dirty="0" err="1"/>
              <a:t>Mapping</a:t>
            </a:r>
            <a:r>
              <a:rPr lang="nl-NL" dirty="0"/>
              <a:t> Controller - View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17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456" y="1844824"/>
            <a:ext cx="9480376" cy="4504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0394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-6645" y="-22037"/>
            <a:ext cx="10515600" cy="1325563"/>
          </a:xfrm>
        </p:spPr>
        <p:txBody>
          <a:bodyPr/>
          <a:lstStyle/>
          <a:p>
            <a:r>
              <a:rPr lang="fr-BE" dirty="0" err="1"/>
              <a:t>Parameters</a:t>
            </a:r>
            <a:r>
              <a:rPr lang="fr-BE" dirty="0"/>
              <a:t> (</a:t>
            </a:r>
            <a:r>
              <a:rPr lang="fr-BE" dirty="0" err="1"/>
              <a:t>query</a:t>
            </a:r>
            <a:r>
              <a:rPr lang="fr-BE" dirty="0"/>
              <a:t> string </a:t>
            </a:r>
            <a:r>
              <a:rPr lang="fr-BE" dirty="0">
                <a:sym typeface="Wingdings" panose="05000000000000000000" pitchFamily="2" charset="2"/>
              </a:rPr>
              <a:t> ?</a:t>
            </a:r>
            <a:r>
              <a:rPr lang="fr-BE" dirty="0"/>
              <a:t>)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18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260" y="2924944"/>
            <a:ext cx="8963025" cy="13716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6260" y="4439076"/>
            <a:ext cx="5664927" cy="2302292"/>
          </a:xfrm>
          <a:prstGeom prst="rect">
            <a:avLst/>
          </a:prstGeom>
        </p:spPr>
      </p:pic>
      <p:sp>
        <p:nvSpPr>
          <p:cNvPr id="10" name="Rechthoek 9"/>
          <p:cNvSpPr/>
          <p:nvPr/>
        </p:nvSpPr>
        <p:spPr>
          <a:xfrm>
            <a:off x="4079776" y="4725144"/>
            <a:ext cx="1512168" cy="432048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Rechthoek 1"/>
          <p:cNvSpPr/>
          <p:nvPr/>
        </p:nvSpPr>
        <p:spPr>
          <a:xfrm>
            <a:off x="1626260" y="1207482"/>
            <a:ext cx="915026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600" dirty="0">
                <a:solidFill>
                  <a:srgbClr val="008000"/>
                </a:solidFill>
                <a:latin typeface="Consolas" panose="020B0609020204030204" pitchFamily="49" charset="0"/>
              </a:rPr>
              <a:t>// GET: /</a:t>
            </a:r>
            <a:r>
              <a:rPr lang="nl-BE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HelloWorld</a:t>
            </a:r>
            <a:r>
              <a:rPr lang="nl-BE" sz="1600" dirty="0">
                <a:solidFill>
                  <a:srgbClr val="008000"/>
                </a:solidFill>
                <a:latin typeface="Consolas" panose="020B0609020204030204" pitchFamily="49" charset="0"/>
              </a:rPr>
              <a:t>/</a:t>
            </a:r>
            <a:r>
              <a:rPr lang="nl-BE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Welcome</a:t>
            </a:r>
            <a:endParaRPr lang="nl-BE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nl-BE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Welcome(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name,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numTimes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1)</a:t>
            </a: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HtmlEncoder</a:t>
            </a:r>
            <a:r>
              <a:rPr lang="nl-B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.Default.Encode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16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nl-BE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Hello</a:t>
            </a:r>
            <a:r>
              <a:rPr lang="nl-BE" sz="16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{name}</a:t>
            </a:r>
            <a:r>
              <a:rPr lang="nl-BE" sz="1600" dirty="0">
                <a:solidFill>
                  <a:srgbClr val="A31515"/>
                </a:solidFill>
                <a:latin typeface="Consolas" panose="020B0609020204030204" pitchFamily="49" charset="0"/>
              </a:rPr>
              <a:t>, </a:t>
            </a:r>
            <a:r>
              <a:rPr lang="nl-BE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NumTimes</a:t>
            </a:r>
            <a:r>
              <a:rPr lang="nl-BE" sz="1600" dirty="0">
                <a:solidFill>
                  <a:srgbClr val="A31515"/>
                </a:solidFill>
                <a:latin typeface="Consolas" panose="020B0609020204030204" pitchFamily="49" charset="0"/>
              </a:rPr>
              <a:t> is: 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nl-B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numTimes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nl-BE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BE" sz="4000" dirty="0"/>
          </a:p>
        </p:txBody>
      </p:sp>
    </p:spTree>
    <p:extLst>
      <p:ext uri="{BB962C8B-B14F-4D97-AF65-F5344CB8AC3E}">
        <p14:creationId xmlns:p14="http://schemas.microsoft.com/office/powerpoint/2010/main" val="21780696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0" y="39212"/>
            <a:ext cx="10515600" cy="1325563"/>
          </a:xfrm>
        </p:spPr>
        <p:txBody>
          <a:bodyPr/>
          <a:lstStyle/>
          <a:p>
            <a:r>
              <a:rPr lang="fr-BE" dirty="0" err="1"/>
              <a:t>Parameters</a:t>
            </a:r>
            <a:r>
              <a:rPr lang="fr-BE" dirty="0"/>
              <a:t> (url segment)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19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4098" name="Picture 2" descr="Browser window showing an application response of Hello Rick, ID: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836" y="4572533"/>
            <a:ext cx="4860804" cy="2183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1504" y="1294658"/>
            <a:ext cx="7115175" cy="17240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Rechthoek 8"/>
          <p:cNvSpPr/>
          <p:nvPr/>
        </p:nvSpPr>
        <p:spPr>
          <a:xfrm>
            <a:off x="7419076" y="2348880"/>
            <a:ext cx="1197204" cy="432048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echthoek 9"/>
          <p:cNvSpPr/>
          <p:nvPr/>
        </p:nvSpPr>
        <p:spPr>
          <a:xfrm>
            <a:off x="4236124" y="4738973"/>
            <a:ext cx="1197204" cy="432048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3836" y="3207200"/>
            <a:ext cx="8486775" cy="12192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74532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38" y="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fr-BE" dirty="0" err="1">
                <a:solidFill>
                  <a:srgbClr val="00A0AE"/>
                </a:solidFill>
              </a:rPr>
              <a:t>Ontwikkelen</a:t>
            </a:r>
            <a:r>
              <a:rPr lang="fr-BE" dirty="0">
                <a:solidFill>
                  <a:srgbClr val="00A0AE"/>
                </a:solidFill>
              </a:rPr>
              <a:t> van </a:t>
            </a:r>
            <a:r>
              <a:rPr lang="fr-BE" dirty="0" err="1">
                <a:solidFill>
                  <a:srgbClr val="00A0AE"/>
                </a:solidFill>
              </a:rPr>
              <a:t>webapplicaties</a:t>
            </a:r>
            <a:r>
              <a:rPr lang="fr-BE" dirty="0">
                <a:solidFill>
                  <a:srgbClr val="00A0AE"/>
                </a:solidFill>
              </a:rPr>
              <a:t> in ASP.NET?</a:t>
            </a:r>
            <a:endParaRPr lang="nl-BE" dirty="0">
              <a:solidFill>
                <a:srgbClr val="00A0AE"/>
              </a:solidFill>
            </a:endParaRPr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</a:t>
            </a:fld>
            <a:endParaRPr lang="nl-BE" dirty="0"/>
          </a:p>
        </p:txBody>
      </p:sp>
      <p:sp>
        <p:nvSpPr>
          <p:cNvPr id="9" name="Rechthoek 8"/>
          <p:cNvSpPr/>
          <p:nvPr/>
        </p:nvSpPr>
        <p:spPr>
          <a:xfrm>
            <a:off x="407368" y="2420888"/>
            <a:ext cx="1207266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/>
              <a:t>ASP.NET MVC is a .NET </a:t>
            </a:r>
            <a:r>
              <a:rPr lang="nl-NL" dirty="0" err="1"/>
              <a:t>framework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rapid</a:t>
            </a:r>
            <a:r>
              <a:rPr lang="nl-NL" dirty="0"/>
              <a:t> development of web </a:t>
            </a:r>
            <a:r>
              <a:rPr lang="nl-NL" dirty="0" err="1"/>
              <a:t>applications</a:t>
            </a:r>
            <a:r>
              <a:rPr lang="nl-NL" dirty="0"/>
              <a:t>. </a:t>
            </a:r>
          </a:p>
          <a:p>
            <a:endParaRPr lang="nl-NL" dirty="0"/>
          </a:p>
          <a:p>
            <a:r>
              <a:rPr lang="nl-NL" dirty="0" err="1"/>
              <a:t>What</a:t>
            </a:r>
            <a:r>
              <a:rPr lang="nl-NL" dirty="0"/>
              <a:t> Is ASP.NET MVC? </a:t>
            </a:r>
          </a:p>
          <a:p>
            <a:r>
              <a:rPr lang="nl-NL" dirty="0"/>
              <a:t>	• </a:t>
            </a:r>
            <a:r>
              <a:rPr lang="nl-NL" dirty="0" err="1"/>
              <a:t>Helps</a:t>
            </a:r>
            <a:r>
              <a:rPr lang="nl-NL" dirty="0"/>
              <a:t> keep code clean </a:t>
            </a:r>
            <a:r>
              <a:rPr lang="nl-NL" dirty="0" err="1"/>
              <a:t>and</a:t>
            </a:r>
            <a:r>
              <a:rPr lang="nl-NL" dirty="0"/>
              <a:t> is easy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maintain</a:t>
            </a:r>
            <a:r>
              <a:rPr lang="nl-NL" dirty="0"/>
              <a:t> </a:t>
            </a:r>
          </a:p>
          <a:p>
            <a:r>
              <a:rPr lang="nl-NL" dirty="0"/>
              <a:t>	• Handles </a:t>
            </a:r>
            <a:r>
              <a:rPr lang="nl-NL" dirty="0" err="1"/>
              <a:t>everything</a:t>
            </a:r>
            <a:r>
              <a:rPr lang="nl-NL" dirty="0"/>
              <a:t>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UI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server environment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everything</a:t>
            </a:r>
            <a:r>
              <a:rPr lang="nl-NL" dirty="0"/>
              <a:t> in </a:t>
            </a:r>
            <a:r>
              <a:rPr lang="nl-NL" dirty="0" err="1"/>
              <a:t>between</a:t>
            </a:r>
            <a:r>
              <a:rPr lang="nl-NL" dirty="0"/>
              <a:t> </a:t>
            </a:r>
          </a:p>
          <a:p>
            <a:r>
              <a:rPr lang="nl-NL" dirty="0"/>
              <a:t>	• Runs on Linux, Windows, </a:t>
            </a:r>
            <a:r>
              <a:rPr lang="nl-NL" dirty="0" err="1"/>
              <a:t>and</a:t>
            </a:r>
            <a:r>
              <a:rPr lang="nl-NL" dirty="0"/>
              <a:t> OS X</a:t>
            </a:r>
          </a:p>
          <a:p>
            <a:endParaRPr lang="nl-NL" dirty="0"/>
          </a:p>
          <a:p>
            <a:r>
              <a:rPr lang="nl-NL" dirty="0"/>
              <a:t>Ook wel .NET MVC of ASP.NET </a:t>
            </a:r>
            <a:r>
              <a:rPr lang="nl-NL" dirty="0" err="1"/>
              <a:t>Core</a:t>
            </a:r>
            <a:r>
              <a:rPr lang="nl-NL" dirty="0"/>
              <a:t> genoemd</a:t>
            </a:r>
          </a:p>
        </p:txBody>
      </p:sp>
    </p:spTree>
    <p:extLst>
      <p:ext uri="{BB962C8B-B14F-4D97-AF65-F5344CB8AC3E}">
        <p14:creationId xmlns:p14="http://schemas.microsoft.com/office/powerpoint/2010/main" val="2743600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File &amp; Folder namen zijn belangrijk!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>
          <a:xfrm>
            <a:off x="10852660" y="6380826"/>
            <a:ext cx="1312025" cy="365125"/>
          </a:xfrm>
        </p:spPr>
        <p:txBody>
          <a:bodyPr/>
          <a:lstStyle/>
          <a:p>
            <a:fld id="{3B80295F-48CD-49FC-897A-CCEC919B8070}" type="slidenum">
              <a:rPr lang="nl-BE" smtClean="0"/>
              <a:pPr/>
              <a:t>20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>
          <a:xfrm>
            <a:off x="4638387" y="6380826"/>
            <a:ext cx="4822804" cy="365125"/>
          </a:xfrm>
        </p:spPr>
        <p:txBody>
          <a:bodyPr/>
          <a:lstStyle/>
          <a:p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162" y="1772046"/>
            <a:ext cx="3802792" cy="5002330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3446" y="2862630"/>
            <a:ext cx="6642737" cy="282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4646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err="1">
                <a:solidFill>
                  <a:srgbClr val="00B0F0"/>
                </a:solidFill>
              </a:rPr>
              <a:t>HelloWorld</a:t>
            </a:r>
            <a:r>
              <a:rPr lang="fr-BE" dirty="0" err="1"/>
              <a:t>Controller.cs</a:t>
            </a:r>
            <a:endParaRPr lang="fr-BE" dirty="0"/>
          </a:p>
          <a:p>
            <a:endParaRPr lang="fr-BE" dirty="0"/>
          </a:p>
          <a:p>
            <a:endParaRPr lang="fr-BE" dirty="0"/>
          </a:p>
          <a:p>
            <a:endParaRPr lang="fr-BE" dirty="0"/>
          </a:p>
          <a:p>
            <a:endParaRPr lang="fr-BE" dirty="0"/>
          </a:p>
          <a:p>
            <a:endParaRPr lang="fr-BE" dirty="0"/>
          </a:p>
          <a:p>
            <a:endParaRPr lang="fr-BE" dirty="0"/>
          </a:p>
          <a:p>
            <a:r>
              <a:rPr lang="fr-BE" dirty="0" err="1"/>
              <a:t>Views</a:t>
            </a:r>
            <a:r>
              <a:rPr lang="fr-BE" dirty="0"/>
              <a:t> </a:t>
            </a:r>
            <a:r>
              <a:rPr lang="fr-BE" dirty="0" err="1"/>
              <a:t>folder</a:t>
            </a:r>
            <a:r>
              <a:rPr lang="fr-BE" dirty="0"/>
              <a:t> | </a:t>
            </a:r>
            <a:r>
              <a:rPr lang="fr-BE" dirty="0" err="1"/>
              <a:t>Add</a:t>
            </a:r>
            <a:r>
              <a:rPr lang="fr-BE" dirty="0"/>
              <a:t> </a:t>
            </a:r>
            <a:r>
              <a:rPr lang="fr-BE" dirty="0" err="1"/>
              <a:t>Folder</a:t>
            </a:r>
            <a:r>
              <a:rPr lang="fr-BE" dirty="0"/>
              <a:t> | </a:t>
            </a:r>
            <a:r>
              <a:rPr lang="fr-BE" dirty="0" err="1">
                <a:solidFill>
                  <a:srgbClr val="00B0F0"/>
                </a:solidFill>
              </a:rPr>
              <a:t>HelloWorld</a:t>
            </a:r>
            <a:endParaRPr lang="fr-BE" dirty="0">
              <a:solidFill>
                <a:srgbClr val="00B0F0"/>
              </a:solidFill>
            </a:endParaRPr>
          </a:p>
          <a:p>
            <a:r>
              <a:rPr lang="fr-BE" dirty="0" err="1"/>
              <a:t>Helloworld</a:t>
            </a:r>
            <a:r>
              <a:rPr lang="fr-BE" dirty="0"/>
              <a:t> | </a:t>
            </a:r>
            <a:r>
              <a:rPr lang="fr-BE" dirty="0" err="1"/>
              <a:t>Add</a:t>
            </a:r>
            <a:r>
              <a:rPr lang="fr-BE" dirty="0"/>
              <a:t> New Item</a:t>
            </a:r>
            <a:endParaRPr lang="nl-B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fr-BE" dirty="0" err="1"/>
              <a:t>Adding</a:t>
            </a:r>
            <a:r>
              <a:rPr lang="fr-BE" dirty="0"/>
              <a:t> a </a:t>
            </a:r>
            <a:r>
              <a:rPr lang="fr-BE" dirty="0" err="1"/>
              <a:t>view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21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484" y="2276872"/>
            <a:ext cx="4067175" cy="12477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Rechthoek 6"/>
          <p:cNvSpPr/>
          <p:nvPr/>
        </p:nvSpPr>
        <p:spPr>
          <a:xfrm>
            <a:off x="1562866" y="2348880"/>
            <a:ext cx="1652813" cy="936104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36904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119336" y="35337"/>
            <a:ext cx="10515600" cy="1325563"/>
          </a:xfrm>
        </p:spPr>
        <p:txBody>
          <a:bodyPr/>
          <a:lstStyle/>
          <a:p>
            <a:r>
              <a:rPr lang="fr-BE" dirty="0" err="1"/>
              <a:t>Adding</a:t>
            </a:r>
            <a:r>
              <a:rPr lang="fr-BE" dirty="0"/>
              <a:t> a </a:t>
            </a:r>
            <a:r>
              <a:rPr lang="fr-BE" dirty="0" err="1"/>
              <a:t>view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22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328" y="2215710"/>
            <a:ext cx="2933700" cy="35528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352" y="1366646"/>
            <a:ext cx="8562553" cy="4433920"/>
          </a:xfrm>
          <a:prstGeom prst="rect">
            <a:avLst/>
          </a:prstGeom>
        </p:spPr>
      </p:pic>
      <p:sp>
        <p:nvSpPr>
          <p:cNvPr id="9" name="Rechthoek 8"/>
          <p:cNvSpPr/>
          <p:nvPr/>
        </p:nvSpPr>
        <p:spPr>
          <a:xfrm>
            <a:off x="1415481" y="5157192"/>
            <a:ext cx="720080" cy="432048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echthoek 9"/>
          <p:cNvSpPr/>
          <p:nvPr/>
        </p:nvSpPr>
        <p:spPr>
          <a:xfrm>
            <a:off x="2207568" y="2564904"/>
            <a:ext cx="1584176" cy="504056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78145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/>
          <p:cNvSpPr/>
          <p:nvPr/>
        </p:nvSpPr>
        <p:spPr>
          <a:xfrm>
            <a:off x="263287" y="1282393"/>
            <a:ext cx="6096000" cy="203132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nl-BE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ViewData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dirty="0" err="1">
                <a:solidFill>
                  <a:srgbClr val="A31515"/>
                </a:solidFill>
                <a:latin typeface="Consolas" panose="020B0609020204030204" pitchFamily="49" charset="0"/>
              </a:rPr>
              <a:t>Title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"Index </a:t>
            </a:r>
            <a:r>
              <a:rPr lang="nl-BE" dirty="0" err="1">
                <a:solidFill>
                  <a:srgbClr val="A31515"/>
                </a:solidFill>
                <a:latin typeface="Consolas" panose="020B0609020204030204" pitchFamily="49" charset="0"/>
              </a:rPr>
              <a:t>Title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}</a:t>
            </a:r>
          </a:p>
          <a:p>
            <a:endParaRPr lang="nl-BE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dirty="0">
                <a:solidFill>
                  <a:srgbClr val="800000"/>
                </a:solidFill>
                <a:latin typeface="Consolas" panose="020B0609020204030204" pitchFamily="49" charset="0"/>
              </a:rPr>
              <a:t>h2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Index Header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nl-BE" dirty="0">
                <a:solidFill>
                  <a:srgbClr val="800000"/>
                </a:solidFill>
                <a:latin typeface="Consolas" panose="020B0609020204030204" pitchFamily="49" charset="0"/>
              </a:rPr>
              <a:t>h2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Hello from our Index View!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sz="4400" dirty="0"/>
          </a:p>
        </p:txBody>
      </p:sp>
      <p:sp>
        <p:nvSpPr>
          <p:cNvPr id="12" name="Tijdelijke aanduiding voor inhoud 1"/>
          <p:cNvSpPr>
            <a:spLocks noGrp="1"/>
          </p:cNvSpPr>
          <p:nvPr>
            <p:ph idx="1"/>
          </p:nvPr>
        </p:nvSpPr>
        <p:spPr>
          <a:xfrm>
            <a:off x="0" y="3573016"/>
            <a:ext cx="12192000" cy="2006983"/>
          </a:xfrm>
        </p:spPr>
        <p:txBody>
          <a:bodyPr>
            <a:noAutofit/>
          </a:bodyPr>
          <a:lstStyle/>
          <a:p>
            <a:r>
              <a:rPr lang="fr-BE" sz="2000" i="1" dirty="0" err="1"/>
              <a:t>ViewData</a:t>
            </a:r>
            <a:r>
              <a:rPr lang="fr-BE" sz="2000" dirty="0"/>
              <a:t> </a:t>
            </a:r>
            <a:r>
              <a:rPr lang="fr-BE" sz="2000" dirty="0" err="1"/>
              <a:t>is</a:t>
            </a:r>
            <a:r>
              <a:rPr lang="fr-BE" sz="2000" dirty="0"/>
              <a:t> </a:t>
            </a:r>
            <a:r>
              <a:rPr lang="fr-BE" sz="2000" dirty="0" err="1"/>
              <a:t>een</a:t>
            </a:r>
            <a:r>
              <a:rPr lang="fr-BE" sz="2000" dirty="0"/>
              <a:t> </a:t>
            </a:r>
            <a:r>
              <a:rPr lang="fr-BE" sz="2000" dirty="0" err="1"/>
              <a:t>Dictionary</a:t>
            </a:r>
            <a:r>
              <a:rPr lang="fr-BE" sz="2000" dirty="0"/>
              <a:t> </a:t>
            </a:r>
            <a:r>
              <a:rPr lang="fr-BE" sz="2000" dirty="0" err="1"/>
              <a:t>object</a:t>
            </a:r>
            <a:r>
              <a:rPr lang="fr-BE" sz="2000" dirty="0"/>
              <a:t> </a:t>
            </a:r>
            <a:r>
              <a:rPr lang="fr-BE" sz="2000" dirty="0" err="1"/>
              <a:t>waarmee</a:t>
            </a:r>
            <a:r>
              <a:rPr lang="fr-BE" sz="2000" dirty="0"/>
              <a:t> je data kan </a:t>
            </a:r>
            <a:r>
              <a:rPr lang="fr-BE" sz="2000" dirty="0" err="1"/>
              <a:t>doorgeven</a:t>
            </a:r>
            <a:r>
              <a:rPr lang="fr-BE" sz="2000" dirty="0"/>
              <a:t> </a:t>
            </a:r>
            <a:r>
              <a:rPr lang="fr-BE" sz="2000" dirty="0" err="1"/>
              <a:t>tussen</a:t>
            </a:r>
            <a:endParaRPr lang="fr-BE" sz="2000" dirty="0"/>
          </a:p>
          <a:p>
            <a:pPr lvl="1"/>
            <a:r>
              <a:rPr lang="fr-BE" sz="2000" dirty="0"/>
              <a:t>Controller en </a:t>
            </a:r>
            <a:r>
              <a:rPr lang="fr-BE" sz="2000" dirty="0" err="1"/>
              <a:t>View</a:t>
            </a:r>
            <a:endParaRPr lang="fr-BE" sz="2000" dirty="0"/>
          </a:p>
          <a:p>
            <a:pPr lvl="1"/>
            <a:r>
              <a:rPr lang="fr-BE" sz="2000" dirty="0" err="1"/>
              <a:t>Tussen</a:t>
            </a:r>
            <a:r>
              <a:rPr lang="fr-BE" sz="2000" dirty="0"/>
              <a:t> </a:t>
            </a:r>
            <a:r>
              <a:rPr lang="fr-BE" sz="2000" dirty="0" err="1"/>
              <a:t>View</a:t>
            </a:r>
            <a:r>
              <a:rPr lang="fr-BE" sz="2000" dirty="0"/>
              <a:t> en </a:t>
            </a:r>
            <a:r>
              <a:rPr lang="fr-BE" sz="2000" dirty="0" err="1"/>
              <a:t>View</a:t>
            </a:r>
            <a:r>
              <a:rPr lang="fr-BE" sz="2000" dirty="0"/>
              <a:t> Template</a:t>
            </a:r>
          </a:p>
          <a:p>
            <a:endParaRPr lang="fr-BE" sz="2000" dirty="0"/>
          </a:p>
          <a:p>
            <a:r>
              <a:rPr lang="fr-BE" sz="2000" dirty="0" err="1"/>
              <a:t>Dictionary</a:t>
            </a:r>
            <a:r>
              <a:rPr lang="fr-BE" sz="2000" dirty="0"/>
              <a:t> </a:t>
            </a:r>
            <a:r>
              <a:rPr lang="fr-BE" sz="2000" dirty="0" err="1"/>
              <a:t>object</a:t>
            </a:r>
            <a:r>
              <a:rPr lang="fr-BE" sz="2000" dirty="0"/>
              <a:t> </a:t>
            </a:r>
            <a:r>
              <a:rPr lang="fr-BE" sz="2000" dirty="0" err="1"/>
              <a:t>bevat</a:t>
            </a:r>
            <a:r>
              <a:rPr lang="fr-BE" sz="2000" dirty="0"/>
              <a:t> </a:t>
            </a:r>
            <a:r>
              <a:rPr lang="fr-BE" sz="2000" dirty="0" err="1"/>
              <a:t>een</a:t>
            </a:r>
            <a:r>
              <a:rPr lang="fr-BE" sz="2000" dirty="0"/>
              <a:t> </a:t>
            </a:r>
            <a:r>
              <a:rPr lang="fr-BE" sz="2000" i="1" dirty="0"/>
              <a:t>Key</a:t>
            </a:r>
            <a:r>
              <a:rPr lang="fr-BE" sz="2000" dirty="0"/>
              <a:t> en </a:t>
            </a:r>
            <a:r>
              <a:rPr lang="fr-BE" sz="2000" dirty="0" err="1"/>
              <a:t>een</a:t>
            </a:r>
            <a:r>
              <a:rPr lang="fr-BE" sz="2000" dirty="0"/>
              <a:t> </a:t>
            </a:r>
            <a:r>
              <a:rPr lang="fr-BE" sz="2000" i="1" dirty="0" err="1"/>
              <a:t>Waarde</a:t>
            </a:r>
            <a:endParaRPr lang="nl-BE" sz="2000" i="1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0" y="66085"/>
            <a:ext cx="10515600" cy="1325563"/>
          </a:xfrm>
        </p:spPr>
        <p:txBody>
          <a:bodyPr/>
          <a:lstStyle/>
          <a:p>
            <a:r>
              <a:rPr lang="fr-BE" dirty="0" err="1"/>
              <a:t>Adding</a:t>
            </a:r>
            <a:r>
              <a:rPr lang="fr-BE" dirty="0"/>
              <a:t> a </a:t>
            </a:r>
            <a:r>
              <a:rPr lang="fr-BE" dirty="0" err="1"/>
              <a:t>view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23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8" name="Rechthoek 7"/>
          <p:cNvSpPr/>
          <p:nvPr/>
        </p:nvSpPr>
        <p:spPr>
          <a:xfrm>
            <a:off x="779992" y="1505218"/>
            <a:ext cx="4379904" cy="432048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/>
          <p:cNvSpPr/>
          <p:nvPr/>
        </p:nvSpPr>
        <p:spPr>
          <a:xfrm>
            <a:off x="335360" y="2358103"/>
            <a:ext cx="2664296" cy="432048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34403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0" y="1385887"/>
            <a:ext cx="10858500" cy="4086225"/>
          </a:xfrm>
          <a:prstGeom prst="rect">
            <a:avLst/>
          </a:prstGeo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0" y="-17324"/>
            <a:ext cx="10515600" cy="1325563"/>
          </a:xfrm>
        </p:spPr>
        <p:txBody>
          <a:bodyPr/>
          <a:lstStyle/>
          <a:p>
            <a:r>
              <a:rPr lang="fr-BE" dirty="0" err="1"/>
              <a:t>Adding</a:t>
            </a:r>
            <a:r>
              <a:rPr lang="fr-BE" dirty="0"/>
              <a:t> a </a:t>
            </a:r>
            <a:r>
              <a:rPr lang="fr-BE" dirty="0" err="1"/>
              <a:t>View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24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7" name="Rechthoek 6"/>
          <p:cNvSpPr/>
          <p:nvPr/>
        </p:nvSpPr>
        <p:spPr>
          <a:xfrm>
            <a:off x="1008229" y="1538848"/>
            <a:ext cx="1197204" cy="432048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1663250" y="3181444"/>
            <a:ext cx="2344518" cy="432048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46680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kstvak 13"/>
          <p:cNvSpPr txBox="1"/>
          <p:nvPr/>
        </p:nvSpPr>
        <p:spPr>
          <a:xfrm>
            <a:off x="119336" y="1844825"/>
            <a:ext cx="10461021" cy="480445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nl-BE" dirty="0"/>
          </a:p>
        </p:txBody>
      </p:sp>
      <p:pic>
        <p:nvPicPr>
          <p:cNvPr id="11" name="Afbeelding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60" y="2066933"/>
            <a:ext cx="9127366" cy="1061524"/>
          </a:xfrm>
          <a:prstGeom prst="rect">
            <a:avLst/>
          </a:prstGeom>
        </p:spPr>
      </p:pic>
      <p:pic>
        <p:nvPicPr>
          <p:cNvPr id="12" name="Afbeelding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44" y="3329512"/>
            <a:ext cx="10389013" cy="1252946"/>
          </a:xfrm>
          <a:prstGeom prst="rect">
            <a:avLst/>
          </a:prstGeom>
        </p:spPr>
      </p:pic>
      <p:pic>
        <p:nvPicPr>
          <p:cNvPr id="13" name="Afbeelding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344" y="4886195"/>
            <a:ext cx="5377228" cy="1531379"/>
          </a:xfrm>
          <a:prstGeom prst="rect">
            <a:avLst/>
          </a:prstGeom>
        </p:spPr>
      </p:pic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sz="2400" i="1" dirty="0"/>
              <a:t>Views/Shared/_</a:t>
            </a:r>
            <a:r>
              <a:rPr lang="nl-BE" sz="2400" i="1" dirty="0" err="1"/>
              <a:t>Layout.cshtml</a:t>
            </a:r>
            <a:endParaRPr lang="nl-BE" sz="24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-8536" y="2778"/>
            <a:ext cx="10515600" cy="1325563"/>
          </a:xfrm>
        </p:spPr>
        <p:txBody>
          <a:bodyPr/>
          <a:lstStyle/>
          <a:p>
            <a:r>
              <a:rPr lang="fr-BE" dirty="0" err="1"/>
              <a:t>Layout</a:t>
            </a:r>
            <a:r>
              <a:rPr lang="fr-BE" dirty="0"/>
              <a:t> Template</a:t>
            </a:r>
            <a:endParaRPr lang="nl-BE" dirty="0"/>
          </a:p>
        </p:txBody>
      </p:sp>
      <p:sp>
        <p:nvSpPr>
          <p:cNvPr id="8" name="Rechthoek 7"/>
          <p:cNvSpPr/>
          <p:nvPr/>
        </p:nvSpPr>
        <p:spPr>
          <a:xfrm>
            <a:off x="1991544" y="2802182"/>
            <a:ext cx="3816424" cy="335291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/>
          <p:cNvSpPr/>
          <p:nvPr/>
        </p:nvSpPr>
        <p:spPr>
          <a:xfrm>
            <a:off x="1631505" y="5119941"/>
            <a:ext cx="1728192" cy="325283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0" name="Afbeelding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7968" y="4412835"/>
            <a:ext cx="6251028" cy="2352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4571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i="1" dirty="0"/>
              <a:t>Views/_</a:t>
            </a:r>
            <a:r>
              <a:rPr lang="nl-BE" i="1" dirty="0" err="1"/>
              <a:t>ViewStart.cshtml</a:t>
            </a:r>
            <a:endParaRPr lang="nl-BE" i="1" dirty="0"/>
          </a:p>
          <a:p>
            <a:endParaRPr lang="fr-BE" i="1" dirty="0"/>
          </a:p>
          <a:p>
            <a:endParaRPr lang="fr-BE" i="1" dirty="0"/>
          </a:p>
          <a:p>
            <a:endParaRPr lang="fr-BE" i="1" dirty="0"/>
          </a:p>
          <a:p>
            <a:endParaRPr lang="fr-BE" i="1" dirty="0"/>
          </a:p>
          <a:p>
            <a:r>
              <a:rPr lang="fr-BE" dirty="0" err="1"/>
              <a:t>Verwijder</a:t>
            </a:r>
            <a:r>
              <a:rPr lang="fr-BE" i="1" dirty="0"/>
              <a:t> _</a:t>
            </a:r>
            <a:r>
              <a:rPr lang="fr-BE" i="1" dirty="0" err="1"/>
              <a:t>Layout.cshtml</a:t>
            </a:r>
            <a:endParaRPr lang="fr-BE" i="1" dirty="0"/>
          </a:p>
          <a:p>
            <a:r>
              <a:rPr lang="fr-BE" i="1" dirty="0" err="1"/>
              <a:t>Shared</a:t>
            </a:r>
            <a:r>
              <a:rPr lang="fr-BE" i="1" dirty="0"/>
              <a:t> | </a:t>
            </a:r>
            <a:r>
              <a:rPr lang="fr-BE" i="1" dirty="0" err="1"/>
              <a:t>Add</a:t>
            </a:r>
            <a:r>
              <a:rPr lang="fr-BE" i="1" dirty="0"/>
              <a:t> New Item</a:t>
            </a:r>
          </a:p>
          <a:p>
            <a:pPr marL="0" indent="0">
              <a:buNone/>
            </a:pPr>
            <a:endParaRPr lang="nl-B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47328" y="18181"/>
            <a:ext cx="10515600" cy="1325563"/>
          </a:xfrm>
        </p:spPr>
        <p:txBody>
          <a:bodyPr/>
          <a:lstStyle/>
          <a:p>
            <a:r>
              <a:rPr lang="fr-BE" dirty="0"/>
              <a:t>Setting the </a:t>
            </a:r>
            <a:r>
              <a:rPr lang="fr-BE" dirty="0" err="1"/>
              <a:t>Layout</a:t>
            </a:r>
            <a:r>
              <a:rPr lang="fr-BE" dirty="0"/>
              <a:t> Template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26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 rotWithShape="1">
          <a:blip r:embed="rId2"/>
          <a:srcRect l="13808"/>
          <a:stretch/>
        </p:blipFill>
        <p:spPr>
          <a:xfrm>
            <a:off x="480000" y="2211684"/>
            <a:ext cx="3595886" cy="1123950"/>
          </a:xfrm>
          <a:prstGeom prst="rect">
            <a:avLst/>
          </a:prstGeom>
          <a:ln>
            <a:solidFill>
              <a:srgbClr val="00A0AE"/>
            </a:solidFill>
          </a:ln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7949" y="2924944"/>
            <a:ext cx="6444762" cy="3835449"/>
          </a:xfrm>
          <a:prstGeom prst="rect">
            <a:avLst/>
          </a:prstGeom>
        </p:spPr>
      </p:pic>
      <p:sp>
        <p:nvSpPr>
          <p:cNvPr id="8" name="Rechthoek 7"/>
          <p:cNvSpPr/>
          <p:nvPr/>
        </p:nvSpPr>
        <p:spPr>
          <a:xfrm>
            <a:off x="7248128" y="4221088"/>
            <a:ext cx="3096344" cy="432048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/>
          <p:cNvSpPr/>
          <p:nvPr/>
        </p:nvSpPr>
        <p:spPr>
          <a:xfrm>
            <a:off x="6454161" y="6237311"/>
            <a:ext cx="1009991" cy="299607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499518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/>
          <p:cNvSpPr/>
          <p:nvPr/>
        </p:nvSpPr>
        <p:spPr>
          <a:xfrm>
            <a:off x="1919536" y="1532270"/>
            <a:ext cx="8712968" cy="397031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dirty="0">
                <a:solidFill>
                  <a:srgbClr val="800000"/>
                </a:solidFill>
                <a:latin typeface="Consolas" panose="020B0609020204030204" pitchFamily="49" charset="0"/>
              </a:rPr>
              <a:t>!DOCTYPE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html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dirty="0">
                <a:solidFill>
                  <a:srgbClr val="800000"/>
                </a:solidFill>
                <a:latin typeface="Consolas" panose="020B0609020204030204" pitchFamily="49" charset="0"/>
              </a:rPr>
              <a:t>html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dirty="0" err="1">
                <a:solidFill>
                  <a:srgbClr val="800000"/>
                </a:solidFill>
                <a:latin typeface="Consolas" panose="020B0609020204030204" pitchFamily="49" charset="0"/>
              </a:rPr>
              <a:t>head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meta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="viewport"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content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="width=device-width"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title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ViewData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A3151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"Title"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]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Mvc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Movie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title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nl-BE" dirty="0" err="1">
                <a:solidFill>
                  <a:srgbClr val="800000"/>
                </a:solidFill>
                <a:latin typeface="Consolas" panose="020B0609020204030204" pitchFamily="49" charset="0"/>
              </a:rPr>
              <a:t>head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h1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Mvc Movie - </a:t>
            </a:r>
            <a:r>
              <a:rPr lang="pt-BR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@ViewData[</a:t>
            </a:r>
            <a:r>
              <a:rPr lang="pt-BR" dirty="0">
                <a:solidFill>
                  <a:srgbClr val="A3151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"Title"</a:t>
            </a:r>
            <a:r>
              <a:rPr lang="pt-BR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]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h1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l-BE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</a:t>
            </a:r>
            <a:r>
              <a:rPr lang="nl-BE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RenderBody</a:t>
            </a:r>
            <a:r>
              <a:rPr lang="nl-BE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nl-BE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nl-BE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nl-BE" dirty="0">
                <a:solidFill>
                  <a:srgbClr val="800000"/>
                </a:solidFill>
                <a:latin typeface="Consolas" panose="020B0609020204030204" pitchFamily="49" charset="0"/>
              </a:rPr>
              <a:t>html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sz="44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fr-BE" dirty="0"/>
              <a:t>Change the </a:t>
            </a:r>
            <a:r>
              <a:rPr lang="fr-BE" dirty="0" err="1"/>
              <a:t>template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27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8" name="Rechthoek 7"/>
          <p:cNvSpPr/>
          <p:nvPr/>
        </p:nvSpPr>
        <p:spPr>
          <a:xfrm>
            <a:off x="2495600" y="3717765"/>
            <a:ext cx="4968552" cy="415627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/>
          <p:cNvSpPr/>
          <p:nvPr/>
        </p:nvSpPr>
        <p:spPr>
          <a:xfrm>
            <a:off x="3215680" y="2912119"/>
            <a:ext cx="4968552" cy="432048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126228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Index.shtml</a:t>
            </a:r>
            <a:endParaRPr lang="nl-B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19843" y="0"/>
            <a:ext cx="10515600" cy="1325563"/>
          </a:xfrm>
        </p:spPr>
        <p:txBody>
          <a:bodyPr/>
          <a:lstStyle/>
          <a:p>
            <a:r>
              <a:rPr lang="fr-BE" dirty="0"/>
              <a:t>Change the </a:t>
            </a:r>
            <a:r>
              <a:rPr lang="fr-BE" dirty="0" err="1"/>
              <a:t>view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28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68" y="1937250"/>
            <a:ext cx="4781550" cy="14287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368" y="3570643"/>
            <a:ext cx="5832648" cy="227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6548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4079776" y="1360842"/>
            <a:ext cx="7776864" cy="203132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IActionResult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Welcome(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name,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numTimes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1)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ViewData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"Message"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dirty="0" err="1">
                <a:solidFill>
                  <a:srgbClr val="A31515"/>
                </a:solidFill>
                <a:latin typeface="Consolas" panose="020B0609020204030204" pitchFamily="49" charset="0"/>
              </a:rPr>
              <a:t>Hello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 "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+ name;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ViewData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dirty="0" err="1">
                <a:solidFill>
                  <a:srgbClr val="A31515"/>
                </a:solidFill>
                <a:latin typeface="Consolas" panose="020B0609020204030204" pitchFamily="49" charset="0"/>
              </a:rPr>
              <a:t>NumTimes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numTimes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View();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BE" sz="4400" dirty="0"/>
          </a:p>
        </p:txBody>
      </p:sp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sz="2400" dirty="0" err="1"/>
              <a:t>HelloWorldController</a:t>
            </a:r>
            <a:endParaRPr lang="fr-BE" dirty="0"/>
          </a:p>
          <a:p>
            <a:endParaRPr lang="fr-BE" dirty="0"/>
          </a:p>
          <a:p>
            <a:endParaRPr lang="fr-BE" dirty="0"/>
          </a:p>
          <a:p>
            <a:pPr marL="0" indent="0">
              <a:buNone/>
            </a:pPr>
            <a:endParaRPr lang="fr-BE" sz="4800" dirty="0"/>
          </a:p>
          <a:p>
            <a:r>
              <a:rPr lang="fr-BE" sz="2400" dirty="0"/>
              <a:t>Extra </a:t>
            </a:r>
            <a:r>
              <a:rPr lang="fr-BE" sz="2400" dirty="0" err="1"/>
              <a:t>View</a:t>
            </a:r>
            <a:r>
              <a:rPr lang="fr-BE" sz="2400" dirty="0"/>
              <a:t> </a:t>
            </a:r>
            <a:r>
              <a:rPr lang="fr-BE" sz="2400" i="1" dirty="0" err="1"/>
              <a:t>Welcome.cshtml</a:t>
            </a:r>
            <a:endParaRPr lang="fr-BE" sz="2400" i="1" dirty="0"/>
          </a:p>
          <a:p>
            <a:endParaRPr lang="nl-B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14612" y="1057"/>
            <a:ext cx="10515600" cy="1325563"/>
          </a:xfrm>
        </p:spPr>
        <p:txBody>
          <a:bodyPr/>
          <a:lstStyle/>
          <a:p>
            <a:r>
              <a:rPr lang="fr-BE" dirty="0"/>
              <a:t>Passing data </a:t>
            </a:r>
            <a:r>
              <a:rPr lang="fr-BE" dirty="0" err="1"/>
              <a:t>from</a:t>
            </a:r>
            <a:r>
              <a:rPr lang="fr-BE" dirty="0"/>
              <a:t> the </a:t>
            </a:r>
            <a:r>
              <a:rPr lang="fr-BE" dirty="0" err="1"/>
              <a:t>controller</a:t>
            </a:r>
            <a:r>
              <a:rPr lang="fr-BE" dirty="0"/>
              <a:t> to </a:t>
            </a:r>
            <a:r>
              <a:rPr lang="fr-BE" dirty="0" err="1"/>
              <a:t>View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29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8" name="Rechthoek 7"/>
          <p:cNvSpPr/>
          <p:nvPr/>
        </p:nvSpPr>
        <p:spPr>
          <a:xfrm>
            <a:off x="4367808" y="1875180"/>
            <a:ext cx="5184576" cy="689724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Rechthoek 11"/>
          <p:cNvSpPr/>
          <p:nvPr/>
        </p:nvSpPr>
        <p:spPr>
          <a:xfrm>
            <a:off x="4632176" y="4119371"/>
            <a:ext cx="7224464" cy="255454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nl-BE" sz="1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@{</a:t>
            </a: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ViewData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nl-BE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Title</a:t>
            </a:r>
            <a:r>
              <a:rPr lang="nl-BE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nl-BE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Welcome</a:t>
            </a:r>
            <a:r>
              <a:rPr lang="nl-BE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BE" sz="1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}</a:t>
            </a:r>
          </a:p>
          <a:p>
            <a:endParaRPr lang="nl-BE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ul</a:t>
            </a: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1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</a:t>
            </a:r>
            <a:r>
              <a:rPr lang="nl-BE" sz="1600" dirty="0" err="1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for</a:t>
            </a:r>
            <a:r>
              <a:rPr lang="nl-BE" sz="1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(</a:t>
            </a: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nl-B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ViewData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nl-BE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NumTimes</a:t>
            </a:r>
            <a:r>
              <a:rPr lang="nl-BE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]; i++)</a:t>
            </a: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sz="1600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nl-B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ViewData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nl-BE" sz="1600" dirty="0">
                <a:solidFill>
                  <a:srgbClr val="A31515"/>
                </a:solidFill>
                <a:latin typeface="Consolas" panose="020B0609020204030204" pitchFamily="49" charset="0"/>
              </a:rPr>
              <a:t>"Message"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nl-BE" sz="1600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nl-BE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ul</a:t>
            </a: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sz="4000" dirty="0"/>
          </a:p>
        </p:txBody>
      </p:sp>
      <p:sp>
        <p:nvSpPr>
          <p:cNvPr id="10" name="Rechthoek 9"/>
          <p:cNvSpPr/>
          <p:nvPr/>
        </p:nvSpPr>
        <p:spPr>
          <a:xfrm>
            <a:off x="5087888" y="5297578"/>
            <a:ext cx="5904656" cy="422820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/>
          <p:cNvSpPr/>
          <p:nvPr/>
        </p:nvSpPr>
        <p:spPr>
          <a:xfrm>
            <a:off x="5572460" y="5788842"/>
            <a:ext cx="3331852" cy="432048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01087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How data </a:t>
            </a:r>
            <a:r>
              <a:rPr lang="nl-NL" dirty="0" err="1"/>
              <a:t>flows</a:t>
            </a:r>
            <a:endParaRPr lang="nl-NL" dirty="0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8" name="Tijdelijke aanduiding voor dianumm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</a:t>
            </a:fld>
            <a:endParaRPr lang="nl-BE" dirty="0"/>
          </a:p>
        </p:txBody>
      </p:sp>
      <p:sp>
        <p:nvSpPr>
          <p:cNvPr id="9" name="Rechthoek 8"/>
          <p:cNvSpPr/>
          <p:nvPr/>
        </p:nvSpPr>
        <p:spPr>
          <a:xfrm>
            <a:off x="5375920" y="1368028"/>
            <a:ext cx="60506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/>
              <a:t>MVC is a </a:t>
            </a:r>
            <a:r>
              <a:rPr lang="nl-NL" dirty="0" err="1"/>
              <a:t>structural</a:t>
            </a:r>
            <a:r>
              <a:rPr lang="nl-NL" dirty="0"/>
              <a:t> </a:t>
            </a:r>
            <a:r>
              <a:rPr lang="nl-NL" dirty="0" err="1"/>
              <a:t>pattern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organizing</a:t>
            </a:r>
            <a:r>
              <a:rPr lang="nl-NL" dirty="0"/>
              <a:t> code in a </a:t>
            </a:r>
            <a:r>
              <a:rPr lang="nl-NL" dirty="0" err="1"/>
              <a:t>logical</a:t>
            </a:r>
            <a:r>
              <a:rPr lang="nl-NL" dirty="0"/>
              <a:t> way.</a:t>
            </a:r>
          </a:p>
        </p:txBody>
      </p:sp>
      <p:pic>
        <p:nvPicPr>
          <p:cNvPr id="10" name="Afbeelding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44824"/>
            <a:ext cx="12192000" cy="4579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0509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0" y="22770"/>
            <a:ext cx="10515600" cy="1325563"/>
          </a:xfrm>
        </p:spPr>
        <p:txBody>
          <a:bodyPr/>
          <a:lstStyle/>
          <a:p>
            <a:r>
              <a:rPr lang="fr-BE" dirty="0"/>
              <a:t>Passing Data </a:t>
            </a:r>
            <a:r>
              <a:rPr lang="fr-BE" dirty="0" err="1"/>
              <a:t>from</a:t>
            </a:r>
            <a:r>
              <a:rPr lang="fr-BE" dirty="0"/>
              <a:t> Controller to </a:t>
            </a:r>
            <a:r>
              <a:rPr lang="fr-BE" dirty="0" err="1"/>
              <a:t>View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30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4293096"/>
            <a:ext cx="9925050" cy="1038225"/>
          </a:xfrm>
          <a:prstGeom prst="rect">
            <a:avLst/>
          </a:prstGeom>
        </p:spPr>
      </p:pic>
      <p:sp>
        <p:nvSpPr>
          <p:cNvPr id="10" name="Rechthoek 9"/>
          <p:cNvSpPr/>
          <p:nvPr/>
        </p:nvSpPr>
        <p:spPr>
          <a:xfrm>
            <a:off x="3887184" y="4284080"/>
            <a:ext cx="1197204" cy="432048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2" name="Afbeelding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030" y="1352841"/>
            <a:ext cx="5774000" cy="156074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3" name="Afbeelding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8902" y="1778434"/>
            <a:ext cx="5609853" cy="228834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4" name="Rechthoek 13"/>
          <p:cNvSpPr/>
          <p:nvPr/>
        </p:nvSpPr>
        <p:spPr>
          <a:xfrm>
            <a:off x="2303008" y="4653136"/>
            <a:ext cx="2568856" cy="794441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414961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 sz="2200" dirty="0"/>
              <a:t>.</a:t>
            </a:r>
            <a:r>
              <a:rPr lang="fr-BE" sz="2200" dirty="0" err="1"/>
              <a:t>cshtml</a:t>
            </a:r>
            <a:endParaRPr lang="fr-BE" sz="2200" dirty="0"/>
          </a:p>
          <a:p>
            <a:endParaRPr lang="fr-BE" sz="2200" dirty="0"/>
          </a:p>
          <a:p>
            <a:r>
              <a:rPr lang="fr-BE" sz="2200" dirty="0" err="1"/>
              <a:t>bevatten</a:t>
            </a:r>
            <a:endParaRPr lang="fr-BE" sz="2200" dirty="0"/>
          </a:p>
          <a:p>
            <a:endParaRPr lang="fr-BE" sz="2200" dirty="0"/>
          </a:p>
          <a:p>
            <a:pPr lvl="1"/>
            <a:r>
              <a:rPr lang="fr-BE" sz="2200" dirty="0"/>
              <a:t>Html		</a:t>
            </a:r>
            <a:r>
              <a:rPr lang="fr-BE" sz="2200" dirty="0">
                <a:latin typeface="Consolas" panose="020B0609020204030204" pitchFamily="49" charset="0"/>
              </a:rPr>
              <a:t>&lt;html&gt;</a:t>
            </a:r>
          </a:p>
          <a:p>
            <a:pPr lvl="1"/>
            <a:r>
              <a:rPr lang="fr-BE" sz="2200" dirty="0" err="1"/>
              <a:t>Razor</a:t>
            </a:r>
            <a:r>
              <a:rPr lang="fr-BE" sz="2200" dirty="0"/>
              <a:t> 		</a:t>
            </a:r>
            <a:r>
              <a:rPr lang="fr-BE" sz="2200" dirty="0">
                <a:latin typeface="Consolas" panose="020B0609020204030204" pitchFamily="49" charset="0"/>
              </a:rPr>
              <a:t>@{ var </a:t>
            </a:r>
            <a:r>
              <a:rPr lang="fr-BE" sz="2200" dirty="0" err="1">
                <a:latin typeface="Consolas" panose="020B0609020204030204" pitchFamily="49" charset="0"/>
              </a:rPr>
              <a:t>naam</a:t>
            </a:r>
            <a:r>
              <a:rPr lang="fr-BE" sz="2200" dirty="0">
                <a:latin typeface="Consolas" panose="020B0609020204030204" pitchFamily="49" charset="0"/>
              </a:rPr>
              <a:t> = "Jef"; }</a:t>
            </a:r>
          </a:p>
          <a:p>
            <a:pPr lvl="1"/>
            <a:r>
              <a:rPr lang="fr-BE" sz="2200" dirty="0"/>
              <a:t>HTML </a:t>
            </a:r>
            <a:r>
              <a:rPr lang="fr-BE" sz="2200" dirty="0" err="1"/>
              <a:t>helpers</a:t>
            </a:r>
            <a:r>
              <a:rPr lang="fr-BE" sz="2200" dirty="0"/>
              <a:t>	</a:t>
            </a:r>
            <a:r>
              <a:rPr lang="en-US" sz="2200" dirty="0">
                <a:latin typeface="Consolas" panose="020B0609020204030204" pitchFamily="49" charset="0"/>
              </a:rPr>
              <a:t>@</a:t>
            </a:r>
            <a:r>
              <a:rPr lang="en-US" sz="2200" dirty="0" err="1">
                <a:latin typeface="Consolas" panose="020B0609020204030204" pitchFamily="49" charset="0"/>
              </a:rPr>
              <a:t>Html.ActionLink</a:t>
            </a:r>
            <a:r>
              <a:rPr lang="en-US" sz="2200" dirty="0">
                <a:latin typeface="Consolas" panose="020B0609020204030204" pitchFamily="49" charset="0"/>
              </a:rPr>
              <a:t>("Movies", "List", "Movies")</a:t>
            </a:r>
            <a:endParaRPr lang="fr-BE" sz="2200" dirty="0">
              <a:latin typeface="Consolas" panose="020B0609020204030204" pitchFamily="49" charset="0"/>
            </a:endParaRPr>
          </a:p>
          <a:p>
            <a:pPr lvl="1"/>
            <a:r>
              <a:rPr lang="fr-BE" sz="2200" dirty="0"/>
              <a:t>TAG </a:t>
            </a:r>
            <a:r>
              <a:rPr lang="fr-BE" sz="2200" dirty="0" err="1"/>
              <a:t>helpers</a:t>
            </a:r>
            <a:r>
              <a:rPr lang="fr-BE" sz="2200" dirty="0"/>
              <a:t>	</a:t>
            </a:r>
            <a:r>
              <a:rPr lang="en-US" sz="2200" dirty="0">
                <a:latin typeface="Consolas" panose="020B0609020204030204" pitchFamily="49" charset="0"/>
              </a:rPr>
              <a:t>&lt;a asp-controller="Movies" asp-action="List"&gt;Movies&lt;/a&gt;</a:t>
            </a:r>
            <a:endParaRPr lang="nl-BE" sz="2200" dirty="0">
              <a:latin typeface="Consolas" panose="020B0609020204030204" pitchFamily="49" charset="0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4295" y="0"/>
            <a:ext cx="10515600" cy="1325563"/>
          </a:xfrm>
        </p:spPr>
        <p:txBody>
          <a:bodyPr/>
          <a:lstStyle/>
          <a:p>
            <a:r>
              <a:rPr lang="fr-BE" dirty="0"/>
              <a:t>ASP.NET MVC </a:t>
            </a:r>
            <a:r>
              <a:rPr lang="fr-BE" dirty="0" err="1"/>
              <a:t>Views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31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337478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0" y="-22705"/>
            <a:ext cx="10515600" cy="1325563"/>
          </a:xfrm>
        </p:spPr>
        <p:txBody>
          <a:bodyPr/>
          <a:lstStyle/>
          <a:p>
            <a:r>
              <a:rPr lang="fr-BE" dirty="0">
                <a:highlight>
                  <a:srgbClr val="FFFF00"/>
                </a:highlight>
              </a:rPr>
              <a:t>@</a:t>
            </a:r>
            <a:r>
              <a:rPr lang="fr-BE" dirty="0"/>
              <a:t> </a:t>
            </a:r>
            <a:r>
              <a:rPr lang="fr-BE" dirty="0" err="1"/>
              <a:t>Razor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32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45" y="1412777"/>
            <a:ext cx="7920880" cy="193673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45" y="3501008"/>
            <a:ext cx="6120679" cy="2347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479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13276" y="0"/>
            <a:ext cx="10515600" cy="1325563"/>
          </a:xfrm>
        </p:spPr>
        <p:txBody>
          <a:bodyPr/>
          <a:lstStyle/>
          <a:p>
            <a:r>
              <a:rPr lang="fr-BE" dirty="0" err="1"/>
              <a:t>What</a:t>
            </a:r>
            <a:r>
              <a:rPr lang="fr-BE" dirty="0"/>
              <a:t>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razor</a:t>
            </a:r>
            <a:r>
              <a:rPr lang="fr-BE" dirty="0"/>
              <a:t>?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33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43" y="1268760"/>
            <a:ext cx="11882637" cy="2448272"/>
          </a:xfrm>
          <a:prstGeom prst="rect">
            <a:avLst/>
          </a:prstGeom>
        </p:spPr>
      </p:pic>
      <p:sp>
        <p:nvSpPr>
          <p:cNvPr id="7" name="Rechthoek 6"/>
          <p:cNvSpPr/>
          <p:nvPr/>
        </p:nvSpPr>
        <p:spPr>
          <a:xfrm>
            <a:off x="4151784" y="1287033"/>
            <a:ext cx="3024336" cy="432048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191342" y="3401744"/>
            <a:ext cx="3456385" cy="315288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922465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46112" y="0"/>
            <a:ext cx="10515600" cy="1325563"/>
          </a:xfrm>
        </p:spPr>
        <p:txBody>
          <a:bodyPr/>
          <a:lstStyle/>
          <a:p>
            <a:r>
              <a:rPr lang="fr-BE" dirty="0" err="1"/>
              <a:t>Razor</a:t>
            </a:r>
            <a:r>
              <a:rPr lang="fr-BE" dirty="0"/>
              <a:t> </a:t>
            </a:r>
            <a:r>
              <a:rPr lang="fr-BE" dirty="0" err="1"/>
              <a:t>Syntax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34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061" y="1340768"/>
            <a:ext cx="5046851" cy="225953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1824" y="3168293"/>
            <a:ext cx="7573516" cy="358285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3084506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7582" y="-8797"/>
            <a:ext cx="10515600" cy="1325563"/>
          </a:xfrm>
        </p:spPr>
        <p:txBody>
          <a:bodyPr/>
          <a:lstStyle/>
          <a:p>
            <a:r>
              <a:rPr lang="fr-BE" dirty="0" err="1"/>
              <a:t>Razor</a:t>
            </a:r>
            <a:r>
              <a:rPr lang="fr-BE" dirty="0"/>
              <a:t> Expressions: @ (</a:t>
            </a:r>
            <a:r>
              <a:rPr lang="fr-BE" dirty="0" err="1"/>
              <a:t>with</a:t>
            </a:r>
            <a:r>
              <a:rPr lang="fr-BE" dirty="0"/>
              <a:t> </a:t>
            </a:r>
            <a:r>
              <a:rPr lang="fr-BE" dirty="0" err="1"/>
              <a:t>haakjes</a:t>
            </a:r>
            <a:r>
              <a:rPr lang="fr-BE" dirty="0"/>
              <a:t>)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35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 rotWithShape="1">
          <a:blip r:embed="rId2"/>
          <a:srcRect t="26331"/>
          <a:stretch/>
        </p:blipFill>
        <p:spPr>
          <a:xfrm>
            <a:off x="264757" y="1268760"/>
            <a:ext cx="5000625" cy="379617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757" y="5234259"/>
            <a:ext cx="7915275" cy="5238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092997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3611" y="-8797"/>
            <a:ext cx="10515600" cy="1325563"/>
          </a:xfrm>
        </p:spPr>
        <p:txBody>
          <a:bodyPr/>
          <a:lstStyle/>
          <a:p>
            <a:r>
              <a:rPr lang="fr-BE" dirty="0"/>
              <a:t>transitions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36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36" y="1340768"/>
            <a:ext cx="10429875" cy="3209925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535" y="4503049"/>
            <a:ext cx="10277475" cy="1914525"/>
          </a:xfrm>
          <a:prstGeom prst="rect">
            <a:avLst/>
          </a:prstGeom>
        </p:spPr>
      </p:pic>
      <p:sp>
        <p:nvSpPr>
          <p:cNvPr id="9" name="Rechthoek 8"/>
          <p:cNvSpPr/>
          <p:nvPr/>
        </p:nvSpPr>
        <p:spPr>
          <a:xfrm>
            <a:off x="195534" y="1349312"/>
            <a:ext cx="9356849" cy="855551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echthoek 9"/>
          <p:cNvSpPr/>
          <p:nvPr/>
        </p:nvSpPr>
        <p:spPr>
          <a:xfrm>
            <a:off x="942332" y="5615976"/>
            <a:ext cx="3641499" cy="261296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683278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fr-BE" dirty="0"/>
              <a:t>Control structures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37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52" y="1844824"/>
            <a:ext cx="5676900" cy="32956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8008" y="1826244"/>
            <a:ext cx="5591550" cy="331422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524431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0" y="15204"/>
            <a:ext cx="10515600" cy="1325563"/>
          </a:xfrm>
        </p:spPr>
        <p:txBody>
          <a:bodyPr/>
          <a:lstStyle/>
          <a:p>
            <a:r>
              <a:rPr lang="fr-BE" dirty="0"/>
              <a:t>Looping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38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52" y="1340768"/>
            <a:ext cx="4343400" cy="20859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9856" y="1340767"/>
            <a:ext cx="6020882" cy="20859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9856" y="3591306"/>
            <a:ext cx="6020882" cy="219332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5097960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BE" dirty="0">
                <a:solidFill>
                  <a:srgbClr val="00A0AE"/>
                </a:solidFill>
              </a:rPr>
              <a:t>HTML </a:t>
            </a:r>
            <a:r>
              <a:rPr lang="fr-BE" dirty="0" err="1">
                <a:solidFill>
                  <a:srgbClr val="00A0AE"/>
                </a:solidFill>
              </a:rPr>
              <a:t>Helper</a:t>
            </a:r>
            <a:endParaRPr lang="fr-BE" dirty="0">
              <a:solidFill>
                <a:srgbClr val="00A0AE"/>
              </a:solidFill>
            </a:endParaRPr>
          </a:p>
          <a:p>
            <a:endParaRPr lang="fr-BE" dirty="0">
              <a:solidFill>
                <a:srgbClr val="C00000"/>
              </a:solidFill>
            </a:endParaRPr>
          </a:p>
          <a:p>
            <a:pPr marL="355600" lvl="1" indent="0">
              <a:buNone/>
            </a:pPr>
            <a:r>
              <a:rPr lang="en-US" dirty="0"/>
              <a:t>@</a:t>
            </a:r>
            <a:r>
              <a:rPr lang="en-US" dirty="0" err="1">
                <a:solidFill>
                  <a:srgbClr val="C00000"/>
                </a:solidFill>
              </a:rPr>
              <a:t>Html</a:t>
            </a:r>
            <a:r>
              <a:rPr lang="en-US" dirty="0" err="1"/>
              <a:t>.ActionLink</a:t>
            </a:r>
            <a:r>
              <a:rPr lang="en-US" dirty="0"/>
              <a:t>("Movies", "List", "Movies")</a:t>
            </a:r>
            <a:endParaRPr lang="fr-BE" dirty="0"/>
          </a:p>
          <a:p>
            <a:endParaRPr lang="fr-BE" dirty="0"/>
          </a:p>
          <a:p>
            <a:r>
              <a:rPr lang="fr-BE" dirty="0" err="1">
                <a:solidFill>
                  <a:srgbClr val="00A0AE"/>
                </a:solidFill>
              </a:rPr>
              <a:t>TagHelper</a:t>
            </a:r>
            <a:endParaRPr lang="fr-BE" dirty="0">
              <a:solidFill>
                <a:srgbClr val="00A0AE"/>
              </a:solidFill>
            </a:endParaRPr>
          </a:p>
          <a:p>
            <a:endParaRPr lang="fr-BE" dirty="0">
              <a:solidFill>
                <a:srgbClr val="00B050"/>
              </a:solidFill>
            </a:endParaRPr>
          </a:p>
          <a:p>
            <a:pPr marL="355600" lvl="1" indent="0">
              <a:buNone/>
            </a:pPr>
            <a:r>
              <a:rPr lang="en-US" dirty="0"/>
              <a:t>&lt;a asp-controller="Movies" asp-action="List"&gt;Movies&lt;/a&gt;</a:t>
            </a:r>
            <a:endParaRPr lang="fr-BE" dirty="0"/>
          </a:p>
          <a:p>
            <a:endParaRPr lang="fr-BE" dirty="0"/>
          </a:p>
          <a:p>
            <a:r>
              <a:rPr lang="fr-BE" dirty="0">
                <a:solidFill>
                  <a:srgbClr val="00A0AE"/>
                </a:solidFill>
              </a:rPr>
              <a:t>Output in browser</a:t>
            </a:r>
          </a:p>
          <a:p>
            <a:endParaRPr lang="fr-BE" dirty="0">
              <a:solidFill>
                <a:srgbClr val="00A0AE"/>
              </a:solidFill>
            </a:endParaRPr>
          </a:p>
          <a:p>
            <a:pPr marL="355600" lvl="1" indent="0">
              <a:buNone/>
            </a:pPr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="/Movies/List"&gt;Movies&lt;/a&gt;</a:t>
            </a:r>
            <a:endParaRPr lang="nl-B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0" y="-8797"/>
            <a:ext cx="10515600" cy="1325563"/>
          </a:xfrm>
        </p:spPr>
        <p:txBody>
          <a:bodyPr/>
          <a:lstStyle/>
          <a:p>
            <a:r>
              <a:rPr lang="fr-BE" dirty="0"/>
              <a:t>HTML &amp; TAG </a:t>
            </a:r>
            <a:r>
              <a:rPr lang="fr-BE" dirty="0" err="1"/>
              <a:t>Helpers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39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535177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-15439" y="0"/>
            <a:ext cx="10515600" cy="1325563"/>
          </a:xfrm>
        </p:spPr>
        <p:txBody>
          <a:bodyPr/>
          <a:lstStyle/>
          <a:p>
            <a:r>
              <a:rPr lang="fr-BE" dirty="0" err="1">
                <a:solidFill>
                  <a:srgbClr val="C00000"/>
                </a:solidFill>
              </a:rPr>
              <a:t>s</a:t>
            </a:r>
            <a:r>
              <a:rPr lang="fr-BE" dirty="0" err="1"/>
              <a:t>eparation</a:t>
            </a:r>
            <a:r>
              <a:rPr lang="fr-BE" dirty="0"/>
              <a:t> </a:t>
            </a:r>
            <a:r>
              <a:rPr lang="fr-BE" dirty="0">
                <a:solidFill>
                  <a:srgbClr val="C00000"/>
                </a:solidFill>
              </a:rPr>
              <a:t>o</a:t>
            </a:r>
            <a:r>
              <a:rPr lang="fr-BE" dirty="0"/>
              <a:t>f </a:t>
            </a:r>
            <a:r>
              <a:rPr lang="fr-BE" dirty="0" err="1">
                <a:solidFill>
                  <a:srgbClr val="C00000"/>
                </a:solidFill>
              </a:rPr>
              <a:t>c</a:t>
            </a:r>
            <a:r>
              <a:rPr lang="fr-BE" dirty="0" err="1"/>
              <a:t>oncerns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4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464" y="2852936"/>
            <a:ext cx="10048875" cy="1685925"/>
          </a:xfrm>
          <a:prstGeom prst="rect">
            <a:avLst/>
          </a:prstGeom>
        </p:spPr>
      </p:pic>
      <p:sp>
        <p:nvSpPr>
          <p:cNvPr id="7" name="Rechthoek 6"/>
          <p:cNvSpPr/>
          <p:nvPr/>
        </p:nvSpPr>
        <p:spPr>
          <a:xfrm>
            <a:off x="1271464" y="4142789"/>
            <a:ext cx="3791824" cy="432048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19342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0" y="1152000"/>
            <a:ext cx="12192000" cy="1988968"/>
          </a:xfrm>
        </p:spPr>
        <p:txBody>
          <a:bodyPr>
            <a:normAutofit/>
          </a:bodyPr>
          <a:lstStyle/>
          <a:p>
            <a:pPr marL="355600" lvl="1" indent="0">
              <a:buNone/>
            </a:pPr>
            <a:r>
              <a:rPr lang="en-US" dirty="0"/>
              <a:t>@</a:t>
            </a:r>
            <a:r>
              <a:rPr lang="en-US" dirty="0" err="1">
                <a:solidFill>
                  <a:srgbClr val="C00000"/>
                </a:solidFill>
              </a:rPr>
              <a:t>Html</a:t>
            </a:r>
            <a:r>
              <a:rPr lang="en-US" dirty="0" err="1"/>
              <a:t>.ActionLink</a:t>
            </a:r>
            <a:r>
              <a:rPr lang="en-US" dirty="0"/>
              <a:t>("Movies", "List", "Movies")</a:t>
            </a:r>
            <a:endParaRPr lang="fr-BE" dirty="0">
              <a:solidFill>
                <a:srgbClr val="00A0AE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fr-BE" dirty="0">
                <a:solidFill>
                  <a:srgbClr val="00A0AE"/>
                </a:solidFill>
                <a:sym typeface="Wingdings" panose="05000000000000000000" pitchFamily="2" charset="2"/>
              </a:rPr>
              <a:t></a:t>
            </a:r>
            <a:r>
              <a:rPr lang="fr-BE" dirty="0">
                <a:solidFill>
                  <a:srgbClr val="00A0AE"/>
                </a:solidFill>
              </a:rPr>
              <a:t>Output in browser</a:t>
            </a:r>
          </a:p>
          <a:p>
            <a:pPr marL="355600" lvl="1" indent="0">
              <a:buNone/>
            </a:pPr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="/Movies/List"&gt;Movies&lt;/a&gt;</a:t>
            </a:r>
            <a:endParaRPr lang="nl-B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0" y="-8797"/>
            <a:ext cx="10515600" cy="1325563"/>
          </a:xfrm>
        </p:spPr>
        <p:txBody>
          <a:bodyPr/>
          <a:lstStyle/>
          <a:p>
            <a:r>
              <a:rPr lang="fr-BE" dirty="0"/>
              <a:t>URL </a:t>
            </a:r>
            <a:r>
              <a:rPr lang="fr-BE" dirty="0" err="1"/>
              <a:t>Helper</a:t>
            </a:r>
            <a:r>
              <a:rPr lang="fr-BE" dirty="0"/>
              <a:t> </a:t>
            </a:r>
            <a:r>
              <a:rPr lang="fr-BE" sz="2000" dirty="0"/>
              <a:t>(</a:t>
            </a:r>
            <a:r>
              <a:rPr lang="fr-BE" sz="2000" dirty="0" err="1"/>
              <a:t>nodig</a:t>
            </a:r>
            <a:r>
              <a:rPr lang="fr-BE" sz="2000" dirty="0"/>
              <a:t> </a:t>
            </a:r>
            <a:r>
              <a:rPr lang="fr-BE" sz="2000" dirty="0" err="1"/>
              <a:t>tijdens</a:t>
            </a:r>
            <a:r>
              <a:rPr lang="fr-BE" sz="2000" dirty="0"/>
              <a:t> de </a:t>
            </a:r>
            <a:r>
              <a:rPr lang="fr-BE" sz="2000" dirty="0" err="1"/>
              <a:t>oefening</a:t>
            </a:r>
            <a:r>
              <a:rPr lang="fr-BE" sz="2000" dirty="0"/>
              <a:t>)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40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6" name="Tijdelijke aanduiding voor inhoud 1"/>
          <p:cNvSpPr txBox="1">
            <a:spLocks/>
          </p:cNvSpPr>
          <p:nvPr/>
        </p:nvSpPr>
        <p:spPr>
          <a:xfrm>
            <a:off x="-5207" y="3501008"/>
            <a:ext cx="12192000" cy="2088232"/>
          </a:xfrm>
          <a:prstGeom prst="rect">
            <a:avLst/>
          </a:prstGeom>
        </p:spPr>
        <p:txBody>
          <a:bodyPr vert="horz" lIns="432000" tIns="252000" rIns="432000" bIns="144000" rtlCol="0">
            <a:normAutofit/>
          </a:bodyPr>
          <a:lstStyle>
            <a:lvl1pPr marL="323850" indent="-32385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Tx/>
              <a:buSzPct val="90000"/>
              <a:buFont typeface="Verdana" pitchFamily="34" charset="0"/>
              <a:buChar char="•"/>
              <a:defRPr sz="3000" kern="1200">
                <a:solidFill>
                  <a:srgbClr val="000000"/>
                </a:solidFill>
                <a:latin typeface="Trebuchet MS" pitchFamily="34" charset="0"/>
                <a:ea typeface="+mn-ea"/>
                <a:cs typeface="+mn-cs"/>
              </a:defRPr>
            </a:lvl1pPr>
            <a:lvl2pPr marL="723900" indent="-3683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itchFamily="34" charset="0"/>
              <a:buChar char="−"/>
              <a:defRPr sz="2500" kern="1200">
                <a:solidFill>
                  <a:srgbClr val="000000"/>
                </a:solidFill>
                <a:latin typeface="Trebuchet MS" pitchFamily="34" charset="0"/>
                <a:ea typeface="+mn-ea"/>
                <a:cs typeface="+mn-cs"/>
              </a:defRPr>
            </a:lvl2pPr>
            <a:lvl3pPr marL="982663" indent="-258763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itchFamily="34" charset="0"/>
              <a:buChar char="•"/>
              <a:defRPr sz="2300" kern="1200">
                <a:solidFill>
                  <a:srgbClr val="000000"/>
                </a:solidFill>
                <a:latin typeface="Trebuchet MS" pitchFamily="34" charset="0"/>
                <a:ea typeface="+mn-ea"/>
                <a:cs typeface="+mn-cs"/>
              </a:defRPr>
            </a:lvl3pPr>
            <a:lvl4pPr marL="1255713" indent="-27305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itchFamily="34" charset="0"/>
              <a:buChar char="»"/>
              <a:defRPr sz="2000" kern="1200">
                <a:solidFill>
                  <a:srgbClr val="000000"/>
                </a:solidFill>
                <a:latin typeface="Trebuchet MS" pitchFamily="34" charset="0"/>
                <a:ea typeface="+mn-ea"/>
                <a:cs typeface="+mn-cs"/>
              </a:defRPr>
            </a:lvl4pPr>
            <a:lvl5pPr marL="1609725" indent="-258763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None/>
              <a:defRPr sz="17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5600" lvl="1" indent="0">
              <a:buFont typeface="Arial" pitchFamily="34" charset="0"/>
              <a:buNone/>
            </a:pPr>
            <a:r>
              <a:rPr lang="en-US" dirty="0"/>
              <a:t>@</a:t>
            </a:r>
            <a:r>
              <a:rPr lang="en-US" dirty="0" err="1">
                <a:solidFill>
                  <a:srgbClr val="C00000"/>
                </a:solidFill>
              </a:rPr>
              <a:t>Url</a:t>
            </a:r>
            <a:r>
              <a:rPr lang="en-US" dirty="0" err="1"/>
              <a:t>.Action</a:t>
            </a:r>
            <a:r>
              <a:rPr lang="en-US" dirty="0"/>
              <a:t>("Movies", "Detail", new { id = 6 })</a:t>
            </a:r>
            <a:endParaRPr lang="fr-BE" dirty="0">
              <a:solidFill>
                <a:srgbClr val="00A0AE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fr-BE" dirty="0">
                <a:solidFill>
                  <a:srgbClr val="00A0AE"/>
                </a:solidFill>
                <a:sym typeface="Wingdings" panose="05000000000000000000" pitchFamily="2" charset="2"/>
              </a:rPr>
              <a:t> </a:t>
            </a:r>
            <a:r>
              <a:rPr lang="fr-BE" dirty="0">
                <a:solidFill>
                  <a:srgbClr val="00A0AE"/>
                </a:solidFill>
              </a:rPr>
              <a:t>Output in browser</a:t>
            </a:r>
          </a:p>
          <a:p>
            <a:pPr marL="355600" lvl="1" indent="0">
              <a:buFont typeface="Arial" pitchFamily="34" charset="0"/>
              <a:buNone/>
            </a:pPr>
            <a:r>
              <a:rPr lang="nl-BE" dirty="0"/>
              <a:t>/Movies/Detail/6</a:t>
            </a:r>
          </a:p>
        </p:txBody>
      </p:sp>
    </p:spTree>
    <p:extLst>
      <p:ext uri="{BB962C8B-B14F-4D97-AF65-F5344CB8AC3E}">
        <p14:creationId xmlns:p14="http://schemas.microsoft.com/office/powerpoint/2010/main" val="17450446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/>
          <p:cNvSpPr/>
          <p:nvPr/>
        </p:nvSpPr>
        <p:spPr>
          <a:xfrm>
            <a:off x="280264" y="1221140"/>
            <a:ext cx="9632159" cy="258532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@{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ViewData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dirty="0" err="1">
                <a:solidFill>
                  <a:srgbClr val="A31515"/>
                </a:solidFill>
                <a:latin typeface="Consolas" panose="020B0609020204030204" pitchFamily="49" charset="0"/>
              </a:rPr>
              <a:t>Title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dirty="0" err="1">
                <a:solidFill>
                  <a:srgbClr val="A31515"/>
                </a:solidFill>
                <a:latin typeface="Consolas" panose="020B0609020204030204" pitchFamily="49" charset="0"/>
              </a:rPr>
              <a:t>Main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 Menu"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dirty="0">
                <a:solidFill>
                  <a:srgbClr val="800000"/>
                </a:solidFill>
                <a:latin typeface="Consolas" panose="020B0609020204030204" pitchFamily="49" charset="0"/>
              </a:rPr>
              <a:t>h2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Les 1: Inleiding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nl-BE" dirty="0">
                <a:solidFill>
                  <a:srgbClr val="800000"/>
                </a:solidFill>
                <a:latin typeface="Consolas" panose="020B0609020204030204" pitchFamily="49" charset="0"/>
              </a:rPr>
              <a:t>h2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b="1" dirty="0">
                <a:solidFill>
                  <a:srgbClr val="800080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80"/>
                </a:solidFill>
                <a:latin typeface="Consolas" panose="020B0609020204030204" pitchFamily="49" charset="0"/>
              </a:rPr>
              <a:t>asp-controller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="HelloWorld"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80"/>
                </a:solidFill>
                <a:latin typeface="Consolas" panose="020B0609020204030204" pitchFamily="49" charset="0"/>
              </a:rPr>
              <a:t>asp-action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="Index"&gt;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Hello World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b="1" dirty="0">
                <a:solidFill>
                  <a:srgbClr val="800080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br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b="1" dirty="0">
                <a:solidFill>
                  <a:srgbClr val="800080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80"/>
                </a:solidFill>
                <a:latin typeface="Consolas" panose="020B0609020204030204" pitchFamily="49" charset="0"/>
              </a:rPr>
              <a:t>asp-controller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="HelloWorld"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80"/>
                </a:solidFill>
                <a:latin typeface="Consolas" panose="020B0609020204030204" pitchFamily="49" charset="0"/>
              </a:rPr>
              <a:t>asp-action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="Welcome"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b="1" dirty="0">
                <a:solidFill>
                  <a:srgbClr val="800080"/>
                </a:solidFill>
                <a:latin typeface="Consolas" panose="020B0609020204030204" pitchFamily="49" charset="0"/>
              </a:rPr>
              <a:t>asp-route-name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="Rick"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80"/>
                </a:solidFill>
                <a:latin typeface="Consolas" panose="020B0609020204030204" pitchFamily="49" charset="0"/>
              </a:rPr>
              <a:t>asp-route-</a:t>
            </a:r>
            <a:r>
              <a:rPr lang="en-US" b="1" dirty="0" err="1">
                <a:solidFill>
                  <a:srgbClr val="800080"/>
                </a:solidFill>
                <a:latin typeface="Consolas" panose="020B0609020204030204" pitchFamily="49" charset="0"/>
              </a:rPr>
              <a:t>numTimes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="5"&gt;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Welcome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b="1" dirty="0">
                <a:solidFill>
                  <a:srgbClr val="800080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br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nl-BE" sz="44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47328" y="-8797"/>
            <a:ext cx="10515600" cy="1325563"/>
          </a:xfrm>
        </p:spPr>
        <p:txBody>
          <a:bodyPr/>
          <a:lstStyle/>
          <a:p>
            <a:r>
              <a:rPr lang="fr-BE" dirty="0"/>
              <a:t>Home/</a:t>
            </a:r>
            <a:r>
              <a:rPr lang="fr-BE" dirty="0" err="1"/>
              <a:t>Index.cshtml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41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265" y="3976953"/>
            <a:ext cx="6391800" cy="2797758"/>
          </a:xfrm>
          <a:prstGeom prst="rect">
            <a:avLst/>
          </a:prstGeom>
        </p:spPr>
      </p:pic>
      <p:sp>
        <p:nvSpPr>
          <p:cNvPr id="8" name="Rechthoek 7"/>
          <p:cNvSpPr/>
          <p:nvPr/>
        </p:nvSpPr>
        <p:spPr>
          <a:xfrm>
            <a:off x="623392" y="3461988"/>
            <a:ext cx="5832648" cy="422632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8009" y="4260621"/>
            <a:ext cx="5544616" cy="2426936"/>
          </a:xfrm>
          <a:prstGeom prst="rect">
            <a:avLst/>
          </a:prstGeom>
        </p:spPr>
      </p:pic>
      <p:sp>
        <p:nvSpPr>
          <p:cNvPr id="10" name="Rechthoek 9"/>
          <p:cNvSpPr/>
          <p:nvPr/>
        </p:nvSpPr>
        <p:spPr>
          <a:xfrm>
            <a:off x="8472264" y="4509120"/>
            <a:ext cx="2016224" cy="504057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815257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0" y="-26159"/>
            <a:ext cx="10515600" cy="1325563"/>
          </a:xfrm>
        </p:spPr>
        <p:txBody>
          <a:bodyPr/>
          <a:lstStyle/>
          <a:p>
            <a:r>
              <a:rPr lang="fr-BE" dirty="0"/>
              <a:t>HTML &amp; Tag </a:t>
            </a:r>
            <a:r>
              <a:rPr lang="fr-BE" dirty="0" err="1"/>
              <a:t>Helpers</a:t>
            </a:r>
            <a:r>
              <a:rPr lang="fr-BE" dirty="0"/>
              <a:t> (</a:t>
            </a:r>
            <a:r>
              <a:rPr lang="fr-BE" dirty="0" err="1"/>
              <a:t>later</a:t>
            </a:r>
            <a:r>
              <a:rPr lang="fr-BE" dirty="0"/>
              <a:t> </a:t>
            </a:r>
            <a:r>
              <a:rPr lang="fr-BE" dirty="0" err="1"/>
              <a:t>meer</a:t>
            </a:r>
            <a:r>
              <a:rPr lang="fr-BE" dirty="0"/>
              <a:t>)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42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36" y="1412776"/>
            <a:ext cx="2257425" cy="3790950"/>
          </a:xfrm>
          <a:prstGeom prst="rect">
            <a:avLst/>
          </a:prstGeom>
        </p:spPr>
      </p:pic>
      <p:sp>
        <p:nvSpPr>
          <p:cNvPr id="7" name="Rechthoek 6"/>
          <p:cNvSpPr/>
          <p:nvPr/>
        </p:nvSpPr>
        <p:spPr>
          <a:xfrm>
            <a:off x="191344" y="1425119"/>
            <a:ext cx="1008112" cy="347697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0933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err="1"/>
              <a:t>Maak</a:t>
            </a:r>
            <a:r>
              <a:rPr lang="fr-BE" dirty="0"/>
              <a:t> </a:t>
            </a:r>
            <a:r>
              <a:rPr lang="fr-BE" dirty="0" err="1"/>
              <a:t>eerst</a:t>
            </a:r>
            <a:r>
              <a:rPr lang="fr-BE" dirty="0"/>
              <a:t> </a:t>
            </a:r>
            <a:r>
              <a:rPr lang="fr-BE" dirty="0" err="1"/>
              <a:t>een</a:t>
            </a:r>
            <a:r>
              <a:rPr lang="fr-BE" dirty="0"/>
              <a:t> </a:t>
            </a:r>
            <a:r>
              <a:rPr lang="fr-BE" dirty="0" err="1"/>
              <a:t>map</a:t>
            </a:r>
            <a:r>
              <a:rPr lang="fr-BE" dirty="0"/>
              <a:t> </a:t>
            </a:r>
            <a:r>
              <a:rPr lang="fr-BE" i="1" dirty="0">
                <a:solidFill>
                  <a:srgbClr val="00A0AE"/>
                </a:solidFill>
              </a:rPr>
              <a:t>www</a:t>
            </a:r>
            <a:r>
              <a:rPr lang="fr-BE" dirty="0"/>
              <a:t> (</a:t>
            </a:r>
            <a:r>
              <a:rPr lang="fr-BE" dirty="0" err="1"/>
              <a:t>bewaar</a:t>
            </a:r>
            <a:r>
              <a:rPr lang="fr-BE" dirty="0"/>
              <a:t> hier je </a:t>
            </a:r>
            <a:r>
              <a:rPr lang="fr-BE" dirty="0" err="1"/>
              <a:t>webapplicaties</a:t>
            </a:r>
            <a:r>
              <a:rPr lang="fr-BE" dirty="0"/>
              <a:t>)</a:t>
            </a:r>
          </a:p>
          <a:p>
            <a:endParaRPr lang="fr-BE" dirty="0"/>
          </a:p>
          <a:p>
            <a:r>
              <a:rPr lang="fr-BE" dirty="0"/>
              <a:t>File | New Project</a:t>
            </a:r>
          </a:p>
          <a:p>
            <a:r>
              <a:rPr lang="fr-BE" dirty="0" err="1">
                <a:solidFill>
                  <a:srgbClr val="00A0AE"/>
                </a:solidFill>
              </a:rPr>
              <a:t>MvcMovie</a:t>
            </a:r>
            <a:endParaRPr lang="fr-BE" dirty="0">
              <a:solidFill>
                <a:srgbClr val="00A0AE"/>
              </a:solidFill>
            </a:endParaRPr>
          </a:p>
          <a:p>
            <a:r>
              <a:rPr lang="fr-BE" dirty="0" err="1"/>
              <a:t>Create</a:t>
            </a:r>
            <a:r>
              <a:rPr lang="fr-BE" dirty="0"/>
              <a:t> new Git </a:t>
            </a:r>
            <a:r>
              <a:rPr lang="fr-BE" dirty="0" err="1"/>
              <a:t>repository</a:t>
            </a:r>
            <a:endParaRPr lang="fr-BE" dirty="0"/>
          </a:p>
          <a:p>
            <a:pPr marL="0" indent="0">
              <a:buNone/>
            </a:pPr>
            <a:r>
              <a:rPr lang="fr-BE" dirty="0"/>
              <a:t>	(</a:t>
            </a:r>
            <a:r>
              <a:rPr lang="fr-BE" dirty="0" err="1"/>
              <a:t>mag</a:t>
            </a:r>
            <a:r>
              <a:rPr lang="fr-BE" dirty="0"/>
              <a:t> je </a:t>
            </a:r>
            <a:r>
              <a:rPr lang="fr-BE" dirty="0" err="1"/>
              <a:t>uit</a:t>
            </a:r>
            <a:r>
              <a:rPr lang="fr-BE" dirty="0"/>
              <a:t> </a:t>
            </a:r>
            <a:r>
              <a:rPr lang="fr-BE" dirty="0" err="1"/>
              <a:t>zetten</a:t>
            </a:r>
            <a:r>
              <a:rPr lang="fr-BE" dirty="0"/>
              <a:t>)</a:t>
            </a:r>
            <a:endParaRPr lang="nl-B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7711" y="-25011"/>
            <a:ext cx="10515600" cy="1325563"/>
          </a:xfrm>
        </p:spPr>
        <p:txBody>
          <a:bodyPr/>
          <a:lstStyle/>
          <a:p>
            <a:r>
              <a:rPr lang="fr-BE" dirty="0" err="1"/>
              <a:t>Getting</a:t>
            </a:r>
            <a:r>
              <a:rPr lang="fr-BE" dirty="0"/>
              <a:t> </a:t>
            </a:r>
            <a:r>
              <a:rPr lang="fr-BE" dirty="0" err="1"/>
              <a:t>started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5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3952" y="2305314"/>
            <a:ext cx="6405537" cy="4437112"/>
          </a:xfrm>
          <a:prstGeom prst="rect">
            <a:avLst/>
          </a:prstGeom>
        </p:spPr>
      </p:pic>
      <p:sp>
        <p:nvSpPr>
          <p:cNvPr id="8" name="Rechthoek 7"/>
          <p:cNvSpPr/>
          <p:nvPr/>
        </p:nvSpPr>
        <p:spPr>
          <a:xfrm>
            <a:off x="6456040" y="5805264"/>
            <a:ext cx="720080" cy="215800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/>
          <p:cNvSpPr/>
          <p:nvPr/>
        </p:nvSpPr>
        <p:spPr>
          <a:xfrm>
            <a:off x="7199716" y="3258100"/>
            <a:ext cx="2208651" cy="314916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0958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4405" y="34690"/>
            <a:ext cx="10515600" cy="1325563"/>
          </a:xfrm>
        </p:spPr>
        <p:txBody>
          <a:bodyPr/>
          <a:lstStyle/>
          <a:p>
            <a:r>
              <a:rPr lang="fr-BE" dirty="0" err="1"/>
              <a:t>Getting</a:t>
            </a:r>
            <a:r>
              <a:rPr lang="fr-BE" dirty="0"/>
              <a:t> </a:t>
            </a:r>
            <a:r>
              <a:rPr lang="fr-BE" dirty="0" err="1"/>
              <a:t>Started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6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076" y="1427349"/>
            <a:ext cx="6837036" cy="5329275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9856" y="836712"/>
            <a:ext cx="6512843" cy="2618120"/>
          </a:xfrm>
          <a:prstGeom prst="rect">
            <a:avLst/>
          </a:prstGeom>
        </p:spPr>
      </p:pic>
      <p:sp>
        <p:nvSpPr>
          <p:cNvPr id="8" name="Rechthoek 7"/>
          <p:cNvSpPr/>
          <p:nvPr/>
        </p:nvSpPr>
        <p:spPr>
          <a:xfrm>
            <a:off x="4295800" y="4091986"/>
            <a:ext cx="1368152" cy="446135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/>
          <p:cNvSpPr/>
          <p:nvPr/>
        </p:nvSpPr>
        <p:spPr>
          <a:xfrm>
            <a:off x="4914832" y="1780138"/>
            <a:ext cx="1757232" cy="446135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0038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0" y="2564904"/>
            <a:ext cx="8207562" cy="3015096"/>
          </a:xfrm>
        </p:spPr>
        <p:txBody>
          <a:bodyPr>
            <a:normAutofit/>
          </a:bodyPr>
          <a:lstStyle/>
          <a:p>
            <a:r>
              <a:rPr lang="fr-BE" sz="2400" dirty="0"/>
              <a:t>Project </a:t>
            </a:r>
            <a:r>
              <a:rPr lang="fr-BE" sz="2400" dirty="0" err="1"/>
              <a:t>bevat</a:t>
            </a:r>
            <a:r>
              <a:rPr lang="fr-BE" sz="2400" dirty="0"/>
              <a:t> </a:t>
            </a:r>
            <a:r>
              <a:rPr lang="fr-BE" sz="2400" dirty="0" err="1"/>
              <a:t>ook</a:t>
            </a:r>
            <a:r>
              <a:rPr lang="fr-BE" sz="2400" dirty="0"/>
              <a:t> </a:t>
            </a:r>
            <a:r>
              <a:rPr lang="fr-BE" sz="2400" dirty="0" err="1"/>
              <a:t>alle</a:t>
            </a:r>
            <a:r>
              <a:rPr lang="fr-BE" sz="2400" dirty="0"/>
              <a:t> </a:t>
            </a:r>
            <a:r>
              <a:rPr lang="fr-BE" sz="2400" dirty="0" err="1"/>
              <a:t>referenties</a:t>
            </a:r>
            <a:r>
              <a:rPr lang="fr-BE" sz="2400" dirty="0"/>
              <a:t> om te </a:t>
            </a:r>
            <a:r>
              <a:rPr lang="fr-BE" sz="2400" dirty="0" err="1"/>
              <a:t>werken</a:t>
            </a:r>
            <a:r>
              <a:rPr lang="fr-BE" sz="2400" dirty="0"/>
              <a:t> met </a:t>
            </a:r>
            <a:r>
              <a:rPr lang="fr-BE" sz="2400" dirty="0" err="1"/>
              <a:t>Enitity</a:t>
            </a:r>
            <a:r>
              <a:rPr lang="fr-BE" sz="2400" dirty="0"/>
              <a:t> Framework</a:t>
            </a:r>
          </a:p>
          <a:p>
            <a:r>
              <a:rPr lang="fr-BE" sz="2400" dirty="0" err="1"/>
              <a:t>We</a:t>
            </a:r>
            <a:r>
              <a:rPr lang="fr-BE" sz="2400" dirty="0"/>
              <a:t> </a:t>
            </a:r>
            <a:r>
              <a:rPr lang="fr-BE" sz="2400" dirty="0" err="1"/>
              <a:t>gebruiken</a:t>
            </a:r>
            <a:r>
              <a:rPr lang="fr-BE" sz="2400" dirty="0"/>
              <a:t> </a:t>
            </a:r>
            <a:r>
              <a:rPr lang="fr-BE" sz="2400" dirty="0" err="1"/>
              <a:t>voorlopig</a:t>
            </a:r>
            <a:r>
              <a:rPr lang="fr-BE" sz="2400" dirty="0"/>
              <a:t> </a:t>
            </a:r>
            <a:r>
              <a:rPr lang="fr-BE" sz="2400" dirty="0" err="1"/>
              <a:t>scaffolding</a:t>
            </a:r>
            <a:r>
              <a:rPr lang="fr-BE" sz="2400" dirty="0"/>
              <a:t> en </a:t>
            </a:r>
            <a:r>
              <a:rPr lang="fr-BE" sz="2400" dirty="0" err="1"/>
              <a:t>bootstrap</a:t>
            </a:r>
            <a:r>
              <a:rPr lang="fr-BE" sz="2400" dirty="0"/>
              <a:t> niet, maar </a:t>
            </a:r>
            <a:r>
              <a:rPr lang="fr-BE" sz="2400" dirty="0" err="1"/>
              <a:t>bouwen</a:t>
            </a:r>
            <a:r>
              <a:rPr lang="fr-BE" sz="2400" dirty="0"/>
              <a:t> </a:t>
            </a:r>
            <a:r>
              <a:rPr lang="fr-BE" sz="2400" dirty="0" err="1"/>
              <a:t>alles</a:t>
            </a:r>
            <a:r>
              <a:rPr lang="fr-BE" sz="2400" dirty="0"/>
              <a:t> van scratch op</a:t>
            </a:r>
            <a:endParaRPr lang="nl-BE" sz="24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0" y="2778"/>
            <a:ext cx="10515600" cy="1325563"/>
          </a:xfrm>
        </p:spPr>
        <p:txBody>
          <a:bodyPr/>
          <a:lstStyle/>
          <a:p>
            <a:r>
              <a:rPr lang="fr-BE" dirty="0" err="1"/>
              <a:t>Getting</a:t>
            </a:r>
            <a:r>
              <a:rPr lang="fr-BE" dirty="0"/>
              <a:t> </a:t>
            </a:r>
            <a:r>
              <a:rPr lang="fr-BE" dirty="0" err="1"/>
              <a:t>started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7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1050" y="188640"/>
            <a:ext cx="3657462" cy="654551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237" y="1410177"/>
            <a:ext cx="8020050" cy="9906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Rechthoek 9"/>
          <p:cNvSpPr/>
          <p:nvPr/>
        </p:nvSpPr>
        <p:spPr>
          <a:xfrm>
            <a:off x="407368" y="1773511"/>
            <a:ext cx="6624736" cy="287393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9803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fr-BE" sz="2400" dirty="0">
                <a:solidFill>
                  <a:srgbClr val="C00000"/>
                </a:solidFill>
              </a:rPr>
              <a:t>F5</a:t>
            </a:r>
            <a:r>
              <a:rPr lang="fr-BE" sz="2400" dirty="0"/>
              <a:t>: </a:t>
            </a:r>
            <a:r>
              <a:rPr lang="fr-BE" sz="2400" dirty="0" err="1"/>
              <a:t>debug</a:t>
            </a:r>
            <a:r>
              <a:rPr lang="fr-BE" sz="2400" dirty="0"/>
              <a:t>-mode (</a:t>
            </a:r>
            <a:r>
              <a:rPr lang="fr-BE" sz="2400" dirty="0" err="1"/>
              <a:t>start</a:t>
            </a:r>
            <a:r>
              <a:rPr lang="fr-BE" sz="2400" dirty="0"/>
              <a:t> </a:t>
            </a:r>
            <a:r>
              <a:rPr lang="fr-BE" sz="2400" dirty="0" err="1"/>
              <a:t>knop</a:t>
            </a:r>
            <a:r>
              <a:rPr lang="fr-BE" sz="2400" dirty="0"/>
              <a:t>)</a:t>
            </a:r>
          </a:p>
          <a:p>
            <a:pPr lvl="1"/>
            <a:r>
              <a:rPr lang="fr-BE" sz="2400" dirty="0"/>
              <a:t>Stop </a:t>
            </a:r>
            <a:r>
              <a:rPr lang="fr-BE" sz="2400" dirty="0" err="1"/>
              <a:t>knop</a:t>
            </a:r>
            <a:r>
              <a:rPr lang="fr-BE" sz="2400" dirty="0"/>
              <a:t> </a:t>
            </a:r>
            <a:r>
              <a:rPr lang="fr-BE" sz="2400" dirty="0" err="1"/>
              <a:t>vooraleer</a:t>
            </a:r>
            <a:r>
              <a:rPr lang="fr-BE" sz="2400" dirty="0"/>
              <a:t> je </a:t>
            </a:r>
            <a:r>
              <a:rPr lang="fr-BE" sz="2400" dirty="0" err="1"/>
              <a:t>aanpassingen</a:t>
            </a:r>
            <a:r>
              <a:rPr lang="fr-BE" sz="2400" dirty="0"/>
              <a:t> kan </a:t>
            </a:r>
            <a:r>
              <a:rPr lang="fr-BE" sz="2400" dirty="0" err="1"/>
              <a:t>doen</a:t>
            </a:r>
            <a:r>
              <a:rPr lang="fr-BE" sz="2400" dirty="0"/>
              <a:t> </a:t>
            </a:r>
            <a:r>
              <a:rPr lang="fr-BE" sz="2400" dirty="0" err="1"/>
              <a:t>aan</a:t>
            </a:r>
            <a:r>
              <a:rPr lang="fr-BE" sz="2400" dirty="0"/>
              <a:t> je code</a:t>
            </a:r>
          </a:p>
          <a:p>
            <a:pPr lvl="1"/>
            <a:endParaRPr lang="fr-BE" sz="2400" dirty="0"/>
          </a:p>
          <a:p>
            <a:r>
              <a:rPr lang="fr-BE" sz="2400" dirty="0">
                <a:solidFill>
                  <a:srgbClr val="00B050"/>
                </a:solidFill>
              </a:rPr>
              <a:t>Ctrl-F5</a:t>
            </a:r>
            <a:r>
              <a:rPr lang="fr-BE" sz="2400" dirty="0"/>
              <a:t>: non </a:t>
            </a:r>
            <a:r>
              <a:rPr lang="fr-BE" sz="2400" dirty="0" err="1"/>
              <a:t>debug</a:t>
            </a:r>
            <a:r>
              <a:rPr lang="fr-BE" sz="2400" dirty="0"/>
              <a:t>-mode</a:t>
            </a:r>
          </a:p>
          <a:p>
            <a:pPr lvl="1"/>
            <a:r>
              <a:rPr lang="fr-BE" sz="2400" dirty="0" err="1"/>
              <a:t>Aanpassingen</a:t>
            </a:r>
            <a:r>
              <a:rPr lang="fr-BE" sz="2400" dirty="0"/>
              <a:t> </a:t>
            </a:r>
            <a:r>
              <a:rPr lang="fr-BE" sz="2400" dirty="0" err="1"/>
              <a:t>aan</a:t>
            </a:r>
            <a:r>
              <a:rPr lang="fr-BE" sz="2400" dirty="0"/>
              <a:t> de code</a:t>
            </a:r>
          </a:p>
          <a:p>
            <a:pPr lvl="1"/>
            <a:r>
              <a:rPr lang="fr-BE" sz="2400" dirty="0" err="1"/>
              <a:t>Refresh</a:t>
            </a:r>
            <a:r>
              <a:rPr lang="fr-BE" sz="2400" dirty="0"/>
              <a:t> in browser</a:t>
            </a:r>
          </a:p>
          <a:p>
            <a:endParaRPr lang="fr-BE" sz="2400" dirty="0"/>
          </a:p>
          <a:p>
            <a:r>
              <a:rPr lang="fr-BE" sz="2400" dirty="0" err="1"/>
              <a:t>Compilatie</a:t>
            </a:r>
            <a:r>
              <a:rPr lang="fr-BE" sz="2400" dirty="0"/>
              <a:t> van het </a:t>
            </a:r>
            <a:r>
              <a:rPr lang="fr-BE" sz="2400" dirty="0" err="1"/>
              <a:t>project</a:t>
            </a:r>
            <a:endParaRPr lang="fr-BE" sz="2400" dirty="0"/>
          </a:p>
          <a:p>
            <a:r>
              <a:rPr lang="fr-BE" sz="2400" dirty="0" err="1"/>
              <a:t>Opstarten</a:t>
            </a:r>
            <a:r>
              <a:rPr lang="fr-BE" sz="2400" dirty="0"/>
              <a:t> IIS Express</a:t>
            </a:r>
          </a:p>
          <a:p>
            <a:r>
              <a:rPr lang="fr-BE" sz="2400" dirty="0" err="1"/>
              <a:t>Oproepen</a:t>
            </a:r>
            <a:r>
              <a:rPr lang="fr-BE" sz="2400" dirty="0"/>
              <a:t> van default </a:t>
            </a:r>
            <a:r>
              <a:rPr lang="fr-BE" sz="2400" dirty="0" err="1"/>
              <a:t>controller</a:t>
            </a:r>
            <a:r>
              <a:rPr lang="fr-BE" sz="2400" dirty="0"/>
              <a:t> in browser</a:t>
            </a:r>
          </a:p>
          <a:p>
            <a:endParaRPr lang="fr-BE" sz="2400" dirty="0">
              <a:solidFill>
                <a:srgbClr val="C00000"/>
              </a:solidFill>
            </a:endParaRPr>
          </a:p>
          <a:p>
            <a:pPr lvl="1"/>
            <a:endParaRPr lang="fr-BE" sz="2400" dirty="0"/>
          </a:p>
          <a:p>
            <a:pPr lvl="1"/>
            <a:endParaRPr lang="nl-BE" sz="24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0" y="-10583"/>
            <a:ext cx="10515600" cy="1325563"/>
          </a:xfrm>
        </p:spPr>
        <p:txBody>
          <a:bodyPr/>
          <a:lstStyle/>
          <a:p>
            <a:r>
              <a:rPr lang="fr-BE"/>
              <a:t>Running </a:t>
            </a:r>
            <a:r>
              <a:rPr lang="fr-BE" dirty="0"/>
              <a:t>THE PROJECT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8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2464" y="5360498"/>
            <a:ext cx="1438275" cy="13906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537967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-24680" y="-31947"/>
            <a:ext cx="10515600" cy="1325563"/>
          </a:xfrm>
        </p:spPr>
        <p:txBody>
          <a:bodyPr/>
          <a:lstStyle/>
          <a:p>
            <a:r>
              <a:rPr lang="fr-BE" dirty="0"/>
              <a:t>Running the </a:t>
            </a:r>
            <a:r>
              <a:rPr lang="fr-BE" dirty="0" err="1"/>
              <a:t>project</a:t>
            </a:r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188" y="1268761"/>
            <a:ext cx="8200199" cy="5400600"/>
          </a:xfrm>
          <a:prstGeom prst="rect">
            <a:avLst/>
          </a:prstGeom>
        </p:spPr>
      </p:pic>
      <p:sp>
        <p:nvSpPr>
          <p:cNvPr id="7" name="Rechthoek 6"/>
          <p:cNvSpPr/>
          <p:nvPr/>
        </p:nvSpPr>
        <p:spPr>
          <a:xfrm>
            <a:off x="2351584" y="1635841"/>
            <a:ext cx="1197204" cy="432048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73053556"/>
      </p:ext>
    </p:extLst>
  </p:cSld>
  <p:clrMapOvr>
    <a:masterClrMapping/>
  </p:clrMapOvr>
</p:sld>
</file>

<file path=ppt/theme/theme1.xml><?xml version="1.0" encoding="utf-8"?>
<a:theme xmlns:a="http://schemas.openxmlformats.org/drawingml/2006/main" name="Terugblik">
  <a:themeElements>
    <a:clrScheme name="Terugbli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Terugbli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rugbli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1313</TotalTime>
  <Words>913</Words>
  <Application>Microsoft Office PowerPoint</Application>
  <PresentationFormat>Breedbeeld</PresentationFormat>
  <Paragraphs>254</Paragraphs>
  <Slides>42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7</vt:i4>
      </vt:variant>
      <vt:variant>
        <vt:lpstr>Thema</vt:lpstr>
      </vt:variant>
      <vt:variant>
        <vt:i4>1</vt:i4>
      </vt:variant>
      <vt:variant>
        <vt:lpstr>Diatitels</vt:lpstr>
      </vt:variant>
      <vt:variant>
        <vt:i4>42</vt:i4>
      </vt:variant>
    </vt:vector>
  </HeadingPairs>
  <TitlesOfParts>
    <vt:vector size="50" baseType="lpstr">
      <vt:lpstr>Arial</vt:lpstr>
      <vt:lpstr>Calibri</vt:lpstr>
      <vt:lpstr>Calibri Light</vt:lpstr>
      <vt:lpstr>Consolas</vt:lpstr>
      <vt:lpstr>Trebuchet MS</vt:lpstr>
      <vt:lpstr>Verdana</vt:lpstr>
      <vt:lpstr>Wingdings</vt:lpstr>
      <vt:lpstr>Terugblik</vt:lpstr>
      <vt:lpstr>Inleiding</vt:lpstr>
      <vt:lpstr>Ontwikkelen van webapplicaties in ASP.NET?</vt:lpstr>
      <vt:lpstr>How data flows</vt:lpstr>
      <vt:lpstr>separation of concerns</vt:lpstr>
      <vt:lpstr>Getting started</vt:lpstr>
      <vt:lpstr>Getting Started</vt:lpstr>
      <vt:lpstr>Getting started</vt:lpstr>
      <vt:lpstr>Running THE PROJECT</vt:lpstr>
      <vt:lpstr>Running the project</vt:lpstr>
      <vt:lpstr>URL Segments</vt:lpstr>
      <vt:lpstr>Adding a controller</vt:lpstr>
      <vt:lpstr>Adding a Controller</vt:lpstr>
      <vt:lpstr>Controller</vt:lpstr>
      <vt:lpstr>Class methods</vt:lpstr>
      <vt:lpstr>Class mapping </vt:lpstr>
      <vt:lpstr>Mapping Route &amp; Controllers</vt:lpstr>
      <vt:lpstr>Mapping Controller - View</vt:lpstr>
      <vt:lpstr>Parameters (query string  ?)</vt:lpstr>
      <vt:lpstr>Parameters (url segment)</vt:lpstr>
      <vt:lpstr>File &amp; Folder namen zijn belangrijk!</vt:lpstr>
      <vt:lpstr>Adding a view</vt:lpstr>
      <vt:lpstr>Adding a view</vt:lpstr>
      <vt:lpstr>Adding a view</vt:lpstr>
      <vt:lpstr>Adding a View</vt:lpstr>
      <vt:lpstr>Layout Template</vt:lpstr>
      <vt:lpstr>Setting the Layout Template</vt:lpstr>
      <vt:lpstr>Change the template</vt:lpstr>
      <vt:lpstr>Change the view</vt:lpstr>
      <vt:lpstr>Passing data from the controller to View</vt:lpstr>
      <vt:lpstr>Passing Data from Controller to View</vt:lpstr>
      <vt:lpstr>ASP.NET MVC Views</vt:lpstr>
      <vt:lpstr>@ Razor</vt:lpstr>
      <vt:lpstr>What is razor?</vt:lpstr>
      <vt:lpstr>Razor Syntax</vt:lpstr>
      <vt:lpstr>Razor Expressions: @ (with haakjes)</vt:lpstr>
      <vt:lpstr>transitions</vt:lpstr>
      <vt:lpstr>Control structures</vt:lpstr>
      <vt:lpstr>Looping</vt:lpstr>
      <vt:lpstr>HTML &amp; TAG Helpers</vt:lpstr>
      <vt:lpstr>URL Helper (nodig tijdens de oefening)</vt:lpstr>
      <vt:lpstr>Home/Index.cshtml</vt:lpstr>
      <vt:lpstr>HTML &amp; Tag Helpers (later meer)</vt:lpstr>
    </vt:vector>
  </TitlesOfParts>
  <Company>Thomas More Mechelen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Dynamische webapplicaties in php</dc:title>
  <dc:creator>Miranda Decabooter</dc:creator>
  <cp:lastModifiedBy>Tom</cp:lastModifiedBy>
  <cp:revision>141</cp:revision>
  <dcterms:created xsi:type="dcterms:W3CDTF">2015-09-10T12:21:13Z</dcterms:created>
  <dcterms:modified xsi:type="dcterms:W3CDTF">2017-09-19T11:02:06Z</dcterms:modified>
</cp:coreProperties>
</file>